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9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0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7" r:id="rId2"/>
    <p:sldMasterId id="2147483717" r:id="rId3"/>
    <p:sldMasterId id="2147483719" r:id="rId4"/>
    <p:sldMasterId id="2147483786" r:id="rId5"/>
    <p:sldMasterId id="2147483792" r:id="rId6"/>
    <p:sldMasterId id="2147483797" r:id="rId7"/>
    <p:sldMasterId id="2147483803" r:id="rId8"/>
    <p:sldMasterId id="2147483811" r:id="rId9"/>
    <p:sldMasterId id="2147483823" r:id="rId10"/>
    <p:sldMasterId id="2147483841" r:id="rId11"/>
  </p:sldMasterIdLst>
  <p:notesMasterIdLst>
    <p:notesMasterId r:id="rId19"/>
  </p:notesMasterIdLst>
  <p:handoutMasterIdLst>
    <p:handoutMasterId r:id="rId20"/>
  </p:handoutMasterIdLst>
  <p:sldIdLst>
    <p:sldId id="331" r:id="rId12"/>
    <p:sldId id="390" r:id="rId13"/>
    <p:sldId id="385" r:id="rId14"/>
    <p:sldId id="395" r:id="rId15"/>
    <p:sldId id="387" r:id="rId16"/>
    <p:sldId id="392" r:id="rId17"/>
    <p:sldId id="393" r:id="rId18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736" autoAdjust="0"/>
  </p:normalViewPr>
  <p:slideViewPr>
    <p:cSldViewPr showGuides="1">
      <p:cViewPr varScale="1">
        <p:scale>
          <a:sx n="88" d="100"/>
          <a:sy n="88" d="100"/>
        </p:scale>
        <p:origin x="-16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E68C4-75F3-40D1-8E1A-AB35916168B3}" type="datetimeFigureOut">
              <a:rPr lang="de-AT" smtClean="0"/>
              <a:pPr/>
              <a:t>04.04.2014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6493C-81AF-4DAF-A8F9-653446FFDAB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50047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1EB51-FBE3-4515-8ABB-D134D0B3C9CF}" type="datetimeFigureOut">
              <a:rPr lang="de-AT" smtClean="0"/>
              <a:pPr/>
              <a:t>04.04.2014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9A055-293D-4103-95A0-F5CC321DF492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794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Tx/>
              <a:buNone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9A055-293D-4103-95A0-F5CC321DF492}" type="slidenum">
              <a:rPr lang="de-AT" smtClean="0"/>
              <a:pPr/>
              <a:t>1</a:t>
            </a:fld>
            <a:endParaRPr lang="de-A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Innovation:</a:t>
            </a:r>
          </a:p>
          <a:p>
            <a:endParaRPr lang="de-DE" dirty="0" smtClean="0"/>
          </a:p>
          <a:p>
            <a:pPr>
              <a:buFontTx/>
              <a:buChar char="-"/>
            </a:pPr>
            <a:r>
              <a:rPr lang="de-DE" dirty="0" err="1" smtClean="0"/>
              <a:t>Existing</a:t>
            </a:r>
            <a:r>
              <a:rPr lang="de-DE" dirty="0" smtClean="0"/>
              <a:t> </a:t>
            </a:r>
            <a:r>
              <a:rPr lang="de-DE" dirty="0" err="1" smtClean="0"/>
              <a:t>economic</a:t>
            </a:r>
            <a:r>
              <a:rPr lang="de-DE" dirty="0" smtClean="0"/>
              <a:t> </a:t>
            </a:r>
            <a:r>
              <a:rPr lang="de-DE" dirty="0" err="1" smtClean="0"/>
              <a:t>strengths</a:t>
            </a:r>
            <a:r>
              <a:rPr lang="de-DE" baseline="0" dirty="0" smtClean="0"/>
              <a:t> </a:t>
            </a:r>
          </a:p>
          <a:p>
            <a:pPr>
              <a:buFontTx/>
              <a:buChar char="-"/>
            </a:pPr>
            <a:r>
              <a:rPr lang="de-DE" baseline="0" dirty="0" smtClean="0"/>
              <a:t>Strong </a:t>
            </a:r>
            <a:r>
              <a:rPr lang="de-DE" baseline="0" dirty="0" err="1" smtClean="0"/>
              <a:t>clusters</a:t>
            </a:r>
            <a:endParaRPr lang="de-DE" baseline="0" dirty="0" smtClean="0"/>
          </a:p>
          <a:p>
            <a:pPr>
              <a:buFontTx/>
              <a:buChar char="-"/>
            </a:pPr>
            <a:r>
              <a:rPr lang="de-DE" baseline="0" dirty="0" smtClean="0"/>
              <a:t>Grand </a:t>
            </a:r>
            <a:r>
              <a:rPr lang="de-DE" baseline="0" dirty="0" err="1" smtClean="0"/>
              <a:t>societal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challenges</a:t>
            </a:r>
            <a:endParaRPr lang="de-DE" baseline="0" dirty="0" smtClean="0"/>
          </a:p>
          <a:p>
            <a:pPr>
              <a:buFontTx/>
              <a:buChar char="-"/>
            </a:pPr>
            <a:r>
              <a:rPr lang="de-DE" baseline="0" dirty="0" smtClean="0"/>
              <a:t>Cross-</a:t>
            </a:r>
            <a:r>
              <a:rPr lang="de-DE" baseline="0" dirty="0" err="1" smtClean="0"/>
              <a:t>sectoral</a:t>
            </a:r>
            <a:endParaRPr lang="de-DE" baseline="0" dirty="0" smtClean="0"/>
          </a:p>
          <a:p>
            <a:pPr>
              <a:buFontTx/>
              <a:buChar char="-"/>
            </a:pPr>
            <a:endParaRPr lang="de-DE" baseline="0" dirty="0" smtClean="0"/>
          </a:p>
          <a:p>
            <a:pPr>
              <a:buFont typeface="Wingdings"/>
              <a:buChar char="Ø"/>
            </a:pPr>
            <a:r>
              <a:rPr lang="de-DE" baseline="0" dirty="0" smtClean="0"/>
              <a:t>Automotive </a:t>
            </a:r>
            <a:r>
              <a:rPr lang="de-DE" baseline="0" dirty="0" err="1" smtClean="0"/>
              <a:t>Industry</a:t>
            </a:r>
            <a:r>
              <a:rPr lang="de-DE" baseline="0" dirty="0" smtClean="0"/>
              <a:t>: Donau Motor (Till </a:t>
            </a:r>
            <a:r>
              <a:rPr lang="de-DE" baseline="0" dirty="0" err="1" smtClean="0"/>
              <a:t>Truckenmüller</a:t>
            </a:r>
            <a:r>
              <a:rPr lang="de-DE" baseline="0" dirty="0" smtClean="0"/>
              <a:t> BW/BG, Roman Biro SK, Igor Vijatov RS)</a:t>
            </a:r>
          </a:p>
          <a:p>
            <a:pPr>
              <a:buFont typeface="Wingdings"/>
              <a:buChar char="Ø"/>
            </a:pPr>
            <a:r>
              <a:rPr lang="de-DE" baseline="0" dirty="0" err="1" smtClean="0"/>
              <a:t>Active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Ageing</a:t>
            </a:r>
            <a:r>
              <a:rPr lang="de-DE" baseline="0" dirty="0" smtClean="0"/>
              <a:t>: MHC? Wood: </a:t>
            </a:r>
            <a:r>
              <a:rPr lang="de-DE" baseline="0" dirty="0" err="1" smtClean="0"/>
              <a:t>ID:Wood</a:t>
            </a:r>
            <a:r>
              <a:rPr lang="de-DE" baseline="0" dirty="0" smtClean="0"/>
              <a:t>, Rohstofflieferanten, Überholzlehrgang – Zusammenhang </a:t>
            </a:r>
            <a:r>
              <a:rPr lang="de-DE" baseline="0" dirty="0" err="1" smtClean="0"/>
              <a:t>Social</a:t>
            </a:r>
            <a:r>
              <a:rPr lang="de-DE" baseline="0" dirty="0" smtClean="0"/>
              <a:t> Innovation</a:t>
            </a:r>
          </a:p>
          <a:p>
            <a:pPr>
              <a:buFont typeface="Wingdings"/>
              <a:buChar char="Ø"/>
            </a:pPr>
            <a:r>
              <a:rPr lang="de-DE" baseline="0" dirty="0" smtClean="0"/>
              <a:t>Green Technologies/</a:t>
            </a:r>
            <a:r>
              <a:rPr lang="de-DE" baseline="0" dirty="0" err="1" smtClean="0"/>
              <a:t>Climate</a:t>
            </a:r>
            <a:r>
              <a:rPr lang="de-DE" baseline="0" dirty="0" smtClean="0"/>
              <a:t> Change/</a:t>
            </a:r>
            <a:r>
              <a:rPr lang="de-DE" baseline="0" dirty="0" err="1" smtClean="0"/>
              <a:t>Sustainable</a:t>
            </a:r>
            <a:r>
              <a:rPr lang="de-DE" baseline="0" dirty="0" smtClean="0"/>
              <a:t> Manufacturing: Umwelttechnik BW, WG Environmental Technologies (</a:t>
            </a:r>
            <a:r>
              <a:rPr lang="de-DE" baseline="0" dirty="0" err="1" smtClean="0"/>
              <a:t>Rumjana</a:t>
            </a:r>
            <a:r>
              <a:rPr lang="de-DE" baseline="0" dirty="0" smtClean="0"/>
              <a:t> Hilpert); UC, NREE; Kläranlagen</a:t>
            </a:r>
          </a:p>
          <a:p>
            <a:pPr>
              <a:buFont typeface="Wingdings"/>
              <a:buChar char="Ø"/>
            </a:pPr>
            <a:r>
              <a:rPr lang="de-DE" baseline="0" dirty="0" smtClean="0"/>
              <a:t>Service Innovation: TMG</a:t>
            </a:r>
          </a:p>
          <a:p>
            <a:pPr>
              <a:buFont typeface="Wingdings"/>
              <a:buChar char="Ø"/>
            </a:pPr>
            <a:r>
              <a:rPr lang="de-DE" baseline="0" dirty="0" smtClean="0"/>
              <a:t>Creative Industries: RO; Creative Region</a:t>
            </a:r>
          </a:p>
          <a:p>
            <a:pPr>
              <a:buFont typeface="Wingdings"/>
              <a:buChar char="Ø"/>
            </a:pPr>
            <a:r>
              <a:rPr lang="de-DE" baseline="0" dirty="0" smtClean="0"/>
              <a:t>ICT: </a:t>
            </a:r>
            <a:r>
              <a:rPr lang="de-DE" baseline="0" dirty="0" err="1" smtClean="0"/>
              <a:t>Advanced</a:t>
            </a:r>
            <a:r>
              <a:rPr lang="de-DE" baseline="0" dirty="0" smtClean="0"/>
              <a:t> Manufacturing / Industrie 4.0: TMG</a:t>
            </a:r>
          </a:p>
          <a:p>
            <a:pPr>
              <a:buFont typeface="Wingdings"/>
              <a:buNone/>
            </a:pPr>
            <a:endParaRPr lang="de-DE" baseline="0" dirty="0" smtClean="0"/>
          </a:p>
          <a:p>
            <a:pPr>
              <a:buFontTx/>
              <a:buNone/>
            </a:pPr>
            <a:r>
              <a:rPr lang="de-DE" baseline="0" dirty="0" smtClean="0"/>
              <a:t>Cluster </a:t>
            </a:r>
            <a:r>
              <a:rPr lang="de-DE" baseline="0" dirty="0" err="1" smtClean="0"/>
              <a:t>Optimization</a:t>
            </a:r>
            <a:endParaRPr lang="de-DE" baseline="0" dirty="0" smtClean="0"/>
          </a:p>
          <a:p>
            <a:pPr>
              <a:buFontTx/>
              <a:buNone/>
            </a:pPr>
            <a:endParaRPr lang="de-DE" baseline="0" dirty="0" smtClean="0"/>
          </a:p>
          <a:p>
            <a:pPr>
              <a:buFont typeface="Wingdings"/>
              <a:buChar char="Ø"/>
            </a:pPr>
            <a:r>
              <a:rPr lang="de-DE" baseline="0" dirty="0" smtClean="0"/>
              <a:t>COG: Training</a:t>
            </a:r>
          </a:p>
          <a:p>
            <a:pPr>
              <a:buFont typeface="Wingdings"/>
              <a:buChar char="Ø"/>
            </a:pPr>
            <a:r>
              <a:rPr lang="de-DE" baseline="0" dirty="0" smtClean="0"/>
              <a:t>Mapping, Online </a:t>
            </a:r>
            <a:r>
              <a:rPr lang="de-DE" baseline="0" dirty="0" err="1" smtClean="0"/>
              <a:t>Platform</a:t>
            </a:r>
            <a:r>
              <a:rPr lang="de-DE" baseline="0" dirty="0" smtClean="0"/>
              <a:t>: ECCP</a:t>
            </a:r>
          </a:p>
          <a:p>
            <a:pPr>
              <a:buFont typeface="Wingdings"/>
              <a:buChar char="Ø"/>
            </a:pPr>
            <a:r>
              <a:rPr lang="de-DE" baseline="0" dirty="0" smtClean="0"/>
              <a:t>Online </a:t>
            </a:r>
            <a:r>
              <a:rPr lang="de-DE" baseline="0" dirty="0" err="1" smtClean="0"/>
              <a:t>Platform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ClusterPoliSEE</a:t>
            </a:r>
            <a:r>
              <a:rPr lang="de-DE" baseline="0" dirty="0" smtClean="0"/>
              <a:t> E-Learning </a:t>
            </a:r>
            <a:r>
              <a:rPr lang="de-DE" baseline="0" dirty="0" err="1" smtClean="0"/>
              <a:t>Platform</a:t>
            </a:r>
            <a:r>
              <a:rPr lang="de-DE" baseline="0" dirty="0" smtClean="0"/>
              <a:t> ??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Ø"/>
              <a:tabLst/>
              <a:defRPr/>
            </a:pPr>
            <a:r>
              <a:rPr lang="de-DE" baseline="0" dirty="0" err="1" smtClean="0"/>
              <a:t>Benchmarking</a:t>
            </a:r>
            <a:r>
              <a:rPr lang="de-DE" baseline="0" dirty="0" smtClean="0"/>
              <a:t>: ESCA; Accreditation: </a:t>
            </a:r>
            <a:r>
              <a:rPr lang="de-DE" baseline="0" dirty="0" err="1" smtClean="0"/>
              <a:t>ClusterCOOP</a:t>
            </a:r>
            <a:endParaRPr lang="de-DE" baseline="0" dirty="0" smtClean="0"/>
          </a:p>
          <a:p>
            <a:pPr>
              <a:buFont typeface="Wingdings"/>
              <a:buChar char="Ø"/>
            </a:pPr>
            <a:r>
              <a:rPr lang="de-DE" baseline="0" dirty="0" smtClean="0"/>
              <a:t>Best Practice: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region</a:t>
            </a:r>
            <a:endParaRPr lang="de-DE" baseline="0" dirty="0" smtClean="0"/>
          </a:p>
          <a:p>
            <a:pPr>
              <a:buFontTx/>
              <a:buNone/>
            </a:pPr>
            <a:endParaRPr lang="de-DE" baseline="0" dirty="0" smtClean="0"/>
          </a:p>
          <a:p>
            <a:pPr>
              <a:buFontTx/>
              <a:buNone/>
            </a:pPr>
            <a:r>
              <a:rPr lang="de-DE" baseline="0" dirty="0" smtClean="0"/>
              <a:t>Horizontale Themen: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Ø"/>
              <a:tabLst/>
              <a:defRPr/>
            </a:pPr>
            <a:r>
              <a:rPr lang="de-DE" baseline="0" dirty="0" err="1" smtClean="0"/>
              <a:t>Internationalization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visit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China, </a:t>
            </a:r>
            <a:r>
              <a:rPr lang="de-DE" baseline="0" dirty="0" err="1" smtClean="0"/>
              <a:t>contact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BSR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Ø"/>
              <a:tabLst/>
              <a:defRPr/>
            </a:pPr>
            <a:r>
              <a:rPr lang="de-DE" baseline="0" dirty="0" smtClean="0"/>
              <a:t>Innovation and Gender: Lucia Seel, Gisa Schosswohl, Petra Püchner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Ø"/>
              <a:tabLst/>
              <a:defRPr/>
            </a:pPr>
            <a:r>
              <a:rPr lang="de-DE" baseline="0" dirty="0" smtClean="0"/>
              <a:t>NGCI: Ausweitung auf EUSDR-Länder außerhalb des westlichen Balkans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9A055-293D-4103-95A0-F5CC321DF492}" type="slidenum">
              <a:rPr lang="de-AT" smtClean="0"/>
              <a:pPr/>
              <a:t>2</a:t>
            </a:fld>
            <a:endParaRPr lang="de-A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Idea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not </a:t>
            </a:r>
            <a:r>
              <a:rPr lang="de-DE" dirty="0" err="1" smtClean="0"/>
              <a:t>to</a:t>
            </a:r>
            <a:r>
              <a:rPr lang="de-DE" dirty="0" smtClean="0"/>
              <a:t> find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whole</a:t>
            </a:r>
            <a:r>
              <a:rPr lang="de-DE" dirty="0" smtClean="0"/>
              <a:t> initiative, but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separate </a:t>
            </a:r>
            <a:r>
              <a:rPr lang="de-DE" dirty="0" err="1" smtClean="0"/>
              <a:t>projects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Test </a:t>
            </a:r>
            <a:r>
              <a:rPr lang="de-DE" dirty="0" err="1" smtClean="0"/>
              <a:t>bed</a:t>
            </a:r>
            <a:r>
              <a:rPr lang="de-DE" dirty="0" smtClean="0"/>
              <a:t>: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cross-border</a:t>
            </a:r>
            <a:r>
              <a:rPr lang="de-DE" dirty="0" smtClean="0"/>
              <a:t> </a:t>
            </a:r>
            <a:r>
              <a:rPr lang="de-DE" dirty="0" err="1" smtClean="0"/>
              <a:t>programme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projects</a:t>
            </a:r>
            <a:r>
              <a:rPr lang="de-DE" dirty="0" smtClean="0"/>
              <a:t> in order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bridge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baseline="0" dirty="0" smtClean="0"/>
              <a:t> time </a:t>
            </a:r>
            <a:r>
              <a:rPr lang="de-DE" baseline="0" dirty="0" err="1" smtClean="0"/>
              <a:t>until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start</a:t>
            </a:r>
            <a:r>
              <a:rPr lang="de-DE" baseline="0" dirty="0" smtClean="0"/>
              <a:t> of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transnational, interregional </a:t>
            </a:r>
            <a:r>
              <a:rPr lang="de-DE" baseline="0" dirty="0" err="1" smtClean="0"/>
              <a:t>programmes</a:t>
            </a:r>
            <a:endParaRPr lang="de-DE" baseline="0" dirty="0" smtClean="0"/>
          </a:p>
          <a:p>
            <a:endParaRPr lang="de-DE" baseline="0" dirty="0" smtClean="0"/>
          </a:p>
          <a:p>
            <a:r>
              <a:rPr lang="de-DE" baseline="0" dirty="0" smtClean="0"/>
              <a:t>TAF: Support</a:t>
            </a:r>
          </a:p>
          <a:p>
            <a:endParaRPr lang="de-DE" baseline="0" dirty="0" smtClean="0"/>
          </a:p>
          <a:p>
            <a:endParaRPr lang="de-A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de-DE" baseline="0" dirty="0" smtClean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9A055-293D-4103-95A0-F5CC321DF492}" type="slidenum">
              <a:rPr lang="de-AT" smtClean="0"/>
              <a:pPr/>
              <a:t>5</a:t>
            </a:fld>
            <a:endParaRPr lang="de-A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Automotive</a:t>
            </a:r>
          </a:p>
          <a:p>
            <a:r>
              <a:rPr lang="de-DE" dirty="0" err="1" smtClean="0"/>
              <a:t>Biomass</a:t>
            </a:r>
            <a:endParaRPr lang="de-DE" dirty="0" smtClean="0"/>
          </a:p>
          <a:p>
            <a:r>
              <a:rPr lang="de-DE" dirty="0" smtClean="0"/>
              <a:t>Smart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Furniture</a:t>
            </a:r>
            <a:r>
              <a:rPr lang="de-DE" baseline="0" dirty="0" smtClean="0"/>
              <a:t> Manufacturing</a:t>
            </a:r>
          </a:p>
          <a:p>
            <a:r>
              <a:rPr lang="de-DE" baseline="0" dirty="0" smtClean="0"/>
              <a:t>Creative Industries</a:t>
            </a:r>
            <a:endParaRPr lang="de-DE" dirty="0" smtClean="0"/>
          </a:p>
          <a:p>
            <a:r>
              <a:rPr lang="de-DE" dirty="0" smtClean="0"/>
              <a:t>Cluster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Optimization</a:t>
            </a:r>
            <a:endParaRPr lang="de-DE" baseline="0" dirty="0" smtClean="0"/>
          </a:p>
          <a:p>
            <a:r>
              <a:rPr lang="de-DE" baseline="0" dirty="0" smtClean="0"/>
              <a:t>Innovation &amp; Gender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9A055-293D-4103-95A0-F5CC321DF492}" type="slidenum">
              <a:rPr lang="de-AT" smtClean="0"/>
              <a:pPr/>
              <a:t>6</a:t>
            </a:fld>
            <a:endParaRPr lang="de-A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9A055-293D-4103-95A0-F5CC321DF492}" type="slidenum">
              <a:rPr lang="de-AT" smtClean="0"/>
              <a:pPr/>
              <a:t>7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32138" y="4652963"/>
            <a:ext cx="5832475" cy="1398587"/>
          </a:xfrm>
        </p:spPr>
        <p:txBody>
          <a:bodyPr/>
          <a:lstStyle>
            <a:lvl1pPr>
              <a:defRPr sz="2000" b="1">
                <a:solidFill>
                  <a:srgbClr val="CC330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652963"/>
            <a:ext cx="2736850" cy="1400175"/>
          </a:xfrm>
        </p:spPr>
        <p:txBody>
          <a:bodyPr anchor="ctr"/>
          <a:lstStyle>
            <a:lvl1pPr marL="0" indent="0">
              <a:buFontTx/>
              <a:buNone/>
              <a:defRPr sz="1400">
                <a:solidFill>
                  <a:srgbClr val="003399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07950" y="6597650"/>
            <a:ext cx="2133600" cy="1793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484438" y="6597650"/>
            <a:ext cx="4111625" cy="1793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83525" y="6634163"/>
            <a:ext cx="1152525" cy="1793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96CCD86-07BC-4C7B-9629-F1A73ADF484B}" type="slidenum">
              <a:rPr lang="de-AT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A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32138" y="4652963"/>
            <a:ext cx="5832475" cy="1398587"/>
          </a:xfrm>
        </p:spPr>
        <p:txBody>
          <a:bodyPr/>
          <a:lstStyle>
            <a:lvl1pPr>
              <a:defRPr sz="2000" b="1">
                <a:solidFill>
                  <a:srgbClr val="CC3300"/>
                </a:solidFill>
              </a:defRPr>
            </a:lvl1pPr>
          </a:lstStyle>
          <a:p>
            <a:r>
              <a:rPr lang="de-AT"/>
              <a:t>Mastertitelformat bearbeiten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652963"/>
            <a:ext cx="2736850" cy="1368425"/>
          </a:xfrm>
        </p:spPr>
        <p:txBody>
          <a:bodyPr anchor="ctr"/>
          <a:lstStyle>
            <a:lvl1pPr marL="0" indent="0">
              <a:buFontTx/>
              <a:buNone/>
              <a:defRPr sz="1400">
                <a:solidFill>
                  <a:srgbClr val="003399"/>
                </a:solidFill>
              </a:defRPr>
            </a:lvl1pPr>
          </a:lstStyle>
          <a:p>
            <a:r>
              <a:rPr lang="de-AT"/>
              <a:t>Master-Untertitelformat bearbeiten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07950" y="6597650"/>
            <a:ext cx="2133600" cy="1793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CAB7191-B3CF-425E-BBC7-EC75CD95A34F}" type="datetimeFigureOut">
              <a:rPr lang="de-AT"/>
              <a:pPr>
                <a:defRPr/>
              </a:pPr>
              <a:t>04.04.2014</a:t>
            </a:fld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484438" y="6597650"/>
            <a:ext cx="4111625" cy="1793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83525" y="6634163"/>
            <a:ext cx="1152525" cy="1793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E905B054-7EFD-4409-849A-F94A069CC03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6902" y="274638"/>
            <a:ext cx="8230197" cy="61071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32138" y="4652963"/>
            <a:ext cx="5832475" cy="1398587"/>
          </a:xfrm>
        </p:spPr>
        <p:txBody>
          <a:bodyPr/>
          <a:lstStyle>
            <a:lvl1pPr>
              <a:defRPr sz="2000" b="1">
                <a:solidFill>
                  <a:srgbClr val="CC3300"/>
                </a:solidFill>
              </a:defRPr>
            </a:lvl1pPr>
          </a:lstStyle>
          <a:p>
            <a:r>
              <a:rPr lang="de-AT"/>
              <a:t>Mastertitelformat bearbeiten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652963"/>
            <a:ext cx="2736850" cy="1368425"/>
          </a:xfrm>
        </p:spPr>
        <p:txBody>
          <a:bodyPr anchor="ctr"/>
          <a:lstStyle>
            <a:lvl1pPr marL="0" indent="0">
              <a:buFontTx/>
              <a:buNone/>
              <a:defRPr sz="1400">
                <a:solidFill>
                  <a:srgbClr val="003399"/>
                </a:solidFill>
              </a:defRPr>
            </a:lvl1pPr>
          </a:lstStyle>
          <a:p>
            <a:r>
              <a:rPr lang="de-AT"/>
              <a:t>Master-Untertitelformat bearbeiten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07950" y="6597650"/>
            <a:ext cx="2133600" cy="1793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484438" y="6597650"/>
            <a:ext cx="4111625" cy="1793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83525" y="6634163"/>
            <a:ext cx="1152525" cy="1793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9EC301F-B51C-4FB8-A2AA-C3BDDEBC1B68}" type="slidenum">
              <a:rPr lang="de-AT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A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353" y="609600"/>
            <a:ext cx="7773296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353" y="1981200"/>
            <a:ext cx="7773296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07950" y="6597650"/>
            <a:ext cx="2133600" cy="1793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CAB7191-B3CF-425E-BBC7-EC75CD95A34F}" type="datetimeFigureOut">
              <a:rPr lang="de-AT"/>
              <a:pPr>
                <a:defRPr/>
              </a:pPr>
              <a:t>04.04.2014</a:t>
            </a:fld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484438" y="6597650"/>
            <a:ext cx="4111625" cy="1793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83525" y="6634163"/>
            <a:ext cx="1152525" cy="1793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E905B054-7EFD-4409-849A-F94A069CC03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380365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0" y="1752600"/>
            <a:ext cx="380365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42050"/>
            <a:ext cx="1905000" cy="119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2DF927-1D91-481E-B162-1C5260E8BFAC}" type="datetime4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04 April 2014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" y="6432550"/>
            <a:ext cx="2755900" cy="119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</a:rPr>
              <a:t>Presentation title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" y="6051550"/>
            <a:ext cx="1905000" cy="119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55AEB9-755D-4B70-9044-79C5178663D8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6902" y="274638"/>
            <a:ext cx="8230197" cy="61071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6902" y="274638"/>
            <a:ext cx="8230197" cy="61071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07950" y="6597650"/>
            <a:ext cx="2133600" cy="1793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484438" y="6597650"/>
            <a:ext cx="4111625" cy="1793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83525" y="6634163"/>
            <a:ext cx="1152525" cy="1793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96CCD86-07BC-4C7B-9629-F1A73ADF484B}" type="slidenum">
              <a:rPr lang="de-AT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A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32138" y="4652963"/>
            <a:ext cx="5832475" cy="1398587"/>
          </a:xfrm>
        </p:spPr>
        <p:txBody>
          <a:bodyPr/>
          <a:lstStyle>
            <a:lvl1pPr>
              <a:defRPr sz="2000" b="1">
                <a:solidFill>
                  <a:srgbClr val="CC3300"/>
                </a:solidFill>
              </a:defRPr>
            </a:lvl1pPr>
          </a:lstStyle>
          <a:p>
            <a:r>
              <a:rPr lang="de-AT"/>
              <a:t>Mastertitelformat bearbeiten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652963"/>
            <a:ext cx="2736850" cy="1368425"/>
          </a:xfrm>
        </p:spPr>
        <p:txBody>
          <a:bodyPr anchor="ctr"/>
          <a:lstStyle>
            <a:lvl1pPr marL="0" indent="0">
              <a:buFontTx/>
              <a:buNone/>
              <a:defRPr sz="1400">
                <a:solidFill>
                  <a:srgbClr val="003399"/>
                </a:solidFill>
              </a:defRPr>
            </a:lvl1pPr>
          </a:lstStyle>
          <a:p>
            <a:r>
              <a:rPr lang="de-AT"/>
              <a:t>Master-Untertitelformat bearbeiten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353" y="609600"/>
            <a:ext cx="7773296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353" y="1981200"/>
            <a:ext cx="7773296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07950" y="6597650"/>
            <a:ext cx="2133600" cy="1793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CAB7191-B3CF-425E-BBC7-EC75CD95A34F}" type="datetimeFigureOut">
              <a:rPr lang="de-AT"/>
              <a:pPr>
                <a:defRPr/>
              </a:pPr>
              <a:t>04.04.2014</a:t>
            </a:fld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484438" y="6597650"/>
            <a:ext cx="4111625" cy="1793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83525" y="6634163"/>
            <a:ext cx="1152525" cy="1793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E905B054-7EFD-4409-849A-F94A069CC03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07950" y="6597650"/>
            <a:ext cx="2133600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484438" y="6597650"/>
            <a:ext cx="4111625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883525" y="6634163"/>
            <a:ext cx="1152525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817F00-0451-4179-9195-58C6F158F11B}" type="slidenum">
              <a:rPr lang="de-A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A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7950" y="6597650"/>
            <a:ext cx="2133600" cy="179388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84438" y="6597650"/>
            <a:ext cx="4111625" cy="179388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83525" y="6634163"/>
            <a:ext cx="1152525" cy="179387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0CA7F4E-CB8C-4F18-8F08-C60902236E9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07950" y="6597650"/>
            <a:ext cx="2133600" cy="1793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484438" y="6597650"/>
            <a:ext cx="4111625" cy="1793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83525" y="6634163"/>
            <a:ext cx="1152525" cy="1793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C043A481-87F8-4DA1-92A5-8403E03E17FB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314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314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4067175"/>
            <a:ext cx="4038600" cy="2314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067175"/>
            <a:ext cx="4038600" cy="2314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07950" y="6597650"/>
            <a:ext cx="2133600" cy="1793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484438" y="6597650"/>
            <a:ext cx="4111625" cy="1793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83525" y="6634163"/>
            <a:ext cx="1152525" cy="1793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39B2A14-8C6B-41B1-B26B-76896C72E81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815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815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07950" y="6597650"/>
            <a:ext cx="2133600" cy="179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484438" y="6597650"/>
            <a:ext cx="4111625" cy="179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83525" y="6634163"/>
            <a:ext cx="1152525" cy="179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C8F00A-1404-48B9-8A92-1AC32D29DB88}" type="slidenum">
              <a:rPr lang="de-A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A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6902" y="274638"/>
            <a:ext cx="8230197" cy="61071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07950" y="6597650"/>
            <a:ext cx="2133600" cy="1793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484438" y="6597650"/>
            <a:ext cx="4111625" cy="1793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83525" y="6634163"/>
            <a:ext cx="1152525" cy="1793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96CCD86-07BC-4C7B-9629-F1A73ADF484B}" type="slidenum">
              <a:rPr lang="de-AT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A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32138" y="4652963"/>
            <a:ext cx="5832475" cy="1398587"/>
          </a:xfrm>
        </p:spPr>
        <p:txBody>
          <a:bodyPr/>
          <a:lstStyle>
            <a:lvl1pPr>
              <a:defRPr sz="2000" b="1">
                <a:solidFill>
                  <a:srgbClr val="CC3300"/>
                </a:solidFill>
              </a:defRPr>
            </a:lvl1pPr>
          </a:lstStyle>
          <a:p>
            <a:r>
              <a:rPr lang="de-AT"/>
              <a:t>Mastertitelformat bearbeiten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652963"/>
            <a:ext cx="2736850" cy="1368425"/>
          </a:xfrm>
        </p:spPr>
        <p:txBody>
          <a:bodyPr anchor="ctr"/>
          <a:lstStyle>
            <a:lvl1pPr marL="0" indent="0">
              <a:buFontTx/>
              <a:buNone/>
              <a:defRPr sz="1400">
                <a:solidFill>
                  <a:srgbClr val="003399"/>
                </a:solidFill>
              </a:defRPr>
            </a:lvl1pPr>
          </a:lstStyle>
          <a:p>
            <a:r>
              <a:rPr lang="de-AT"/>
              <a:t>Master-Untertitelformat bearbeiten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07950" y="6597650"/>
            <a:ext cx="2133600" cy="1793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484438" y="6597650"/>
            <a:ext cx="4111625" cy="1793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83525" y="6634163"/>
            <a:ext cx="1152525" cy="1793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9EC301F-B51C-4FB8-A2AA-C3BDDEBC1B68}" type="slidenum">
              <a:rPr lang="de-AT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A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07950" y="6597650"/>
            <a:ext cx="2133600" cy="1793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CAB7191-B3CF-425E-BBC7-EC75CD95A34F}" type="datetimeFigureOut">
              <a:rPr lang="de-AT"/>
              <a:pPr>
                <a:defRPr/>
              </a:pPr>
              <a:t>04.04.2014</a:t>
            </a:fld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484438" y="6597650"/>
            <a:ext cx="4111625" cy="1793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83525" y="6634163"/>
            <a:ext cx="1152525" cy="1793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E905B054-7EFD-4409-849A-F94A069CC03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32138" y="4652963"/>
            <a:ext cx="5832475" cy="1398587"/>
          </a:xfrm>
        </p:spPr>
        <p:txBody>
          <a:bodyPr/>
          <a:lstStyle>
            <a:lvl1pPr>
              <a:defRPr sz="2000" b="1">
                <a:solidFill>
                  <a:srgbClr val="CC330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652963"/>
            <a:ext cx="2736850" cy="1400175"/>
          </a:xfrm>
        </p:spPr>
        <p:txBody>
          <a:bodyPr anchor="ctr"/>
          <a:lstStyle>
            <a:lvl1pPr marL="0" indent="0">
              <a:buFontTx/>
              <a:buNone/>
              <a:defRPr sz="1400">
                <a:solidFill>
                  <a:srgbClr val="003399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357850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572250"/>
            <a:ext cx="828675" cy="285750"/>
          </a:xfrm>
        </p:spPr>
        <p:txBody>
          <a:bodyPr anchor="b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endParaRPr lang="de-DE">
              <a:solidFill>
                <a:srgbClr val="333399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14500" y="6572250"/>
            <a:ext cx="5715000" cy="285750"/>
          </a:xfrm>
        </p:spPr>
        <p:txBody>
          <a:bodyPr anchor="b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endParaRPr lang="de-DE">
              <a:solidFill>
                <a:srgbClr val="333399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29625" y="6572250"/>
            <a:ext cx="714375" cy="285750"/>
          </a:xfrm>
        </p:spPr>
        <p:txBody>
          <a:bodyPr anchor="b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fld id="{F7D52696-2F6E-477E-86EB-E78F4E8EB409}" type="slidenum">
              <a:rPr lang="de-DE">
                <a:solidFill>
                  <a:srgbClr val="333399"/>
                </a:solidFill>
              </a:rPr>
              <a:pPr/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53578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lang="de-DE" sz="1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defRPr lang="de-DE" sz="1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20000"/>
              </a:spcBef>
              <a:spcAft>
                <a:spcPct val="0"/>
              </a:spcAft>
              <a:defRPr lang="de-DE" sz="1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20000"/>
              </a:spcBef>
              <a:spcAft>
                <a:spcPct val="0"/>
              </a:spcAft>
              <a:defRPr lang="de-DE" sz="1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20000"/>
              </a:spcBef>
              <a:spcAft>
                <a:spcPct val="0"/>
              </a:spcAft>
              <a:defRPr lang="en-US" sz="1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3578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lang="de-DE" sz="18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defRPr lang="de-DE" sz="18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20000"/>
              </a:spcBef>
              <a:spcAft>
                <a:spcPct val="0"/>
              </a:spcAft>
              <a:defRPr lang="de-DE" sz="18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20000"/>
              </a:spcBef>
              <a:spcAft>
                <a:spcPct val="0"/>
              </a:spcAft>
              <a:defRPr lang="de-DE" sz="18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20000"/>
              </a:spcBef>
              <a:spcAft>
                <a:spcPct val="0"/>
              </a:spcAft>
              <a:defRPr lang="en-US" sz="1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572250"/>
            <a:ext cx="828675" cy="285750"/>
          </a:xfrm>
        </p:spPr>
        <p:txBody>
          <a:bodyPr anchor="b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endParaRPr lang="de-DE">
              <a:solidFill>
                <a:srgbClr val="333399"/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14500" y="6572250"/>
            <a:ext cx="5715000" cy="285750"/>
          </a:xfrm>
        </p:spPr>
        <p:txBody>
          <a:bodyPr anchor="b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endParaRPr lang="de-DE">
              <a:solidFill>
                <a:srgbClr val="333399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29625" y="6572250"/>
            <a:ext cx="714375" cy="285750"/>
          </a:xfrm>
        </p:spPr>
        <p:txBody>
          <a:bodyPr anchor="b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fld id="{CA13D60B-6A47-484A-848B-90DCE6AE2AF5}" type="slidenum">
              <a:rPr lang="de-DE">
                <a:solidFill>
                  <a:srgbClr val="333399"/>
                </a:solidFill>
              </a:rPr>
              <a:pPr/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4040188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714488"/>
            <a:ext cx="4040188" cy="471490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lang="de-DE" sz="18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defRPr lang="de-DE" sz="18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20000"/>
              </a:spcBef>
              <a:spcAft>
                <a:spcPct val="0"/>
              </a:spcAft>
              <a:defRPr lang="de-DE" sz="18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20000"/>
              </a:spcBef>
              <a:spcAft>
                <a:spcPct val="0"/>
              </a:spcAft>
              <a:defRPr lang="de-DE" sz="18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20000"/>
              </a:spcBef>
              <a:spcAft>
                <a:spcPct val="0"/>
              </a:spcAft>
              <a:defRPr lang="en-US" sz="1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071546"/>
            <a:ext cx="4041775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714488"/>
            <a:ext cx="4041775" cy="471490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lang="de-DE" sz="18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defRPr lang="de-DE" sz="18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20000"/>
              </a:spcBef>
              <a:spcAft>
                <a:spcPct val="0"/>
              </a:spcAft>
              <a:defRPr lang="de-DE" sz="18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20000"/>
              </a:spcBef>
              <a:spcAft>
                <a:spcPct val="0"/>
              </a:spcAft>
              <a:defRPr lang="de-DE" sz="18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20000"/>
              </a:spcBef>
              <a:spcAft>
                <a:spcPct val="0"/>
              </a:spcAft>
              <a:defRPr lang="en-US" sz="1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572250"/>
            <a:ext cx="828675" cy="285750"/>
          </a:xfrm>
        </p:spPr>
        <p:txBody>
          <a:bodyPr anchor="b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endParaRPr lang="de-DE">
              <a:solidFill>
                <a:srgbClr val="333399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14500" y="6572250"/>
            <a:ext cx="5715000" cy="285750"/>
          </a:xfrm>
        </p:spPr>
        <p:txBody>
          <a:bodyPr anchor="b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endParaRPr lang="de-DE">
              <a:solidFill>
                <a:srgbClr val="333399"/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29625" y="6572250"/>
            <a:ext cx="714375" cy="285750"/>
          </a:xfrm>
        </p:spPr>
        <p:txBody>
          <a:bodyPr anchor="b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fld id="{78565663-7C30-4CD5-9688-9FD302C12E1B}" type="slidenum">
              <a:rPr lang="de-DE">
                <a:solidFill>
                  <a:srgbClr val="333399"/>
                </a:solidFill>
              </a:rPr>
              <a:pPr/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572250"/>
            <a:ext cx="828675" cy="285750"/>
          </a:xfrm>
        </p:spPr>
        <p:txBody>
          <a:bodyPr anchor="b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endParaRPr lang="de-DE">
              <a:solidFill>
                <a:srgbClr val="333399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14500" y="6572250"/>
            <a:ext cx="5715000" cy="285750"/>
          </a:xfrm>
        </p:spPr>
        <p:txBody>
          <a:bodyPr anchor="b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endParaRPr lang="de-DE">
              <a:solidFill>
                <a:srgbClr val="333399"/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29625" y="6572250"/>
            <a:ext cx="714375" cy="285750"/>
          </a:xfrm>
        </p:spPr>
        <p:txBody>
          <a:bodyPr anchor="b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fld id="{3F0433ED-8F7C-4054-810C-AF4B1973C58D}" type="slidenum">
              <a:rPr lang="de-DE">
                <a:solidFill>
                  <a:srgbClr val="333399"/>
                </a:solidFill>
              </a:rPr>
              <a:pPr/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572250"/>
            <a:ext cx="828675" cy="285750"/>
          </a:xfrm>
        </p:spPr>
        <p:txBody>
          <a:bodyPr anchor="b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endParaRPr lang="de-DE">
              <a:solidFill>
                <a:srgbClr val="333399"/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14500" y="6572250"/>
            <a:ext cx="5715000" cy="285750"/>
          </a:xfrm>
        </p:spPr>
        <p:txBody>
          <a:bodyPr anchor="b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endParaRPr lang="de-DE">
              <a:solidFill>
                <a:srgbClr val="333399"/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29625" y="6572250"/>
            <a:ext cx="714375" cy="285750"/>
          </a:xfrm>
        </p:spPr>
        <p:txBody>
          <a:bodyPr anchor="b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fld id="{0655F086-A080-4223-B40B-54C72FE212EF}" type="slidenum">
              <a:rPr lang="de-DE">
                <a:solidFill>
                  <a:srgbClr val="333399"/>
                </a:solidFill>
              </a:rPr>
              <a:pPr/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44" y="4643446"/>
            <a:ext cx="8858312" cy="566738"/>
          </a:xfrm>
        </p:spPr>
        <p:txBody>
          <a:bodyPr anchor="b"/>
          <a:lstStyle>
            <a:lvl1pPr algn="ctr"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85918" y="35716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28638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572250"/>
            <a:ext cx="828675" cy="285750"/>
          </a:xfrm>
        </p:spPr>
        <p:txBody>
          <a:bodyPr anchor="b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endParaRPr lang="de-DE">
              <a:solidFill>
                <a:srgbClr val="333399"/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14500" y="6572250"/>
            <a:ext cx="5715000" cy="285750"/>
          </a:xfrm>
        </p:spPr>
        <p:txBody>
          <a:bodyPr anchor="b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endParaRPr lang="de-DE">
              <a:solidFill>
                <a:srgbClr val="333399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29625" y="6572250"/>
            <a:ext cx="714375" cy="285750"/>
          </a:xfrm>
        </p:spPr>
        <p:txBody>
          <a:bodyPr anchor="b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fld id="{0051E64D-ACB6-4A46-A566-D354F65DDC67}" type="slidenum">
              <a:rPr lang="de-DE">
                <a:solidFill>
                  <a:srgbClr val="333399"/>
                </a:solidFill>
              </a:rPr>
              <a:pPr/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32138" y="4652963"/>
            <a:ext cx="5832475" cy="1398587"/>
          </a:xfrm>
        </p:spPr>
        <p:txBody>
          <a:bodyPr/>
          <a:lstStyle>
            <a:lvl1pPr>
              <a:defRPr sz="2000" b="1">
                <a:solidFill>
                  <a:srgbClr val="CC3300"/>
                </a:solidFill>
              </a:defRPr>
            </a:lvl1pPr>
          </a:lstStyle>
          <a:p>
            <a:r>
              <a:rPr lang="de-AT"/>
              <a:t>Mastertitelformat bearbeiten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652963"/>
            <a:ext cx="2736850" cy="1368425"/>
          </a:xfrm>
        </p:spPr>
        <p:txBody>
          <a:bodyPr anchor="ctr"/>
          <a:lstStyle>
            <a:lvl1pPr marL="0" indent="0">
              <a:buFontTx/>
              <a:buNone/>
              <a:defRPr sz="1400">
                <a:solidFill>
                  <a:srgbClr val="003399"/>
                </a:solidFill>
              </a:defRPr>
            </a:lvl1pPr>
          </a:lstStyle>
          <a:p>
            <a:r>
              <a:rPr lang="de-AT"/>
              <a:t>Master-Untertitelformat bearbeiten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07950" y="6597650"/>
            <a:ext cx="2133600" cy="1793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484438" y="6597650"/>
            <a:ext cx="4111625" cy="1793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83525" y="6634163"/>
            <a:ext cx="1152525" cy="1793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9EC301F-B51C-4FB8-A2AA-C3BDDEBC1B68}" type="slidenum">
              <a:rPr lang="de-AT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AT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6902" y="274638"/>
            <a:ext cx="8230197" cy="61071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07950" y="6597650"/>
            <a:ext cx="2133600" cy="1793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484438" y="6597650"/>
            <a:ext cx="4111625" cy="1793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83525" y="6634163"/>
            <a:ext cx="1152525" cy="1793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0457C290-5C33-4960-8135-9B228A80757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07950" y="6597650"/>
            <a:ext cx="2133600" cy="1793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484438" y="6597650"/>
            <a:ext cx="4111625" cy="1793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83525" y="6634163"/>
            <a:ext cx="1152525" cy="1793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50C90DF-98E6-4899-B07E-8AE387EA8B0B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6902" y="274638"/>
            <a:ext cx="8230197" cy="61071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jpe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3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heme" Target="../theme/theme2.xml"/><Relationship Id="rId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heme" Target="../theme/theme3.xml"/><Relationship Id="rId4" Type="http://schemas.openxmlformats.org/officeDocument/2006/relationships/image" Target="../media/image8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heme" Target="../theme/theme4.xml"/><Relationship Id="rId4" Type="http://schemas.openxmlformats.org/officeDocument/2006/relationships/image" Target="../media/image8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il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Titelmasterformat durch Klicken bearbeiten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597650"/>
            <a:ext cx="21336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AT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597650"/>
            <a:ext cx="411162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de-AT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3525" y="6634163"/>
            <a:ext cx="115252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E8628C-2188-4444-9E52-C9DA442F0449}" type="slidenum">
              <a:rPr lang="de-AT">
                <a:solidFill>
                  <a:srgbClr val="000000"/>
                </a:solidFill>
              </a:rPr>
              <a:pPr/>
              <a:t>‹Nr.›</a:t>
            </a:fld>
            <a:endParaRPr lang="de-AT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ild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Titelmasterformat durch Klicken bearbeiten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6" r:id="rId2"/>
    <p:sldLayoutId id="2147483827" r:id="rId3"/>
    <p:sldLayoutId id="2147483828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99482C-F30C-4E3C-8D7C-50AA9E86B6DE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1031" name="Picture 7" descr="Bild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 descr="Vorlage_Hintergr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8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1428750" y="274638"/>
            <a:ext cx="7258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US" smtClean="0"/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428750" y="1600200"/>
            <a:ext cx="72580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428750" y="6356350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3B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019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3B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72375" y="6356350"/>
            <a:ext cx="1114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3B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BCE777D-9D8C-4FC2-9E6E-B8D614FA1AF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1032" name="Grafik 7" descr="Landeslogo_OOE_4c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525"/>
            <a:ext cx="103346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9450" y="6083300"/>
            <a:ext cx="192881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3B7A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B7A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B7A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B7A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B7A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3B7A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3B7A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3B7A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3B7A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7A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7A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7A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7A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Folie_Kop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9220" y="1142992"/>
            <a:ext cx="82747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7158" y="2285992"/>
            <a:ext cx="8286808" cy="392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503250" y="63844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3D9B4FE-F390-4B03-8D22-9C23714D9C0D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 April 2014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385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© Clusterland </a:t>
            </a:r>
            <a:r>
              <a:rPr lang="de-DE" dirty="0" err="1" smtClean="0">
                <a:solidFill>
                  <a:prstClr val="black">
                    <a:tint val="75000"/>
                  </a:prstClr>
                </a:solidFill>
              </a:rPr>
              <a:t>Upper</a:t>
            </a:r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 Austria Ltd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09313" y="62071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E37E5ABB-0804-4CA1-8785-7069974443B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2E69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3"/>
        </a:buBlip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4"/>
        </a:buBlip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4"/>
        </a:buBlip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4"/>
        </a:buBlip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4"/>
        </a:buBlip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Folie_Kop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9220" y="1142992"/>
            <a:ext cx="82747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7158" y="2285992"/>
            <a:ext cx="8286808" cy="392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596014" y="6357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C565C8-8E0F-4FA3-B765-55187368EA02}" type="datetime4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04. April 2014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9759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© Clusterland Oberösterreich GmbH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88825" y="62071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Seite </a:t>
            </a:r>
            <a:fld id="{E37E5ABB-0804-4CA1-8785-7069974443B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2E69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3"/>
        </a:buBlip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4"/>
        </a:buBlip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4"/>
        </a:buBlip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4"/>
        </a:buBlip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4"/>
        </a:buBlip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ild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Titelmasterformat durch Klicken bearbeiten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Bild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Titelmasterformat durch Klicken bearbeiten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6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ild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Titelmasterformat durch Klicken bearbeiten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ild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Titelmasterformat durch Klicken bearbeiten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6" r:id="rId2"/>
    <p:sldLayoutId id="2147483807" r:id="rId3"/>
    <p:sldLayoutId id="2147483808" r:id="rId4"/>
    <p:sldLayoutId id="2147483809" r:id="rId5"/>
    <p:sldLayoutId id="2147483810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ild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Titelmasterformat durch Klicken bearbeiten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Working Group Clusters of Excellence</a:t>
            </a:r>
            <a:br>
              <a:rPr lang="en-US" dirty="0" smtClean="0"/>
            </a:br>
            <a:r>
              <a:rPr lang="en-US" dirty="0" smtClean="0"/>
              <a:t>Progress Report</a:t>
            </a:r>
          </a:p>
        </p:txBody>
      </p:sp>
      <p:sp>
        <p:nvSpPr>
          <p:cNvPr id="9219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SG PA 8 Chisinau, MD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Dr. Sigrid Winkler</a:t>
            </a:r>
          </a:p>
          <a:p>
            <a:pPr eaLnBrk="1" hangingPunct="1"/>
            <a:r>
              <a:rPr lang="en-US" dirty="0" smtClean="0"/>
              <a:t>8-9 April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1577058" y="1772816"/>
            <a:ext cx="5760640" cy="1512168"/>
          </a:xfrm>
          <a:prstGeom prst="ellipse">
            <a:avLst/>
          </a:prstGeom>
          <a:solidFill>
            <a:srgbClr val="0E419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AT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55520"/>
            <a:ext cx="8229600" cy="857256"/>
          </a:xfrm>
        </p:spPr>
        <p:txBody>
          <a:bodyPr/>
          <a:lstStyle/>
          <a:p>
            <a:r>
              <a:rPr lang="de-DE" dirty="0" smtClean="0">
                <a:solidFill>
                  <a:srgbClr val="0E4194"/>
                </a:solidFill>
              </a:rPr>
              <a:t>Projects </a:t>
            </a:r>
            <a:r>
              <a:rPr lang="de-DE" dirty="0" err="1" smtClean="0">
                <a:solidFill>
                  <a:srgbClr val="0E4194"/>
                </a:solidFill>
              </a:rPr>
              <a:t>and</a:t>
            </a:r>
            <a:r>
              <a:rPr lang="de-DE" dirty="0" smtClean="0">
                <a:solidFill>
                  <a:srgbClr val="0E4194"/>
                </a:solidFill>
              </a:rPr>
              <a:t> </a:t>
            </a:r>
            <a:r>
              <a:rPr lang="de-DE" dirty="0" err="1" smtClean="0">
                <a:solidFill>
                  <a:srgbClr val="0E4194"/>
                </a:solidFill>
              </a:rPr>
              <a:t>structure</a:t>
            </a:r>
            <a:r>
              <a:rPr lang="de-DE" dirty="0" smtClean="0">
                <a:solidFill>
                  <a:srgbClr val="0E4194"/>
                </a:solidFill>
              </a:rPr>
              <a:t> </a:t>
            </a:r>
            <a:r>
              <a:rPr lang="de-DE" dirty="0" err="1" smtClean="0">
                <a:solidFill>
                  <a:srgbClr val="0E4194"/>
                </a:solidFill>
              </a:rPr>
              <a:t>of</a:t>
            </a:r>
            <a:r>
              <a:rPr lang="de-DE" dirty="0" smtClean="0">
                <a:solidFill>
                  <a:srgbClr val="0E4194"/>
                </a:solidFill>
              </a:rPr>
              <a:t> </a:t>
            </a:r>
            <a:r>
              <a:rPr lang="de-DE" sz="4400" dirty="0" err="1" smtClean="0">
                <a:solidFill>
                  <a:srgbClr val="0E4194"/>
                </a:solidFill>
                <a:latin typeface="Aharoni" pitchFamily="2" charset="-79"/>
                <a:cs typeface="Aharoni" pitchFamily="2" charset="-79"/>
              </a:rPr>
              <a:t>Danu</a:t>
            </a:r>
            <a:r>
              <a:rPr lang="de-DE" sz="4400" dirty="0" err="1" smtClean="0">
                <a:solidFill>
                  <a:srgbClr val="CC0066"/>
                </a:solidFill>
                <a:latin typeface="Aharoni" pitchFamily="2" charset="-79"/>
                <a:cs typeface="Aharoni" pitchFamily="2" charset="-79"/>
              </a:rPr>
              <a:t>Clus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333399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333399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13F6D-A207-4535-B981-4F716A513DB8}" type="slidenum">
              <a:rPr lang="de-DE" smtClean="0">
                <a:solidFill>
                  <a:srgbClr val="333399"/>
                </a:solidFill>
              </a:rPr>
              <a:pPr/>
              <a:t>2</a:t>
            </a:fld>
            <a:endParaRPr lang="de-DE">
              <a:solidFill>
                <a:srgbClr val="333399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491880" y="213285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000" dirty="0" smtClean="0">
                <a:solidFill>
                  <a:srgbClr val="FFFFFF"/>
                </a:solidFill>
              </a:rPr>
              <a:t>Core Group</a:t>
            </a:r>
            <a:endParaRPr lang="de-AT" sz="2000" dirty="0">
              <a:solidFill>
                <a:srgbClr val="FFFFFF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2123728" y="2659487"/>
            <a:ext cx="288032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627784" y="2731495"/>
            <a:ext cx="288032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275856" y="2875511"/>
            <a:ext cx="288032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923928" y="2875511"/>
            <a:ext cx="288032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644008" y="2875511"/>
            <a:ext cx="288032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5364088" y="2803503"/>
            <a:ext cx="288032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6012160" y="2731495"/>
            <a:ext cx="288032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6660232" y="2443463"/>
            <a:ext cx="288032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6156176" y="2155431"/>
            <a:ext cx="288032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2195736" y="2155431"/>
            <a:ext cx="288032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1691680" y="2371455"/>
            <a:ext cx="288032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21" name="Rechteckige Legende 20"/>
          <p:cNvSpPr/>
          <p:nvPr/>
        </p:nvSpPr>
        <p:spPr>
          <a:xfrm>
            <a:off x="251520" y="3924055"/>
            <a:ext cx="1656184" cy="936104"/>
          </a:xfrm>
          <a:prstGeom prst="wedgeRectCallout">
            <a:avLst>
              <a:gd name="adj1" fmla="val 68588"/>
              <a:gd name="adj2" fmla="val -167164"/>
            </a:avLst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srgbClr val="0E4194"/>
                </a:solidFill>
              </a:rPr>
              <a:t>Green Technologies / </a:t>
            </a:r>
            <a:r>
              <a:rPr lang="de-DE" sz="1600" dirty="0" err="1" smtClean="0">
                <a:solidFill>
                  <a:srgbClr val="0E4194"/>
                </a:solidFill>
              </a:rPr>
              <a:t>Climate</a:t>
            </a:r>
            <a:r>
              <a:rPr lang="de-DE" sz="1600" dirty="0" smtClean="0">
                <a:solidFill>
                  <a:srgbClr val="0E4194"/>
                </a:solidFill>
              </a:rPr>
              <a:t> Change</a:t>
            </a:r>
            <a:endParaRPr lang="de-AT" sz="1600" dirty="0">
              <a:solidFill>
                <a:srgbClr val="0E4194"/>
              </a:solidFill>
            </a:endParaRPr>
          </a:p>
        </p:txBody>
      </p:sp>
      <p:sp>
        <p:nvSpPr>
          <p:cNvPr id="23" name="Rechteckige Legende 22"/>
          <p:cNvSpPr/>
          <p:nvPr/>
        </p:nvSpPr>
        <p:spPr>
          <a:xfrm>
            <a:off x="1601670" y="4914165"/>
            <a:ext cx="1357808" cy="698313"/>
          </a:xfrm>
          <a:prstGeom prst="wedgeRectCallout">
            <a:avLst>
              <a:gd name="adj1" fmla="val 37279"/>
              <a:gd name="adj2" fmla="val -346166"/>
            </a:avLst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srgbClr val="0E4194"/>
                </a:solidFill>
              </a:rPr>
              <a:t>Service Innovation</a:t>
            </a:r>
            <a:endParaRPr lang="de-AT" sz="1600" dirty="0">
              <a:solidFill>
                <a:srgbClr val="0E4194"/>
              </a:solidFill>
            </a:endParaRPr>
          </a:p>
        </p:txBody>
      </p:sp>
      <p:sp>
        <p:nvSpPr>
          <p:cNvPr id="24" name="Rechteckige Legende 23"/>
          <p:cNvSpPr/>
          <p:nvPr/>
        </p:nvSpPr>
        <p:spPr>
          <a:xfrm>
            <a:off x="4220961" y="5418221"/>
            <a:ext cx="1656184" cy="936104"/>
          </a:xfrm>
          <a:prstGeom prst="wedgeRectCallout">
            <a:avLst>
              <a:gd name="adj1" fmla="val -12047"/>
              <a:gd name="adj2" fmla="val -30937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srgbClr val="0E4194"/>
                </a:solidFill>
              </a:rPr>
              <a:t>Training </a:t>
            </a:r>
            <a:r>
              <a:rPr lang="de-DE" sz="1600" dirty="0" err="1" smtClean="0">
                <a:solidFill>
                  <a:srgbClr val="0E4194"/>
                </a:solidFill>
              </a:rPr>
              <a:t>and</a:t>
            </a:r>
            <a:r>
              <a:rPr lang="de-DE" sz="1600" dirty="0" smtClean="0">
                <a:solidFill>
                  <a:srgbClr val="0E4194"/>
                </a:solidFill>
              </a:rPr>
              <a:t> </a:t>
            </a:r>
            <a:r>
              <a:rPr lang="de-DE" sz="1600" dirty="0" err="1" smtClean="0">
                <a:solidFill>
                  <a:srgbClr val="0E4194"/>
                </a:solidFill>
              </a:rPr>
              <a:t>best</a:t>
            </a:r>
            <a:r>
              <a:rPr lang="de-DE" sz="1600" dirty="0" smtClean="0">
                <a:solidFill>
                  <a:srgbClr val="0E4194"/>
                </a:solidFill>
              </a:rPr>
              <a:t> </a:t>
            </a:r>
            <a:r>
              <a:rPr lang="de-DE" sz="1600" dirty="0" err="1" smtClean="0">
                <a:solidFill>
                  <a:srgbClr val="0E4194"/>
                </a:solidFill>
              </a:rPr>
              <a:t>practice</a:t>
            </a:r>
            <a:r>
              <a:rPr lang="de-DE" sz="1600" dirty="0" smtClean="0">
                <a:solidFill>
                  <a:srgbClr val="0E4194"/>
                </a:solidFill>
              </a:rPr>
              <a:t> </a:t>
            </a:r>
            <a:r>
              <a:rPr lang="de-DE" sz="1600" dirty="0" err="1" smtClean="0">
                <a:solidFill>
                  <a:srgbClr val="0E4194"/>
                </a:solidFill>
              </a:rPr>
              <a:t>exchange</a:t>
            </a:r>
            <a:endParaRPr lang="de-AT" sz="1600" dirty="0">
              <a:solidFill>
                <a:srgbClr val="0E4194"/>
              </a:solidFill>
            </a:endParaRPr>
          </a:p>
        </p:txBody>
      </p:sp>
      <p:sp>
        <p:nvSpPr>
          <p:cNvPr id="25" name="Rechteckige Legende 24"/>
          <p:cNvSpPr/>
          <p:nvPr/>
        </p:nvSpPr>
        <p:spPr>
          <a:xfrm>
            <a:off x="3041830" y="4224853"/>
            <a:ext cx="1170130" cy="779322"/>
          </a:xfrm>
          <a:prstGeom prst="wedgeRectCallout">
            <a:avLst>
              <a:gd name="adj1" fmla="val 39451"/>
              <a:gd name="adj2" fmla="val -210878"/>
            </a:avLst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srgbClr val="0E4194"/>
                </a:solidFill>
              </a:rPr>
              <a:t>Creative Industries</a:t>
            </a:r>
            <a:endParaRPr lang="de-AT" sz="1600" dirty="0">
              <a:solidFill>
                <a:srgbClr val="0E4194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2771800" y="2011415"/>
            <a:ext cx="288032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5580112" y="2011415"/>
            <a:ext cx="288032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29" name="Rechteckige Legende 28"/>
          <p:cNvSpPr/>
          <p:nvPr/>
        </p:nvSpPr>
        <p:spPr>
          <a:xfrm>
            <a:off x="2816805" y="3699030"/>
            <a:ext cx="837093" cy="437284"/>
          </a:xfrm>
          <a:prstGeom prst="wedgeRectCallout">
            <a:avLst>
              <a:gd name="adj1" fmla="val 27320"/>
              <a:gd name="adj2" fmla="val -199815"/>
            </a:avLst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srgbClr val="0E4194"/>
                </a:solidFill>
              </a:rPr>
              <a:t>ICT</a:t>
            </a:r>
            <a:endParaRPr lang="de-AT" sz="1600" dirty="0">
              <a:solidFill>
                <a:srgbClr val="0E4194"/>
              </a:solidFill>
            </a:endParaRPr>
          </a:p>
        </p:txBody>
      </p:sp>
      <p:sp>
        <p:nvSpPr>
          <p:cNvPr id="30" name="Rechteckige Legende 29"/>
          <p:cNvSpPr/>
          <p:nvPr/>
        </p:nvSpPr>
        <p:spPr>
          <a:xfrm>
            <a:off x="656565" y="2888940"/>
            <a:ext cx="1071119" cy="684076"/>
          </a:xfrm>
          <a:prstGeom prst="wedgeRectCallout">
            <a:avLst>
              <a:gd name="adj1" fmla="val 59163"/>
              <a:gd name="adj2" fmla="val -104736"/>
            </a:avLst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err="1" smtClean="0">
                <a:solidFill>
                  <a:srgbClr val="0E4194"/>
                </a:solidFill>
              </a:rPr>
              <a:t>Active</a:t>
            </a:r>
            <a:r>
              <a:rPr lang="de-DE" sz="1600" dirty="0" smtClean="0">
                <a:solidFill>
                  <a:srgbClr val="0E4194"/>
                </a:solidFill>
              </a:rPr>
              <a:t> </a:t>
            </a:r>
            <a:r>
              <a:rPr lang="de-DE" sz="1600" dirty="0" err="1" smtClean="0">
                <a:solidFill>
                  <a:srgbClr val="0E4194"/>
                </a:solidFill>
              </a:rPr>
              <a:t>Ageing</a:t>
            </a:r>
            <a:endParaRPr lang="de-AT" sz="1600" dirty="0">
              <a:solidFill>
                <a:srgbClr val="0E4194"/>
              </a:solidFill>
            </a:endParaRPr>
          </a:p>
        </p:txBody>
      </p:sp>
      <p:sp>
        <p:nvSpPr>
          <p:cNvPr id="33" name="Rechteckige Legende 32"/>
          <p:cNvSpPr/>
          <p:nvPr/>
        </p:nvSpPr>
        <p:spPr>
          <a:xfrm>
            <a:off x="5067055" y="4599130"/>
            <a:ext cx="1485165" cy="639071"/>
          </a:xfrm>
          <a:prstGeom prst="wedgeRectCallout">
            <a:avLst>
              <a:gd name="adj1" fmla="val 78"/>
              <a:gd name="adj2" fmla="val -43046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srgbClr val="0E4194"/>
                </a:solidFill>
              </a:rPr>
              <a:t>Mapping and </a:t>
            </a:r>
            <a:r>
              <a:rPr lang="de-DE" sz="1600" dirty="0" err="1" smtClean="0">
                <a:solidFill>
                  <a:srgbClr val="0E4194"/>
                </a:solidFill>
              </a:rPr>
              <a:t>benchmarking</a:t>
            </a:r>
            <a:endParaRPr lang="de-AT" sz="1600" dirty="0">
              <a:solidFill>
                <a:srgbClr val="0E4194"/>
              </a:solidFill>
            </a:endParaRPr>
          </a:p>
        </p:txBody>
      </p:sp>
      <p:sp>
        <p:nvSpPr>
          <p:cNvPr id="32" name="Rechteckige Legende 31"/>
          <p:cNvSpPr/>
          <p:nvPr/>
        </p:nvSpPr>
        <p:spPr>
          <a:xfrm>
            <a:off x="4977045" y="3699030"/>
            <a:ext cx="1080120" cy="504056"/>
          </a:xfrm>
          <a:prstGeom prst="wedgeRectCallout">
            <a:avLst>
              <a:gd name="adj1" fmla="val -2052"/>
              <a:gd name="adj2" fmla="val -20518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0E4194"/>
                </a:solidFill>
              </a:rPr>
              <a:t>Online </a:t>
            </a:r>
            <a:r>
              <a:rPr lang="de-DE" sz="1600" dirty="0" err="1">
                <a:solidFill>
                  <a:srgbClr val="0E4194"/>
                </a:solidFill>
              </a:rPr>
              <a:t>Platform</a:t>
            </a:r>
            <a:endParaRPr lang="de-AT" sz="1600" dirty="0">
              <a:solidFill>
                <a:srgbClr val="0E4194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0" y="4914165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B0F0"/>
                </a:solidFill>
              </a:rPr>
              <a:t>INNOVATION</a:t>
            </a:r>
            <a:endParaRPr lang="de-AT" b="1" dirty="0">
              <a:solidFill>
                <a:srgbClr val="00B0F0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2366755" y="5769260"/>
            <a:ext cx="1845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>
                <a:solidFill>
                  <a:srgbClr val="FF0000"/>
                </a:solidFill>
              </a:rPr>
              <a:t>CLUSTER OPTIMIZATION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7092280" y="2528900"/>
            <a:ext cx="191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>
                <a:solidFill>
                  <a:srgbClr val="92D050"/>
                </a:solidFill>
              </a:rPr>
              <a:t>HORIZONTAL</a:t>
            </a:r>
          </a:p>
          <a:p>
            <a:pPr algn="r"/>
            <a:r>
              <a:rPr lang="de-DE" b="1" dirty="0" smtClean="0">
                <a:solidFill>
                  <a:srgbClr val="92D050"/>
                </a:solidFill>
              </a:rPr>
              <a:t>TOPICS</a:t>
            </a:r>
            <a:endParaRPr lang="de-AT" b="1" dirty="0">
              <a:solidFill>
                <a:srgbClr val="92D050"/>
              </a:solidFill>
            </a:endParaRPr>
          </a:p>
        </p:txBody>
      </p:sp>
      <p:sp>
        <p:nvSpPr>
          <p:cNvPr id="37" name="Rechteckige Legende 36"/>
          <p:cNvSpPr/>
          <p:nvPr/>
        </p:nvSpPr>
        <p:spPr>
          <a:xfrm>
            <a:off x="161510" y="2168860"/>
            <a:ext cx="1350150" cy="576064"/>
          </a:xfrm>
          <a:prstGeom prst="wedgeRectCallout">
            <a:avLst>
              <a:gd name="adj1" fmla="val 110441"/>
              <a:gd name="adj2" fmla="val -33191"/>
            </a:avLst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srgbClr val="0E4194"/>
                </a:solidFill>
              </a:rPr>
              <a:t>Automotive </a:t>
            </a:r>
            <a:r>
              <a:rPr lang="de-DE" sz="1600" dirty="0" err="1" smtClean="0">
                <a:solidFill>
                  <a:srgbClr val="0E4194"/>
                </a:solidFill>
              </a:rPr>
              <a:t>Industry</a:t>
            </a:r>
            <a:endParaRPr lang="de-AT" sz="1600" dirty="0">
              <a:solidFill>
                <a:srgbClr val="0E4194"/>
              </a:solidFill>
            </a:endParaRPr>
          </a:p>
        </p:txBody>
      </p:sp>
      <p:sp>
        <p:nvSpPr>
          <p:cNvPr id="22" name="Rechteckige Legende 21"/>
          <p:cNvSpPr/>
          <p:nvPr/>
        </p:nvSpPr>
        <p:spPr>
          <a:xfrm>
            <a:off x="6750242" y="4500119"/>
            <a:ext cx="1782198" cy="909101"/>
          </a:xfrm>
          <a:prstGeom prst="wedgeRectCallout">
            <a:avLst>
              <a:gd name="adj1" fmla="val -81534"/>
              <a:gd name="adj2" fmla="val -224093"/>
            </a:avLst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srgbClr val="0E4194"/>
                </a:solidFill>
              </a:rPr>
              <a:t>Next Generation </a:t>
            </a:r>
            <a:r>
              <a:rPr lang="de-DE" sz="1600" dirty="0" err="1" smtClean="0">
                <a:solidFill>
                  <a:srgbClr val="0E4194"/>
                </a:solidFill>
              </a:rPr>
              <a:t>Competitiveness</a:t>
            </a:r>
            <a:r>
              <a:rPr lang="de-DE" sz="1600" dirty="0" smtClean="0">
                <a:solidFill>
                  <a:srgbClr val="0E4194"/>
                </a:solidFill>
              </a:rPr>
              <a:t> Initiative (OECD)</a:t>
            </a:r>
            <a:endParaRPr lang="de-AT" sz="1600" dirty="0">
              <a:solidFill>
                <a:srgbClr val="0E4194"/>
              </a:solidFill>
            </a:endParaRPr>
          </a:p>
        </p:txBody>
      </p:sp>
      <p:sp>
        <p:nvSpPr>
          <p:cNvPr id="26" name="Rechteckige Legende 25"/>
          <p:cNvSpPr/>
          <p:nvPr/>
        </p:nvSpPr>
        <p:spPr>
          <a:xfrm>
            <a:off x="7002270" y="4014065"/>
            <a:ext cx="2041376" cy="374277"/>
          </a:xfrm>
          <a:prstGeom prst="wedgeRectCallout">
            <a:avLst>
              <a:gd name="adj1" fmla="val -83970"/>
              <a:gd name="adj2" fmla="val -496211"/>
            </a:avLst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err="1" smtClean="0">
                <a:solidFill>
                  <a:srgbClr val="0E4194"/>
                </a:solidFill>
              </a:rPr>
              <a:t>Internationalization</a:t>
            </a:r>
            <a:endParaRPr lang="de-AT" sz="1600" dirty="0">
              <a:solidFill>
                <a:srgbClr val="0E4194"/>
              </a:solidFill>
            </a:endParaRPr>
          </a:p>
        </p:txBody>
      </p:sp>
      <p:sp>
        <p:nvSpPr>
          <p:cNvPr id="31" name="Rechteckige Legende 30"/>
          <p:cNvSpPr/>
          <p:nvPr/>
        </p:nvSpPr>
        <p:spPr>
          <a:xfrm>
            <a:off x="7246640" y="3216741"/>
            <a:ext cx="1512168" cy="576064"/>
          </a:xfrm>
          <a:prstGeom prst="wedgeRectCallout">
            <a:avLst>
              <a:gd name="adj1" fmla="val -77424"/>
              <a:gd name="adj2" fmla="val -156703"/>
            </a:avLst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srgbClr val="0E4194"/>
                </a:solidFill>
              </a:rPr>
              <a:t>Innovation and Gender</a:t>
            </a:r>
            <a:endParaRPr lang="de-AT" sz="1600" dirty="0">
              <a:solidFill>
                <a:srgbClr val="0E419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2696-2F6E-477E-86EB-E78F4E8EB409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0E4194"/>
                </a:solidFill>
              </a:rPr>
              <a:t>Funding</a:t>
            </a:r>
            <a:r>
              <a:rPr lang="de-DE" dirty="0" smtClean="0">
                <a:solidFill>
                  <a:srgbClr val="0E4194"/>
                </a:solidFill>
              </a:rPr>
              <a:t> </a:t>
            </a:r>
            <a:r>
              <a:rPr lang="de-DE" dirty="0" err="1" smtClean="0">
                <a:solidFill>
                  <a:srgbClr val="0E4194"/>
                </a:solidFill>
              </a:rPr>
              <a:t>of</a:t>
            </a:r>
            <a:r>
              <a:rPr lang="de-DE" dirty="0" smtClean="0">
                <a:solidFill>
                  <a:srgbClr val="0E4194"/>
                </a:solidFill>
              </a:rPr>
              <a:t> </a:t>
            </a:r>
            <a:r>
              <a:rPr lang="de-DE" sz="4400" dirty="0" err="1" smtClean="0">
                <a:solidFill>
                  <a:srgbClr val="0E4194"/>
                </a:solidFill>
                <a:latin typeface="Aharoni" pitchFamily="2" charset="-79"/>
                <a:cs typeface="Aharoni" pitchFamily="2" charset="-79"/>
              </a:rPr>
              <a:t>Danu</a:t>
            </a:r>
            <a:r>
              <a:rPr lang="de-DE" sz="4400" dirty="0" err="1" smtClean="0">
                <a:solidFill>
                  <a:srgbClr val="CC0066"/>
                </a:solidFill>
                <a:latin typeface="Aharoni" pitchFamily="2" charset="-79"/>
                <a:cs typeface="Aharoni" pitchFamily="2" charset="-79"/>
              </a:rPr>
              <a:t>Clus</a:t>
            </a:r>
            <a:endParaRPr lang="de-AT" dirty="0"/>
          </a:p>
        </p:txBody>
      </p:sp>
      <p:pic>
        <p:nvPicPr>
          <p:cNvPr id="22530" name="Picture 2" descr="C:\Users\wsi\AppData\Local\Microsoft\Windows\Temporary Internet Files\Content.IE5\SBM0DP6C\MC900320116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1" y="2699120"/>
            <a:ext cx="2088233" cy="1565645"/>
          </a:xfrm>
          <a:prstGeom prst="rect">
            <a:avLst/>
          </a:prstGeom>
          <a:noFill/>
        </p:spPr>
      </p:pic>
      <p:sp>
        <p:nvSpPr>
          <p:cNvPr id="9" name="Wolkenförmige Legende 8"/>
          <p:cNvSpPr/>
          <p:nvPr/>
        </p:nvSpPr>
        <p:spPr>
          <a:xfrm>
            <a:off x="2321750" y="908720"/>
            <a:ext cx="1834815" cy="1296144"/>
          </a:xfrm>
          <a:prstGeom prst="cloudCallout">
            <a:avLst>
              <a:gd name="adj1" fmla="val 41089"/>
              <a:gd name="adj2" fmla="val 7256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extfeld 9"/>
          <p:cNvSpPr txBox="1"/>
          <p:nvPr/>
        </p:nvSpPr>
        <p:spPr>
          <a:xfrm>
            <a:off x="2465766" y="1196752"/>
            <a:ext cx="1762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rgbClr val="0E4194"/>
                </a:solidFill>
                <a:latin typeface="+mn-lt"/>
              </a:rPr>
              <a:t>INTERREG </a:t>
            </a:r>
          </a:p>
          <a:p>
            <a:r>
              <a:rPr lang="de-DE" sz="2000" dirty="0" err="1">
                <a:solidFill>
                  <a:srgbClr val="0E4194"/>
                </a:solidFill>
                <a:latin typeface="+mn-lt"/>
              </a:rPr>
              <a:t>EUROPE</a:t>
            </a:r>
            <a:endParaRPr lang="de-AT" sz="2000" dirty="0" err="1">
              <a:solidFill>
                <a:srgbClr val="0E4194"/>
              </a:solidFill>
              <a:latin typeface="+mn-lt"/>
            </a:endParaRPr>
          </a:p>
        </p:txBody>
      </p:sp>
      <p:sp>
        <p:nvSpPr>
          <p:cNvPr id="11" name="Wolkenförmige Legende 10"/>
          <p:cNvSpPr/>
          <p:nvPr/>
        </p:nvSpPr>
        <p:spPr>
          <a:xfrm>
            <a:off x="5571111" y="998730"/>
            <a:ext cx="2016224" cy="1368152"/>
          </a:xfrm>
          <a:prstGeom prst="cloudCallout">
            <a:avLst>
              <a:gd name="adj1" fmla="val -49604"/>
              <a:gd name="adj2" fmla="val 8069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Wolkenförmige Legende 11"/>
          <p:cNvSpPr/>
          <p:nvPr/>
        </p:nvSpPr>
        <p:spPr>
          <a:xfrm>
            <a:off x="1475656" y="3933056"/>
            <a:ext cx="1405545" cy="1080120"/>
          </a:xfrm>
          <a:prstGeom prst="cloudCallout">
            <a:avLst>
              <a:gd name="adj1" fmla="val 80285"/>
              <a:gd name="adj2" fmla="val -3028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Textfeld 12"/>
          <p:cNvSpPr txBox="1"/>
          <p:nvPr/>
        </p:nvSpPr>
        <p:spPr>
          <a:xfrm>
            <a:off x="5670122" y="1298956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>
                <a:solidFill>
                  <a:srgbClr val="0E4194"/>
                </a:solidFill>
                <a:latin typeface="+mn-lt"/>
              </a:rPr>
              <a:t>Danube Programme</a:t>
            </a:r>
            <a:endParaRPr lang="de-AT" sz="2000" dirty="0">
              <a:solidFill>
                <a:srgbClr val="0E4194"/>
              </a:solidFill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601670" y="4199020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rgbClr val="0E4194"/>
                </a:solidFill>
                <a:latin typeface="+mn-lt"/>
              </a:rPr>
              <a:t>COSME</a:t>
            </a:r>
            <a:endParaRPr lang="de-AT" sz="2000" dirty="0" err="1">
              <a:solidFill>
                <a:srgbClr val="0E4194"/>
              </a:solidFill>
              <a:latin typeface="+mn-lt"/>
            </a:endParaRPr>
          </a:p>
        </p:txBody>
      </p:sp>
      <p:sp>
        <p:nvSpPr>
          <p:cNvPr id="15" name="Wolkenförmige Legende 14"/>
          <p:cNvSpPr/>
          <p:nvPr/>
        </p:nvSpPr>
        <p:spPr>
          <a:xfrm>
            <a:off x="2771800" y="5067182"/>
            <a:ext cx="2050839" cy="1512168"/>
          </a:xfrm>
          <a:prstGeom prst="cloudCallout">
            <a:avLst>
              <a:gd name="adj1" fmla="val 19357"/>
              <a:gd name="adj2" fmla="val -8476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Wolkenförmige Legende 15"/>
          <p:cNvSpPr/>
          <p:nvPr/>
        </p:nvSpPr>
        <p:spPr>
          <a:xfrm>
            <a:off x="5212460" y="4734145"/>
            <a:ext cx="1546783" cy="1080120"/>
          </a:xfrm>
          <a:prstGeom prst="cloudCallout">
            <a:avLst>
              <a:gd name="adj1" fmla="val -56679"/>
              <a:gd name="adj2" fmla="val -7462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Textfeld 16"/>
          <p:cNvSpPr txBox="1"/>
          <p:nvPr/>
        </p:nvSpPr>
        <p:spPr>
          <a:xfrm>
            <a:off x="2987825" y="5275655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>
                <a:solidFill>
                  <a:srgbClr val="0E4194"/>
                </a:solidFill>
                <a:latin typeface="+mn-lt"/>
              </a:rPr>
              <a:t>Central Europe Programme</a:t>
            </a:r>
            <a:endParaRPr lang="de-AT" sz="2000" dirty="0" err="1">
              <a:solidFill>
                <a:srgbClr val="0E4194"/>
              </a:solidFill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302470" y="4914165"/>
            <a:ext cx="1474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>
                <a:solidFill>
                  <a:srgbClr val="0E4194"/>
                </a:solidFill>
                <a:latin typeface="+mn-lt"/>
              </a:rPr>
              <a:t>Horizon</a:t>
            </a:r>
            <a:r>
              <a:rPr lang="de-DE" sz="2000" dirty="0">
                <a:solidFill>
                  <a:srgbClr val="0E4194"/>
                </a:solidFill>
                <a:latin typeface="+mn-lt"/>
              </a:rPr>
              <a:t> 2020</a:t>
            </a:r>
            <a:endParaRPr lang="de-AT" sz="2000" dirty="0">
              <a:solidFill>
                <a:srgbClr val="0E4194"/>
              </a:solidFill>
              <a:latin typeface="+mn-lt"/>
            </a:endParaRPr>
          </a:p>
        </p:txBody>
      </p:sp>
      <p:sp>
        <p:nvSpPr>
          <p:cNvPr id="19" name="Wolkenförmige Legende 18"/>
          <p:cNvSpPr/>
          <p:nvPr/>
        </p:nvSpPr>
        <p:spPr>
          <a:xfrm>
            <a:off x="1403648" y="2564904"/>
            <a:ext cx="1224136" cy="1008112"/>
          </a:xfrm>
          <a:prstGeom prst="cloudCallout">
            <a:avLst>
              <a:gd name="adj1" fmla="val 84246"/>
              <a:gd name="adj2" fmla="val 1488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Textfeld 19"/>
          <p:cNvSpPr txBox="1"/>
          <p:nvPr/>
        </p:nvSpPr>
        <p:spPr>
          <a:xfrm>
            <a:off x="1403648" y="285293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0E4194"/>
                </a:solidFill>
                <a:latin typeface="+mn-lt"/>
              </a:rPr>
              <a:t>ESCP</a:t>
            </a:r>
            <a:endParaRPr lang="de-AT" sz="2000" dirty="0" err="1">
              <a:solidFill>
                <a:srgbClr val="0E4194"/>
              </a:solidFill>
              <a:latin typeface="+mn-lt"/>
            </a:endParaRPr>
          </a:p>
        </p:txBody>
      </p:sp>
      <p:sp>
        <p:nvSpPr>
          <p:cNvPr id="21" name="Wolkenförmige Legende 20"/>
          <p:cNvSpPr/>
          <p:nvPr/>
        </p:nvSpPr>
        <p:spPr>
          <a:xfrm>
            <a:off x="6597225" y="2843934"/>
            <a:ext cx="2160240" cy="1755195"/>
          </a:xfrm>
          <a:prstGeom prst="cloudCallout">
            <a:avLst>
              <a:gd name="adj1" fmla="val -88515"/>
              <a:gd name="adj2" fmla="val -1096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Textfeld 21"/>
          <p:cNvSpPr txBox="1"/>
          <p:nvPr/>
        </p:nvSpPr>
        <p:spPr>
          <a:xfrm>
            <a:off x="6642230" y="3050666"/>
            <a:ext cx="2025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0E4194"/>
                </a:solidFill>
                <a:latin typeface="+mn-lt"/>
              </a:rPr>
              <a:t>Cross-</a:t>
            </a:r>
            <a:r>
              <a:rPr lang="de-DE" sz="2000" dirty="0" err="1" smtClean="0">
                <a:solidFill>
                  <a:srgbClr val="0E4194"/>
                </a:solidFill>
                <a:latin typeface="+mn-lt"/>
              </a:rPr>
              <a:t>Border</a:t>
            </a:r>
            <a:r>
              <a:rPr lang="de-DE" sz="2000" dirty="0" smtClean="0">
                <a:solidFill>
                  <a:srgbClr val="0E4194"/>
                </a:solidFill>
                <a:latin typeface="+mn-lt"/>
              </a:rPr>
              <a:t> Programmes</a:t>
            </a:r>
          </a:p>
          <a:p>
            <a:pPr algn="ctr"/>
            <a:r>
              <a:rPr lang="de-DE" sz="2000" dirty="0" smtClean="0">
                <a:solidFill>
                  <a:srgbClr val="0E4194"/>
                </a:solidFill>
              </a:rPr>
              <a:t>BY/AT; AT/CZ; AT/SK</a:t>
            </a:r>
            <a:endParaRPr lang="de-AT" sz="2000" dirty="0">
              <a:solidFill>
                <a:srgbClr val="0E4194"/>
              </a:solidFill>
              <a:latin typeface="+mn-lt"/>
            </a:endParaRPr>
          </a:p>
        </p:txBody>
      </p:sp>
      <p:pic>
        <p:nvPicPr>
          <p:cNvPr id="23" name="Grafik 22" descr="TAF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6865" y="2573905"/>
            <a:ext cx="2160240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0E4194"/>
                </a:solidFill>
              </a:rPr>
              <a:t>for</a:t>
            </a:r>
            <a:r>
              <a:rPr lang="de-DE" dirty="0" smtClean="0">
                <a:solidFill>
                  <a:srgbClr val="0E4194"/>
                </a:solidFill>
              </a:rPr>
              <a:t> </a:t>
            </a:r>
            <a:r>
              <a:rPr lang="de-DE" sz="4400" dirty="0" err="1" smtClean="0">
                <a:solidFill>
                  <a:srgbClr val="0E4194"/>
                </a:solidFill>
                <a:latin typeface="Aharoni" pitchFamily="2" charset="-79"/>
                <a:cs typeface="Aharoni" pitchFamily="2" charset="-79"/>
              </a:rPr>
              <a:t>Danu</a:t>
            </a:r>
            <a:r>
              <a:rPr lang="de-DE" sz="4400" dirty="0" err="1" smtClean="0">
                <a:solidFill>
                  <a:srgbClr val="CC0066"/>
                </a:solidFill>
                <a:latin typeface="Aharoni" pitchFamily="2" charset="-79"/>
                <a:cs typeface="Aharoni" pitchFamily="2" charset="-79"/>
              </a:rPr>
              <a:t>Clus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Identification</a:t>
            </a:r>
            <a:r>
              <a:rPr lang="de-DE" dirty="0" smtClean="0"/>
              <a:t> of potential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r>
              <a:rPr lang="de-DE" dirty="0" smtClean="0"/>
              <a:t> and relevant </a:t>
            </a:r>
            <a:r>
              <a:rPr lang="de-DE" dirty="0" err="1" smtClean="0"/>
              <a:t>calls</a:t>
            </a:r>
            <a:endParaRPr lang="de-DE" dirty="0" smtClean="0"/>
          </a:p>
          <a:p>
            <a:r>
              <a:rPr lang="de-DE" dirty="0" smtClean="0"/>
              <a:t>Report on Danube Region Programme</a:t>
            </a:r>
          </a:p>
          <a:p>
            <a:r>
              <a:rPr lang="de-DE" dirty="0" err="1" smtClean="0"/>
              <a:t>Clarification</a:t>
            </a:r>
            <a:r>
              <a:rPr lang="de-DE" dirty="0" smtClean="0"/>
              <a:t> of </a:t>
            </a:r>
            <a:r>
              <a:rPr lang="de-DE" dirty="0" err="1" smtClean="0"/>
              <a:t>new</a:t>
            </a:r>
            <a:r>
              <a:rPr lang="de-DE" dirty="0" smtClean="0"/>
              <a:t> State </a:t>
            </a:r>
            <a:r>
              <a:rPr lang="de-DE" dirty="0" err="1" smtClean="0"/>
              <a:t>Aid</a:t>
            </a:r>
            <a:r>
              <a:rPr lang="de-DE" dirty="0" smtClean="0"/>
              <a:t> </a:t>
            </a:r>
            <a:r>
              <a:rPr lang="de-DE" dirty="0" err="1" smtClean="0"/>
              <a:t>rules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cluster</a:t>
            </a:r>
            <a:r>
              <a:rPr lang="de-DE" dirty="0" smtClean="0"/>
              <a:t> </a:t>
            </a:r>
            <a:r>
              <a:rPr lang="de-DE" dirty="0" err="1" smtClean="0"/>
              <a:t>projects</a:t>
            </a:r>
            <a:r>
              <a:rPr lang="de-DE" dirty="0" smtClean="0"/>
              <a:t> in EU </a:t>
            </a:r>
            <a:r>
              <a:rPr lang="de-DE" dirty="0" err="1" smtClean="0"/>
              <a:t>funded</a:t>
            </a:r>
            <a:r>
              <a:rPr lang="de-DE" dirty="0" smtClean="0"/>
              <a:t> </a:t>
            </a:r>
            <a:r>
              <a:rPr lang="de-DE" dirty="0" err="1" smtClean="0"/>
              <a:t>programmes</a:t>
            </a:r>
            <a:endParaRPr lang="de-DE" dirty="0" smtClean="0"/>
          </a:p>
          <a:p>
            <a:r>
              <a:rPr lang="de-DE" dirty="0" smtClean="0"/>
              <a:t>Definition of </a:t>
            </a:r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objectives</a:t>
            </a:r>
            <a:r>
              <a:rPr lang="de-DE" dirty="0" smtClean="0"/>
              <a:t> and </a:t>
            </a:r>
            <a:r>
              <a:rPr lang="de-DE" dirty="0" err="1" smtClean="0"/>
              <a:t>scope</a:t>
            </a:r>
            <a:r>
              <a:rPr lang="de-DE" dirty="0" smtClean="0"/>
              <a:t> of </a:t>
            </a:r>
            <a:r>
              <a:rPr lang="de-DE" dirty="0" err="1" smtClean="0"/>
              <a:t>DanuClus</a:t>
            </a:r>
            <a:r>
              <a:rPr lang="de-DE" dirty="0" smtClean="0"/>
              <a:t> initiative</a:t>
            </a:r>
          </a:p>
          <a:p>
            <a:endParaRPr lang="de-DE" dirty="0" smtClean="0"/>
          </a:p>
          <a:p>
            <a:r>
              <a:rPr lang="de-DE" dirty="0" smtClean="0"/>
              <a:t>Start: April 2014</a:t>
            </a:r>
          </a:p>
          <a:p>
            <a:r>
              <a:rPr lang="de-DE" dirty="0" smtClean="0"/>
              <a:t>Duration: 6 </a:t>
            </a:r>
            <a:r>
              <a:rPr lang="de-DE" dirty="0" err="1" smtClean="0"/>
              <a:t>months</a:t>
            </a:r>
            <a:endParaRPr lang="de-DE" dirty="0" smtClean="0"/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333399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333399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2696-2F6E-477E-86EB-E78F4E8EB409}" type="slidenum">
              <a:rPr lang="de-DE" smtClean="0">
                <a:solidFill>
                  <a:srgbClr val="333399"/>
                </a:solidFill>
              </a:rPr>
              <a:pPr/>
              <a:t>4</a:t>
            </a:fld>
            <a:endParaRPr lang="de-DE">
              <a:solidFill>
                <a:srgbClr val="333399"/>
              </a:solidFill>
            </a:endParaRPr>
          </a:p>
        </p:txBody>
      </p:sp>
      <p:pic>
        <p:nvPicPr>
          <p:cNvPr id="7" name="Inhaltsplatzhalter 6" descr="TAF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01670" y="143635"/>
            <a:ext cx="1368573" cy="117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E4194"/>
                </a:solidFill>
              </a:rPr>
              <a:t>Next </a:t>
            </a:r>
            <a:r>
              <a:rPr lang="de-DE" dirty="0" err="1" smtClean="0">
                <a:solidFill>
                  <a:srgbClr val="0E4194"/>
                </a:solidFill>
              </a:rPr>
              <a:t>Steps</a:t>
            </a:r>
            <a:r>
              <a:rPr lang="de-DE" dirty="0" smtClean="0">
                <a:solidFill>
                  <a:srgbClr val="0E4194"/>
                </a:solidFill>
              </a:rPr>
              <a:t> </a:t>
            </a:r>
            <a:r>
              <a:rPr lang="de-DE" dirty="0" err="1" smtClean="0">
                <a:solidFill>
                  <a:srgbClr val="0E4194"/>
                </a:solidFill>
              </a:rPr>
              <a:t>for</a:t>
            </a:r>
            <a:r>
              <a:rPr lang="de-DE" dirty="0" smtClean="0">
                <a:solidFill>
                  <a:srgbClr val="0E4194"/>
                </a:solidFill>
              </a:rPr>
              <a:t> </a:t>
            </a:r>
            <a:r>
              <a:rPr lang="de-DE" sz="4400" dirty="0" err="1" smtClean="0">
                <a:solidFill>
                  <a:srgbClr val="0E4194"/>
                </a:solidFill>
                <a:latin typeface="Aharoni" pitchFamily="2" charset="-79"/>
                <a:cs typeface="Aharoni" pitchFamily="2" charset="-79"/>
              </a:rPr>
              <a:t>Danu</a:t>
            </a:r>
            <a:r>
              <a:rPr lang="de-DE" sz="4400" dirty="0" err="1" smtClean="0">
                <a:solidFill>
                  <a:srgbClr val="CC0066"/>
                </a:solidFill>
                <a:latin typeface="Aharoni" pitchFamily="2" charset="-79"/>
                <a:cs typeface="Aharoni" pitchFamily="2" charset="-79"/>
              </a:rPr>
              <a:t>Clus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333399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333399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2696-2F6E-477E-86EB-E78F4E8EB409}" type="slidenum">
              <a:rPr lang="de-DE" smtClean="0">
                <a:solidFill>
                  <a:srgbClr val="333399"/>
                </a:solidFill>
              </a:rPr>
              <a:pPr/>
              <a:t>5</a:t>
            </a:fld>
            <a:endParaRPr lang="de-DE">
              <a:solidFill>
                <a:srgbClr val="333399"/>
              </a:solidFill>
            </a:endParaRPr>
          </a:p>
        </p:txBody>
      </p:sp>
      <p:pic>
        <p:nvPicPr>
          <p:cNvPr id="1028" name="Picture 4" descr="C:\Users\wsi\AppData\Local\Microsoft\Windows\Temporary Internet Files\Content.IE5\7UWJU9WM\MC90041601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749579">
            <a:off x="3091519" y="923687"/>
            <a:ext cx="2416732" cy="2350520"/>
          </a:xfrm>
          <a:prstGeom prst="rect">
            <a:avLst/>
          </a:prstGeom>
          <a:noFill/>
        </p:spPr>
      </p:pic>
      <p:pic>
        <p:nvPicPr>
          <p:cNvPr id="19" name="Picture 4" descr="C:\Users\wsi\AppData\Local\Microsoft\Windows\Temporary Internet Files\Content.IE5\7UWJU9WM\MC90041601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22686">
            <a:off x="3451569" y="3891872"/>
            <a:ext cx="2416732" cy="2350520"/>
          </a:xfrm>
          <a:prstGeom prst="rect">
            <a:avLst/>
          </a:prstGeom>
          <a:noFill/>
        </p:spPr>
      </p:pic>
      <p:sp>
        <p:nvSpPr>
          <p:cNvPr id="20" name="Ellipse 19"/>
          <p:cNvSpPr/>
          <p:nvPr/>
        </p:nvSpPr>
        <p:spPr>
          <a:xfrm>
            <a:off x="206515" y="1178750"/>
            <a:ext cx="2700300" cy="2745305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Textfeld 20"/>
          <p:cNvSpPr txBox="1"/>
          <p:nvPr/>
        </p:nvSpPr>
        <p:spPr>
          <a:xfrm>
            <a:off x="206515" y="1487685"/>
            <a:ext cx="274530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30 April 2014</a:t>
            </a:r>
          </a:p>
          <a:p>
            <a:pPr algn="ctr"/>
            <a:r>
              <a:rPr lang="de-DE" sz="2200" b="1" dirty="0" err="1" smtClean="0"/>
              <a:t>Thematic</a:t>
            </a:r>
            <a:r>
              <a:rPr lang="de-DE" sz="2200" b="1" dirty="0" smtClean="0"/>
              <a:t> Workshop</a:t>
            </a:r>
          </a:p>
          <a:p>
            <a:pPr algn="ctr"/>
            <a:endParaRPr lang="de-DE" b="1" dirty="0" smtClean="0"/>
          </a:p>
          <a:p>
            <a:pPr algn="ctr"/>
            <a:r>
              <a:rPr lang="de-DE" dirty="0" smtClean="0">
                <a:sym typeface="Wingdings"/>
              </a:rPr>
              <a:t> </a:t>
            </a:r>
            <a:r>
              <a:rPr lang="de-DE" b="1" dirty="0" smtClean="0"/>
              <a:t>Project </a:t>
            </a:r>
            <a:r>
              <a:rPr lang="de-DE" b="1" dirty="0" err="1" smtClean="0"/>
              <a:t>Ideas</a:t>
            </a:r>
            <a:endParaRPr lang="de-DE" b="1" dirty="0" smtClean="0"/>
          </a:p>
          <a:p>
            <a:pPr algn="ctr"/>
            <a:r>
              <a:rPr lang="de-DE" dirty="0" smtClean="0">
                <a:sym typeface="Wingdings"/>
              </a:rPr>
              <a:t> </a:t>
            </a:r>
            <a:r>
              <a:rPr lang="de-DE" b="1" dirty="0" smtClean="0"/>
              <a:t>Potential Partners</a:t>
            </a:r>
          </a:p>
          <a:p>
            <a:pPr algn="ctr"/>
            <a:r>
              <a:rPr lang="de-DE" dirty="0" smtClean="0">
                <a:sym typeface="Wingdings"/>
              </a:rPr>
              <a:t> </a:t>
            </a:r>
            <a:r>
              <a:rPr lang="de-DE" b="1" dirty="0" err="1" smtClean="0"/>
              <a:t>Funding</a:t>
            </a:r>
            <a:endParaRPr lang="de-DE" b="1" dirty="0" smtClean="0"/>
          </a:p>
        </p:txBody>
      </p:sp>
      <p:sp>
        <p:nvSpPr>
          <p:cNvPr id="23" name="Ellipse 22"/>
          <p:cNvSpPr/>
          <p:nvPr/>
        </p:nvSpPr>
        <p:spPr>
          <a:xfrm>
            <a:off x="5967155" y="3113965"/>
            <a:ext cx="2700300" cy="2745305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Textfeld 23"/>
          <p:cNvSpPr txBox="1"/>
          <p:nvPr/>
        </p:nvSpPr>
        <p:spPr>
          <a:xfrm>
            <a:off x="6057165" y="3280916"/>
            <a:ext cx="2565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/>
              <a:t>July</a:t>
            </a:r>
            <a:r>
              <a:rPr lang="de-DE" b="1" dirty="0" smtClean="0"/>
              <a:t> 2014</a:t>
            </a:r>
          </a:p>
          <a:p>
            <a:pPr algn="ctr"/>
            <a:r>
              <a:rPr lang="de-DE" sz="2200" b="1" dirty="0" err="1" smtClean="0"/>
              <a:t>Funding</a:t>
            </a:r>
            <a:r>
              <a:rPr lang="de-DE" sz="2200" b="1" dirty="0" smtClean="0"/>
              <a:t> Workshop</a:t>
            </a:r>
          </a:p>
          <a:p>
            <a:endParaRPr lang="de-DE" sz="1000" b="1" dirty="0" smtClean="0"/>
          </a:p>
          <a:p>
            <a:pPr algn="ctr"/>
            <a:r>
              <a:rPr lang="de-DE" b="1" dirty="0" err="1" smtClean="0"/>
              <a:t>Pitch</a:t>
            </a:r>
            <a:r>
              <a:rPr lang="de-DE" b="1" dirty="0" smtClean="0"/>
              <a:t> of </a:t>
            </a:r>
            <a:r>
              <a:rPr lang="de-DE" b="1" dirty="0" err="1" smtClean="0"/>
              <a:t>project</a:t>
            </a:r>
            <a:r>
              <a:rPr lang="de-DE" b="1" dirty="0" smtClean="0"/>
              <a:t> </a:t>
            </a:r>
            <a:r>
              <a:rPr lang="de-DE" b="1" dirty="0" err="1" smtClean="0"/>
              <a:t>ideas</a:t>
            </a:r>
            <a:r>
              <a:rPr lang="de-DE" b="1" dirty="0" smtClean="0"/>
              <a:t> </a:t>
            </a:r>
            <a:r>
              <a:rPr lang="de-DE" b="1" dirty="0" err="1" smtClean="0"/>
              <a:t>to</a:t>
            </a:r>
            <a:r>
              <a:rPr lang="de-DE" b="1" dirty="0" smtClean="0"/>
              <a:t> potential </a:t>
            </a:r>
            <a:r>
              <a:rPr lang="de-DE" b="1" dirty="0" err="1" smtClean="0"/>
              <a:t>funders</a:t>
            </a:r>
            <a:endParaRPr lang="de-DE" b="1" dirty="0" smtClean="0"/>
          </a:p>
          <a:p>
            <a:pPr algn="ctr"/>
            <a:endParaRPr lang="de-DE" dirty="0" smtClean="0">
              <a:sym typeface="Wingdings"/>
            </a:endParaRPr>
          </a:p>
          <a:p>
            <a:pPr algn="ctr"/>
            <a:r>
              <a:rPr lang="de-DE" b="1" dirty="0" smtClean="0">
                <a:sym typeface="Wingdings"/>
              </a:rPr>
              <a:t> </a:t>
            </a:r>
            <a:r>
              <a:rPr lang="de-DE" b="1" dirty="0" err="1" smtClean="0">
                <a:sym typeface="Wingdings"/>
              </a:rPr>
              <a:t>Finetuning</a:t>
            </a:r>
            <a:r>
              <a:rPr lang="de-DE" b="1" dirty="0" smtClean="0"/>
              <a:t> </a:t>
            </a:r>
          </a:p>
          <a:p>
            <a:pPr algn="ctr"/>
            <a:endParaRPr lang="de-DE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1577058" y="1772816"/>
            <a:ext cx="5760640" cy="1512168"/>
          </a:xfrm>
          <a:prstGeom prst="ellipse">
            <a:avLst/>
          </a:prstGeom>
          <a:solidFill>
            <a:srgbClr val="0E419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AT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55520"/>
            <a:ext cx="8229600" cy="857256"/>
          </a:xfrm>
        </p:spPr>
        <p:txBody>
          <a:bodyPr/>
          <a:lstStyle/>
          <a:p>
            <a:r>
              <a:rPr lang="de-DE" dirty="0" smtClean="0">
                <a:solidFill>
                  <a:srgbClr val="0E4194"/>
                </a:solidFill>
              </a:rPr>
              <a:t>30 April 2014, Vienna: </a:t>
            </a:r>
            <a:r>
              <a:rPr lang="de-DE" dirty="0" err="1" smtClean="0">
                <a:solidFill>
                  <a:srgbClr val="0E4194"/>
                </a:solidFill>
              </a:rPr>
              <a:t>Thematic</a:t>
            </a:r>
            <a:r>
              <a:rPr lang="de-DE" dirty="0" smtClean="0">
                <a:solidFill>
                  <a:srgbClr val="0E4194"/>
                </a:solidFill>
              </a:rPr>
              <a:t> Workshops</a:t>
            </a:r>
            <a:br>
              <a:rPr lang="de-DE" dirty="0" smtClean="0">
                <a:solidFill>
                  <a:srgbClr val="0E4194"/>
                </a:solidFill>
              </a:rPr>
            </a:br>
            <a:r>
              <a:rPr lang="de-DE" sz="4400" dirty="0" err="1" smtClean="0">
                <a:solidFill>
                  <a:srgbClr val="0E4194"/>
                </a:solidFill>
                <a:latin typeface="Aharoni" pitchFamily="2" charset="-79"/>
                <a:cs typeface="Aharoni" pitchFamily="2" charset="-79"/>
              </a:rPr>
              <a:t>Danu</a:t>
            </a:r>
            <a:r>
              <a:rPr lang="de-DE" sz="4400" dirty="0" err="1" smtClean="0">
                <a:solidFill>
                  <a:srgbClr val="CC0066"/>
                </a:solidFill>
                <a:latin typeface="Aharoni" pitchFamily="2" charset="-79"/>
                <a:cs typeface="Aharoni" pitchFamily="2" charset="-79"/>
              </a:rPr>
              <a:t>Clus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333399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333399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13F6D-A207-4535-B981-4F716A513DB8}" type="slidenum">
              <a:rPr lang="de-DE" smtClean="0">
                <a:solidFill>
                  <a:srgbClr val="333399"/>
                </a:solidFill>
              </a:rPr>
              <a:pPr/>
              <a:t>6</a:t>
            </a:fld>
            <a:endParaRPr lang="de-DE">
              <a:solidFill>
                <a:srgbClr val="333399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491880" y="213285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000" dirty="0" smtClean="0">
                <a:solidFill>
                  <a:srgbClr val="FFFFFF"/>
                </a:solidFill>
              </a:rPr>
              <a:t>Core Group</a:t>
            </a:r>
            <a:endParaRPr lang="de-AT" sz="2000" dirty="0">
              <a:solidFill>
                <a:srgbClr val="FFFFFF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2123728" y="2659487"/>
            <a:ext cx="288032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627784" y="2731495"/>
            <a:ext cx="288032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275856" y="2875511"/>
            <a:ext cx="288032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923928" y="2875511"/>
            <a:ext cx="288032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644008" y="2875511"/>
            <a:ext cx="288032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5364088" y="2803503"/>
            <a:ext cx="288032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6012160" y="2731495"/>
            <a:ext cx="288032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6660232" y="2443463"/>
            <a:ext cx="288032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6156176" y="2155431"/>
            <a:ext cx="288032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2195736" y="2155431"/>
            <a:ext cx="288032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1691680" y="2371455"/>
            <a:ext cx="288032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21" name="Rechteckige Legende 20"/>
          <p:cNvSpPr/>
          <p:nvPr/>
        </p:nvSpPr>
        <p:spPr>
          <a:xfrm>
            <a:off x="386535" y="3924055"/>
            <a:ext cx="1800200" cy="936104"/>
          </a:xfrm>
          <a:prstGeom prst="wedgeRectCallout">
            <a:avLst>
              <a:gd name="adj1" fmla="val 55743"/>
              <a:gd name="adj2" fmla="val -170532"/>
            </a:avLst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srgbClr val="0E4194"/>
                </a:solidFill>
              </a:rPr>
              <a:t>Green Technologies / </a:t>
            </a:r>
            <a:r>
              <a:rPr lang="de-DE" sz="1600" dirty="0" err="1" smtClean="0">
                <a:solidFill>
                  <a:srgbClr val="0E4194"/>
                </a:solidFill>
              </a:rPr>
              <a:t>Climate</a:t>
            </a:r>
            <a:r>
              <a:rPr lang="de-DE" sz="1600" dirty="0" smtClean="0">
                <a:solidFill>
                  <a:srgbClr val="0E4194"/>
                </a:solidFill>
              </a:rPr>
              <a:t> Change</a:t>
            </a:r>
            <a:endParaRPr lang="de-AT" sz="1600" dirty="0">
              <a:solidFill>
                <a:srgbClr val="0E4194"/>
              </a:solidFill>
            </a:endParaRPr>
          </a:p>
        </p:txBody>
      </p:sp>
      <p:sp>
        <p:nvSpPr>
          <p:cNvPr id="23" name="Rechteckige Legende 22"/>
          <p:cNvSpPr/>
          <p:nvPr/>
        </p:nvSpPr>
        <p:spPr>
          <a:xfrm>
            <a:off x="1601670" y="4914165"/>
            <a:ext cx="1357808" cy="698313"/>
          </a:xfrm>
          <a:prstGeom prst="wedgeRectCallout">
            <a:avLst>
              <a:gd name="adj1" fmla="val 37279"/>
              <a:gd name="adj2" fmla="val -346166"/>
            </a:avLst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srgbClr val="0E4194"/>
                </a:solidFill>
              </a:rPr>
              <a:t>Service Innovation</a:t>
            </a:r>
            <a:endParaRPr lang="de-AT" sz="1600" dirty="0">
              <a:solidFill>
                <a:srgbClr val="0E4194"/>
              </a:solidFill>
            </a:endParaRPr>
          </a:p>
        </p:txBody>
      </p:sp>
      <p:sp>
        <p:nvSpPr>
          <p:cNvPr id="24" name="Rechteckige Legende 23"/>
          <p:cNvSpPr/>
          <p:nvPr/>
        </p:nvSpPr>
        <p:spPr>
          <a:xfrm>
            <a:off x="4355976" y="5418221"/>
            <a:ext cx="1656184" cy="936104"/>
          </a:xfrm>
          <a:prstGeom prst="wedgeRectCallout">
            <a:avLst>
              <a:gd name="adj1" fmla="val -12047"/>
              <a:gd name="adj2" fmla="val -30937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srgbClr val="0E4194"/>
                </a:solidFill>
              </a:rPr>
              <a:t>Training </a:t>
            </a:r>
            <a:r>
              <a:rPr lang="de-DE" sz="1600" dirty="0" err="1" smtClean="0">
                <a:solidFill>
                  <a:srgbClr val="0E4194"/>
                </a:solidFill>
              </a:rPr>
              <a:t>and</a:t>
            </a:r>
            <a:r>
              <a:rPr lang="de-DE" sz="1600" dirty="0" smtClean="0">
                <a:solidFill>
                  <a:srgbClr val="0E4194"/>
                </a:solidFill>
              </a:rPr>
              <a:t> </a:t>
            </a:r>
            <a:r>
              <a:rPr lang="de-DE" sz="1600" dirty="0" err="1" smtClean="0">
                <a:solidFill>
                  <a:srgbClr val="0E4194"/>
                </a:solidFill>
              </a:rPr>
              <a:t>best</a:t>
            </a:r>
            <a:r>
              <a:rPr lang="de-DE" sz="1600" dirty="0" smtClean="0">
                <a:solidFill>
                  <a:srgbClr val="0E4194"/>
                </a:solidFill>
              </a:rPr>
              <a:t> </a:t>
            </a:r>
            <a:r>
              <a:rPr lang="de-DE" sz="1600" dirty="0" err="1" smtClean="0">
                <a:solidFill>
                  <a:srgbClr val="0E4194"/>
                </a:solidFill>
              </a:rPr>
              <a:t>practice</a:t>
            </a:r>
            <a:r>
              <a:rPr lang="de-DE" sz="1600" dirty="0" smtClean="0">
                <a:solidFill>
                  <a:srgbClr val="0E4194"/>
                </a:solidFill>
              </a:rPr>
              <a:t> </a:t>
            </a:r>
            <a:r>
              <a:rPr lang="de-DE" sz="1600" dirty="0" err="1" smtClean="0">
                <a:solidFill>
                  <a:srgbClr val="0E4194"/>
                </a:solidFill>
              </a:rPr>
              <a:t>exchange</a:t>
            </a:r>
            <a:endParaRPr lang="de-AT" sz="1600" dirty="0">
              <a:solidFill>
                <a:srgbClr val="0E4194"/>
              </a:solidFill>
            </a:endParaRPr>
          </a:p>
        </p:txBody>
      </p:sp>
      <p:sp>
        <p:nvSpPr>
          <p:cNvPr id="25" name="Rechteckige Legende 24"/>
          <p:cNvSpPr/>
          <p:nvPr/>
        </p:nvSpPr>
        <p:spPr>
          <a:xfrm>
            <a:off x="3041830" y="4224853"/>
            <a:ext cx="1170130" cy="779322"/>
          </a:xfrm>
          <a:prstGeom prst="wedgeRectCallout">
            <a:avLst>
              <a:gd name="adj1" fmla="val 39451"/>
              <a:gd name="adj2" fmla="val -210878"/>
            </a:avLst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srgbClr val="0E4194"/>
                </a:solidFill>
              </a:rPr>
              <a:t>Creative Industries</a:t>
            </a:r>
            <a:endParaRPr lang="de-AT" sz="1600" dirty="0">
              <a:solidFill>
                <a:srgbClr val="0E4194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2771800" y="2011415"/>
            <a:ext cx="288032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5580112" y="2011415"/>
            <a:ext cx="288032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29" name="Rechteckige Legende 28"/>
          <p:cNvSpPr/>
          <p:nvPr/>
        </p:nvSpPr>
        <p:spPr>
          <a:xfrm>
            <a:off x="2816805" y="3699030"/>
            <a:ext cx="837093" cy="437284"/>
          </a:xfrm>
          <a:prstGeom prst="wedgeRectCallout">
            <a:avLst>
              <a:gd name="adj1" fmla="val 27320"/>
              <a:gd name="adj2" fmla="val -199815"/>
            </a:avLst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srgbClr val="0E4194"/>
                </a:solidFill>
              </a:rPr>
              <a:t>ICT</a:t>
            </a:r>
            <a:endParaRPr lang="de-AT" sz="1600" dirty="0">
              <a:solidFill>
                <a:srgbClr val="0E4194"/>
              </a:solidFill>
            </a:endParaRPr>
          </a:p>
        </p:txBody>
      </p:sp>
      <p:sp>
        <p:nvSpPr>
          <p:cNvPr id="30" name="Rechteckige Legende 29"/>
          <p:cNvSpPr/>
          <p:nvPr/>
        </p:nvSpPr>
        <p:spPr>
          <a:xfrm>
            <a:off x="791580" y="2888940"/>
            <a:ext cx="1071119" cy="684076"/>
          </a:xfrm>
          <a:prstGeom prst="wedgeRectCallout">
            <a:avLst>
              <a:gd name="adj1" fmla="val 59163"/>
              <a:gd name="adj2" fmla="val -104736"/>
            </a:avLst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err="1" smtClean="0">
                <a:solidFill>
                  <a:srgbClr val="0E4194"/>
                </a:solidFill>
              </a:rPr>
              <a:t>Active</a:t>
            </a:r>
            <a:r>
              <a:rPr lang="de-DE" sz="1600" dirty="0" smtClean="0">
                <a:solidFill>
                  <a:srgbClr val="0E4194"/>
                </a:solidFill>
              </a:rPr>
              <a:t> </a:t>
            </a:r>
            <a:r>
              <a:rPr lang="de-DE" sz="1600" dirty="0" err="1" smtClean="0">
                <a:solidFill>
                  <a:srgbClr val="0E4194"/>
                </a:solidFill>
              </a:rPr>
              <a:t>Ageing</a:t>
            </a:r>
            <a:endParaRPr lang="de-AT" sz="1600" dirty="0">
              <a:solidFill>
                <a:srgbClr val="0E4194"/>
              </a:solidFill>
            </a:endParaRPr>
          </a:p>
        </p:txBody>
      </p:sp>
      <p:sp>
        <p:nvSpPr>
          <p:cNvPr id="33" name="Rechteckige Legende 32"/>
          <p:cNvSpPr/>
          <p:nvPr/>
        </p:nvSpPr>
        <p:spPr>
          <a:xfrm>
            <a:off x="5112060" y="4599130"/>
            <a:ext cx="1575175" cy="639071"/>
          </a:xfrm>
          <a:prstGeom prst="wedgeRectCallout">
            <a:avLst>
              <a:gd name="adj1" fmla="val 78"/>
              <a:gd name="adj2" fmla="val -43046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srgbClr val="0E4194"/>
                </a:solidFill>
              </a:rPr>
              <a:t>Mapping and </a:t>
            </a:r>
            <a:r>
              <a:rPr lang="de-DE" sz="1600" dirty="0" err="1" smtClean="0">
                <a:solidFill>
                  <a:srgbClr val="0E4194"/>
                </a:solidFill>
              </a:rPr>
              <a:t>benchmarking</a:t>
            </a:r>
            <a:endParaRPr lang="de-AT" sz="1600" dirty="0">
              <a:solidFill>
                <a:srgbClr val="0E4194"/>
              </a:solidFill>
            </a:endParaRPr>
          </a:p>
        </p:txBody>
      </p:sp>
      <p:sp>
        <p:nvSpPr>
          <p:cNvPr id="32" name="Rechteckige Legende 31"/>
          <p:cNvSpPr/>
          <p:nvPr/>
        </p:nvSpPr>
        <p:spPr>
          <a:xfrm>
            <a:off x="5002705" y="3699030"/>
            <a:ext cx="1080120" cy="504056"/>
          </a:xfrm>
          <a:prstGeom prst="wedgeRectCallout">
            <a:avLst>
              <a:gd name="adj1" fmla="val -2052"/>
              <a:gd name="adj2" fmla="val -20518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0E4194"/>
                </a:solidFill>
              </a:rPr>
              <a:t>Online </a:t>
            </a:r>
            <a:r>
              <a:rPr lang="de-DE" sz="1600" dirty="0" err="1">
                <a:solidFill>
                  <a:srgbClr val="0E4194"/>
                </a:solidFill>
              </a:rPr>
              <a:t>Platform</a:t>
            </a:r>
            <a:endParaRPr lang="de-AT" sz="1600" dirty="0">
              <a:solidFill>
                <a:srgbClr val="0E4194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0" y="4914165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B0F0"/>
                </a:solidFill>
              </a:rPr>
              <a:t>INNOVATION</a:t>
            </a:r>
            <a:endParaRPr lang="de-AT" b="1" dirty="0">
              <a:solidFill>
                <a:srgbClr val="00B0F0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2366755" y="5769260"/>
            <a:ext cx="1845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>
                <a:solidFill>
                  <a:srgbClr val="FF0000"/>
                </a:solidFill>
              </a:rPr>
              <a:t>CLUSTER OPTIMIZATION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7092280" y="2528900"/>
            <a:ext cx="191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>
                <a:solidFill>
                  <a:srgbClr val="92D050"/>
                </a:solidFill>
              </a:rPr>
              <a:t>HORIZONTAL</a:t>
            </a:r>
          </a:p>
          <a:p>
            <a:pPr algn="r"/>
            <a:r>
              <a:rPr lang="de-DE" b="1" dirty="0" smtClean="0">
                <a:solidFill>
                  <a:srgbClr val="92D050"/>
                </a:solidFill>
              </a:rPr>
              <a:t>TOPICS</a:t>
            </a:r>
            <a:endParaRPr lang="de-AT" b="1" dirty="0">
              <a:solidFill>
                <a:srgbClr val="92D050"/>
              </a:solidFill>
            </a:endParaRPr>
          </a:p>
        </p:txBody>
      </p:sp>
      <p:sp>
        <p:nvSpPr>
          <p:cNvPr id="37" name="Rechteckige Legende 36"/>
          <p:cNvSpPr/>
          <p:nvPr/>
        </p:nvSpPr>
        <p:spPr>
          <a:xfrm>
            <a:off x="296525" y="2168860"/>
            <a:ext cx="1350150" cy="576064"/>
          </a:xfrm>
          <a:prstGeom prst="wedgeRectCallout">
            <a:avLst>
              <a:gd name="adj1" fmla="val 110441"/>
              <a:gd name="adj2" fmla="val -33191"/>
            </a:avLst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srgbClr val="0E4194"/>
                </a:solidFill>
              </a:rPr>
              <a:t>Automotive </a:t>
            </a:r>
            <a:r>
              <a:rPr lang="de-DE" sz="1600" dirty="0" err="1" smtClean="0">
                <a:solidFill>
                  <a:srgbClr val="0E4194"/>
                </a:solidFill>
              </a:rPr>
              <a:t>Industry</a:t>
            </a:r>
            <a:endParaRPr lang="de-AT" sz="1600" dirty="0">
              <a:solidFill>
                <a:srgbClr val="0E4194"/>
              </a:solidFill>
            </a:endParaRPr>
          </a:p>
        </p:txBody>
      </p:sp>
      <p:sp>
        <p:nvSpPr>
          <p:cNvPr id="22" name="Rechteckige Legende 21"/>
          <p:cNvSpPr/>
          <p:nvPr/>
        </p:nvSpPr>
        <p:spPr>
          <a:xfrm>
            <a:off x="6750242" y="4500119"/>
            <a:ext cx="1782198" cy="909101"/>
          </a:xfrm>
          <a:prstGeom prst="wedgeRectCallout">
            <a:avLst>
              <a:gd name="adj1" fmla="val -81534"/>
              <a:gd name="adj2" fmla="val -224093"/>
            </a:avLst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srgbClr val="0E4194"/>
                </a:solidFill>
              </a:rPr>
              <a:t>Next Generation </a:t>
            </a:r>
            <a:r>
              <a:rPr lang="de-DE" sz="1600" dirty="0" err="1" smtClean="0">
                <a:solidFill>
                  <a:srgbClr val="0E4194"/>
                </a:solidFill>
              </a:rPr>
              <a:t>Competitiveness</a:t>
            </a:r>
            <a:r>
              <a:rPr lang="de-DE" sz="1600" dirty="0" smtClean="0">
                <a:solidFill>
                  <a:srgbClr val="0E4194"/>
                </a:solidFill>
              </a:rPr>
              <a:t> Initiative (OECD)</a:t>
            </a:r>
            <a:endParaRPr lang="de-AT" sz="1600" dirty="0">
              <a:solidFill>
                <a:srgbClr val="0E4194"/>
              </a:solidFill>
            </a:endParaRPr>
          </a:p>
        </p:txBody>
      </p:sp>
      <p:sp>
        <p:nvSpPr>
          <p:cNvPr id="26" name="Rechteckige Legende 25"/>
          <p:cNvSpPr/>
          <p:nvPr/>
        </p:nvSpPr>
        <p:spPr>
          <a:xfrm>
            <a:off x="7002270" y="4014065"/>
            <a:ext cx="2041376" cy="374277"/>
          </a:xfrm>
          <a:prstGeom prst="wedgeRectCallout">
            <a:avLst>
              <a:gd name="adj1" fmla="val -83970"/>
              <a:gd name="adj2" fmla="val -496211"/>
            </a:avLst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err="1" smtClean="0">
                <a:solidFill>
                  <a:srgbClr val="0E4194"/>
                </a:solidFill>
              </a:rPr>
              <a:t>Internationalization</a:t>
            </a:r>
            <a:endParaRPr lang="de-AT" sz="1600" dirty="0">
              <a:solidFill>
                <a:srgbClr val="0E4194"/>
              </a:solidFill>
            </a:endParaRPr>
          </a:p>
        </p:txBody>
      </p:sp>
      <p:sp>
        <p:nvSpPr>
          <p:cNvPr id="31" name="Rechteckige Legende 30"/>
          <p:cNvSpPr/>
          <p:nvPr/>
        </p:nvSpPr>
        <p:spPr>
          <a:xfrm>
            <a:off x="7272300" y="3216741"/>
            <a:ext cx="1512168" cy="576064"/>
          </a:xfrm>
          <a:prstGeom prst="wedgeRectCallout">
            <a:avLst>
              <a:gd name="adj1" fmla="val -77424"/>
              <a:gd name="adj2" fmla="val -156703"/>
            </a:avLst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srgbClr val="0E4194"/>
                </a:solidFill>
              </a:rPr>
              <a:t>Innovation and Gender</a:t>
            </a:r>
            <a:endParaRPr lang="de-AT" sz="1600" dirty="0">
              <a:solidFill>
                <a:srgbClr val="0E419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5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1" animBg="1"/>
      <p:bldP spid="23" grpId="0" animBg="1"/>
      <p:bldP spid="24" grpId="1" animBg="1"/>
      <p:bldP spid="25" grpId="1" animBg="1"/>
      <p:bldP spid="29" grpId="0" animBg="1"/>
      <p:bldP spid="30" grpId="1" animBg="1"/>
      <p:bldP spid="33" grpId="1" animBg="1"/>
      <p:bldP spid="32" grpId="0" animBg="1"/>
      <p:bldP spid="37" grpId="1" animBg="1"/>
      <p:bldP spid="22" grpId="0" animBg="1"/>
      <p:bldP spid="26" grpId="0" animBg="1"/>
      <p:bldP spid="3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  <a:defRPr/>
            </a:pPr>
            <a:endParaRPr lang="de-DE" b="1" dirty="0" smtClean="0">
              <a:solidFill>
                <a:srgbClr val="0E4194"/>
              </a:solidFill>
            </a:endParaRPr>
          </a:p>
          <a:p>
            <a:pPr lvl="0">
              <a:buNone/>
              <a:defRPr/>
            </a:pPr>
            <a:endParaRPr lang="de-DE" b="1" dirty="0" smtClean="0">
              <a:solidFill>
                <a:srgbClr val="0E4194"/>
              </a:solidFill>
            </a:endParaRPr>
          </a:p>
          <a:p>
            <a:pPr lvl="0">
              <a:buNone/>
              <a:defRPr/>
            </a:pPr>
            <a:endParaRPr lang="de-DE" b="1" dirty="0" smtClean="0">
              <a:solidFill>
                <a:srgbClr val="0E4194"/>
              </a:solidFill>
            </a:endParaRPr>
          </a:p>
          <a:p>
            <a:pPr lvl="0">
              <a:buNone/>
              <a:defRPr/>
            </a:pPr>
            <a:r>
              <a:rPr lang="de-DE" b="1" dirty="0" smtClean="0">
                <a:solidFill>
                  <a:srgbClr val="0E4194"/>
                </a:solidFill>
              </a:rPr>
              <a:t>Dr. Sigrid Winkler</a:t>
            </a:r>
          </a:p>
          <a:p>
            <a:pPr lvl="0">
              <a:buNone/>
              <a:defRPr/>
            </a:pPr>
            <a:r>
              <a:rPr lang="de-DE" dirty="0" smtClean="0">
                <a:solidFill>
                  <a:srgbClr val="0E4194"/>
                </a:solidFill>
              </a:rPr>
              <a:t>Technologie- und </a:t>
            </a:r>
          </a:p>
          <a:p>
            <a:pPr lvl="0">
              <a:buNone/>
              <a:defRPr/>
            </a:pPr>
            <a:r>
              <a:rPr lang="de-DE" dirty="0" smtClean="0">
                <a:solidFill>
                  <a:srgbClr val="0E4194"/>
                </a:solidFill>
              </a:rPr>
              <a:t>Marketinggesellschaft </a:t>
            </a:r>
            <a:r>
              <a:rPr lang="de-DE" dirty="0" err="1" smtClean="0">
                <a:solidFill>
                  <a:srgbClr val="0E4194"/>
                </a:solidFill>
              </a:rPr>
              <a:t>m.b.H</a:t>
            </a:r>
            <a:r>
              <a:rPr lang="de-DE" dirty="0" smtClean="0">
                <a:solidFill>
                  <a:srgbClr val="0E4194"/>
                </a:solidFill>
              </a:rPr>
              <a:t>.</a:t>
            </a:r>
          </a:p>
          <a:p>
            <a:pPr lvl="0">
              <a:buNone/>
              <a:defRPr/>
            </a:pPr>
            <a:endParaRPr lang="de-DE" sz="2000" dirty="0" smtClean="0">
              <a:solidFill>
                <a:srgbClr val="0E4194"/>
              </a:solidFill>
            </a:endParaRPr>
          </a:p>
          <a:p>
            <a:pPr lvl="0">
              <a:buNone/>
              <a:defRPr/>
            </a:pPr>
            <a:r>
              <a:rPr lang="de-DE" dirty="0" smtClean="0">
                <a:solidFill>
                  <a:srgbClr val="0E4194"/>
                </a:solidFill>
              </a:rPr>
              <a:t>+43 732 79810 5093</a:t>
            </a:r>
          </a:p>
          <a:p>
            <a:pPr lvl="0">
              <a:buNone/>
              <a:defRPr/>
            </a:pPr>
            <a:r>
              <a:rPr lang="de-DE" dirty="0" smtClean="0">
                <a:solidFill>
                  <a:srgbClr val="0E4194"/>
                </a:solidFill>
              </a:rPr>
              <a:t>sigrid.winkler@tmg.at</a:t>
            </a:r>
            <a:endParaRPr lang="de-AT" dirty="0" smtClean="0">
              <a:solidFill>
                <a:srgbClr val="0E4194"/>
              </a:solidFill>
            </a:endParaRPr>
          </a:p>
          <a:p>
            <a:pPr lvl="0">
              <a:buNone/>
              <a:defRPr/>
            </a:pPr>
            <a:endParaRPr lang="de-DE" sz="2000" dirty="0" smtClean="0">
              <a:solidFill>
                <a:srgbClr val="0E4194"/>
              </a:solidFill>
            </a:endParaRPr>
          </a:p>
          <a:p>
            <a:pPr lvl="0">
              <a:buNone/>
              <a:defRPr/>
            </a:pPr>
            <a:r>
              <a:rPr lang="de-AT" dirty="0" smtClean="0">
                <a:solidFill>
                  <a:srgbClr val="0E4194"/>
                </a:solidFill>
              </a:rPr>
              <a:t>http://groupspaces.com/Competitiveness/</a:t>
            </a:r>
          </a:p>
          <a:p>
            <a:pPr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2696-2F6E-477E-86EB-E78F4E8EB409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9" name="Titel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More </a:t>
            </a:r>
            <a:r>
              <a:rPr kumimoji="0" lang="de-DE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information</a:t>
            </a: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on </a:t>
            </a:r>
            <a:r>
              <a:rPr kumimoji="0" lang="de-DE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Danu</a:t>
            </a:r>
            <a:r>
              <a:rPr kumimoji="0" lang="de-DE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Clus</a:t>
            </a: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?</a:t>
            </a:r>
            <a:endParaRPr kumimoji="0" lang="de-AT" sz="2800" b="1" i="0" u="none" strike="noStrike" kern="0" cap="none" spc="0" normalizeH="0" baseline="0" noProof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Grafik 9" descr="neu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124744"/>
            <a:ext cx="3240360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ienvorlage neu">
  <a:themeElements>
    <a:clrScheme name="Folienvorlage ne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lienvorlage ne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olienvorlage ne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 ne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 ne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 ne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 ne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 ne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vorlage ne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vorlage ne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vorlage ne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vorlage ne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vorlage ne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vorlage ne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Vorlage Präsentation BST">
  <a:themeElements>
    <a:clrScheme name="Vorlage Präsentation BS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 Präsentation B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 Präsentation B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räsentation B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räsentation B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räsentation B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räsentation B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räsentation B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räsentation B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räsentation B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räsentation B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räsentation B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räsentation B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räsentation B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Folienmaster TMG">
  <a:themeElements>
    <a:clrScheme name="TMG_Folien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MG_Folien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MG_Folien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G_Folien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G_Folien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G_Folien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G_Folien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G_Folien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MG_Folien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MG_Folien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MG_Folien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MG_Folien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MG_Folien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MG_Folien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olienmaster 1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uster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olienmaster 1 DEUT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Vorlage Präsentation BST">
  <a:themeElements>
    <a:clrScheme name="Vorlage Präsentation BS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 Präsentation B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 Präsentation B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räsentation B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räsentation B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räsentation B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räsentation B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räsentation B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räsentation B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räsentation B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räsentation B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räsentation B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räsentation B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räsentation B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Vorlage Präsentation BST">
  <a:themeElements>
    <a:clrScheme name="Vorlage Präsentation BS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 Präsentation B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 Präsentation B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räsentation B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räsentation B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räsentation B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räsentation B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räsentation B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räsentation B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räsentation B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räsentation B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räsentation B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räsentation B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räsentation B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Vorlage Präsentation BST">
  <a:themeElements>
    <a:clrScheme name="Vorlage Präsentation BS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 Präsentation B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 Präsentation B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räsentation B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räsentation B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räsentation B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räsentation B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räsentation B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räsentation B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räsentation B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räsentation B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räsentation B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räsentation B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räsentation B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Vorlage Präsentation BST">
  <a:themeElements>
    <a:clrScheme name="Vorlage Präsentation BS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 Präsentation B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 Präsentation B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räsentation B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räsentation B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räsentation B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räsentation B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räsentation B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räsentation B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räsentation B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räsentation B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räsentation B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räsentation B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räsentation B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Vorlage Präsentation BST">
  <a:themeElements>
    <a:clrScheme name="Vorlage Präsentation BS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 Präsentation B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 Präsentation B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räsentation B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räsentation B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räsentation B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räsentation B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räsentation B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räsentation B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räsentation B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räsentation B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räsentation B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räsentation B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räsentation B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Office PowerPoint</Application>
  <PresentationFormat>Bildschirmpräsentation (4:3)</PresentationFormat>
  <Paragraphs>133</Paragraphs>
  <Slides>7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11</vt:i4>
      </vt:variant>
      <vt:variant>
        <vt:lpstr>Folientitel</vt:lpstr>
      </vt:variant>
      <vt:variant>
        <vt:i4>7</vt:i4>
      </vt:variant>
    </vt:vector>
  </HeadingPairs>
  <TitlesOfParts>
    <vt:vector size="18" baseType="lpstr">
      <vt:lpstr>Folienvorlage neu</vt:lpstr>
      <vt:lpstr>1_Benutzerdefiniertes Design</vt:lpstr>
      <vt:lpstr>Folienmaster 1 ENGLISCH</vt:lpstr>
      <vt:lpstr>Folienmaster 1 DEUTSCH</vt:lpstr>
      <vt:lpstr>Vorlage Präsentation BST</vt:lpstr>
      <vt:lpstr>7_Vorlage Präsentation BST</vt:lpstr>
      <vt:lpstr>1_Vorlage Präsentation BST</vt:lpstr>
      <vt:lpstr>2_Vorlage Präsentation BST</vt:lpstr>
      <vt:lpstr>3_Vorlage Präsentation BST</vt:lpstr>
      <vt:lpstr>4_Vorlage Präsentation BST</vt:lpstr>
      <vt:lpstr>Folienmaster TMG</vt:lpstr>
      <vt:lpstr>Working Group Clusters of Excellence Progress Report</vt:lpstr>
      <vt:lpstr>Projects and structure of DanuClus</vt:lpstr>
      <vt:lpstr>Funding of DanuClus</vt:lpstr>
      <vt:lpstr>for DanuClus</vt:lpstr>
      <vt:lpstr>Next Steps for DanuClus</vt:lpstr>
      <vt:lpstr>30 April 2014, Vienna: Thematic Workshops DanuClus</vt:lpstr>
      <vt:lpstr>More information on DanuClus ?</vt:lpstr>
    </vt:vector>
  </TitlesOfParts>
  <Company>TMG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Sylvia Sturany</dc:creator>
  <cp:lastModifiedBy>Doz, Maria (MFW)</cp:lastModifiedBy>
  <cp:revision>53</cp:revision>
  <dcterms:created xsi:type="dcterms:W3CDTF">2013-06-13T08:37:53Z</dcterms:created>
  <dcterms:modified xsi:type="dcterms:W3CDTF">2014-04-04T11:27:18Z</dcterms:modified>
</cp:coreProperties>
</file>