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63" r:id="rId2"/>
  </p:sldMasterIdLst>
  <p:notesMasterIdLst>
    <p:notesMasterId r:id="rId9"/>
  </p:notesMasterIdLst>
  <p:sldIdLst>
    <p:sldId id="386" r:id="rId3"/>
    <p:sldId id="559" r:id="rId4"/>
    <p:sldId id="556" r:id="rId5"/>
    <p:sldId id="557" r:id="rId6"/>
    <p:sldId id="510" r:id="rId7"/>
    <p:sldId id="558" r:id="rId8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0A0A"/>
    <a:srgbClr val="0000FF"/>
    <a:srgbClr val="9933FF"/>
    <a:srgbClr val="6600FF"/>
    <a:srgbClr val="5353D5"/>
    <a:srgbClr val="FFFFDD"/>
    <a:srgbClr val="D9D9FF"/>
    <a:srgbClr val="0033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224" autoAdjust="0"/>
    <p:restoredTop sz="97986" autoAdjust="0"/>
  </p:normalViewPr>
  <p:slideViewPr>
    <p:cSldViewPr snapToGrid="0">
      <p:cViewPr>
        <p:scale>
          <a:sx n="130" d="100"/>
          <a:sy n="130" d="100"/>
        </p:scale>
        <p:origin x="-72" y="2394"/>
      </p:cViewPr>
      <p:guideLst>
        <p:guide orient="horz" pos="444"/>
        <p:guide orient="horz" pos="788"/>
        <p:guide pos="5540"/>
        <p:guide pos="4793"/>
        <p:guide pos="897"/>
        <p:guide pos="4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72" y="-102"/>
      </p:cViewPr>
      <p:guideLst>
        <p:guide orient="horz" pos="311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46" tIns="45124" rIns="90246" bIns="45124" numCol="1" anchor="t" anchorCtr="0" compatLnSpc="1">
            <a:prstTxWarp prst="textNoShape">
              <a:avLst/>
            </a:prstTxWarp>
          </a:bodyPr>
          <a:lstStyle>
            <a:lvl1pPr defTabSz="905177" eaLnBrk="0" hangingPunct="0">
              <a:defRPr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5" y="3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46" tIns="45124" rIns="90246" bIns="45124" numCol="1" anchor="t" anchorCtr="0" compatLnSpc="1">
            <a:prstTxWarp prst="textNoShape">
              <a:avLst/>
            </a:prstTxWarp>
          </a:bodyPr>
          <a:lstStyle>
            <a:lvl1pPr algn="r" defTabSz="905177" eaLnBrk="0" hangingPunct="0">
              <a:defRPr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38188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691303"/>
            <a:ext cx="4982732" cy="44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46" tIns="45124" rIns="90246" bIns="45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44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46" tIns="45124" rIns="90246" bIns="45124" numCol="1" anchor="b" anchorCtr="0" compatLnSpc="1">
            <a:prstTxWarp prst="textNoShape">
              <a:avLst/>
            </a:prstTxWarp>
          </a:bodyPr>
          <a:lstStyle>
            <a:lvl1pPr defTabSz="905177" eaLnBrk="0" hangingPunct="0">
              <a:defRPr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5" y="9379544"/>
            <a:ext cx="2945862" cy="4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46" tIns="45124" rIns="90246" bIns="45124" numCol="1" anchor="b" anchorCtr="0" compatLnSpc="1">
            <a:prstTxWarp prst="textNoShape">
              <a:avLst/>
            </a:prstTxWarp>
          </a:bodyPr>
          <a:lstStyle>
            <a:lvl1pPr algn="r" defTabSz="905177" eaLnBrk="0" hangingPunct="0">
              <a:defRPr i="0">
                <a:latin typeface="Times New Roman" pitchFamily="18" charset="0"/>
              </a:defRPr>
            </a:lvl1pPr>
          </a:lstStyle>
          <a:p>
            <a:pPr>
              <a:defRPr/>
            </a:pPr>
            <a:fld id="{EAA417BB-1639-4A62-BFCD-DDE0EEC3C2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52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417BB-1639-4A62-BFCD-DDE0EEC3C27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9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51815" y="9378011"/>
            <a:ext cx="2945862" cy="49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49" tIns="45126" rIns="90249" bIns="45126" anchor="b"/>
          <a:lstStyle/>
          <a:p>
            <a:pPr algn="r" defTabSz="903906" eaLnBrk="0" hangingPunct="0"/>
            <a:fld id="{40390284-9D84-45EF-B158-457F42DF03B3}" type="slidenum">
              <a:rPr lang="de-DE" i="0">
                <a:latin typeface="Times New Roman" pitchFamily="18" charset="0"/>
              </a:rPr>
              <a:pPr algn="r" defTabSz="903906" eaLnBrk="0" hangingPunct="0"/>
              <a:t>5</a:t>
            </a:fld>
            <a:endParaRPr lang="de-DE" i="0" dirty="0"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8188"/>
            <a:ext cx="4940300" cy="370522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92836"/>
            <a:ext cx="4985772" cy="4443182"/>
          </a:xfrm>
          <a:noFill/>
          <a:ln/>
        </p:spPr>
        <p:txBody>
          <a:bodyPr lIns="90249" tIns="45126" rIns="90249" bIns="45126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C5F4-B23F-4E16-ABC3-BD88A2DC8DE8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A9BD-4599-454B-A3A3-BD9C513926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A5C7-1626-4F37-9FA1-28D6FEFD69C9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DC866-2452-4ADD-96A6-5FAC77DE74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E590-9319-4939-85FE-A6446C372F61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6AA1D-1051-4E46-A175-FB252F78B5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AC2F-3DEF-4243-BDD0-32BE1B0F36FC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2A416-8C06-4BAD-BA5E-30A9543CC9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F4F42-DE5F-454B-BED5-EB9B3A58987E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243F-1E87-4E42-B721-C1FF9D4867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0414-51EB-4B7F-9FAF-1D3B93725DDA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8BA1-6A71-4806-95B7-9461DE070D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EC7A3-B1D9-4C0F-AE41-CBE2C3E26612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8529E-0309-4AB5-B661-2FBBEF5B07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98199-8A8A-4F7C-9E9E-E92E5B75ED29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3139-16A2-46C4-88D9-0ABA0F768C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A620-141B-407B-92F2-269AB7578F31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FBB3-E3D4-40FD-8FAC-8AE452E7C5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58D13-8BCC-44B7-A4AC-8223E30AE888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3792-58C1-44E2-8196-A4EBF95FCD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5B46-4F3C-4007-94DC-4C75D5E039EA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 Box 7"/>
          <p:cNvSpPr txBox="1"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72AD8-C41A-4221-B9B1-CA9311C9C9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fld id="{9B8D1033-BAC1-49AB-9D4D-B524F0FB8166}" type="datetime1">
              <a:rPr lang="de-DE"/>
              <a:pPr>
                <a:defRPr/>
              </a:pPr>
              <a:t>12.11.2012</a:t>
            </a:fld>
            <a:endParaRPr lang="de-DE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68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 i="0"/>
            </a:lvl1pPr>
          </a:lstStyle>
          <a:p>
            <a:pPr>
              <a:defRPr/>
            </a:pPr>
            <a:fld id="{346A9503-D659-48EF-99F3-C461F99F3A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7"/>
          <p:cNvSpPr>
            <a:spLocks noChangeArrowheads="1"/>
          </p:cNvSpPr>
          <p:nvPr/>
        </p:nvSpPr>
        <p:spPr bwMode="auto">
          <a:xfrm>
            <a:off x="3951288" y="3227388"/>
            <a:ext cx="93662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59" name="Text Box 51"/>
          <p:cNvSpPr txBox="1">
            <a:spLocks noChangeArrowheads="1"/>
          </p:cNvSpPr>
          <p:nvPr/>
        </p:nvSpPr>
        <p:spPr bwMode="auto">
          <a:xfrm>
            <a:off x="603250" y="3927475"/>
            <a:ext cx="8001000" cy="319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de-DE" sz="1400" b="1" i="0" dirty="0" smtClean="0">
              <a:solidFill>
                <a:srgbClr val="0000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de-DE" sz="1600" b="1" i="0" dirty="0" smtClean="0"/>
              <a:t>Global Connect 2012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sz="1600" b="1" i="0" dirty="0" smtClean="0"/>
              <a:t>Forum für Export und Internationalisierung</a:t>
            </a:r>
            <a:endParaRPr lang="de-DE" sz="1600" b="1" i="0" dirty="0" smtClean="0"/>
          </a:p>
          <a:p>
            <a:pPr algn="ctr" eaLnBrk="0" hangingPunct="0">
              <a:spcBef>
                <a:spcPct val="50000"/>
              </a:spcBef>
            </a:pPr>
            <a:endParaRPr lang="de-DE" sz="1600" b="1" i="0" dirty="0"/>
          </a:p>
          <a:p>
            <a:pPr algn="ctr" eaLnBrk="0" hangingPunct="0">
              <a:spcBef>
                <a:spcPct val="50000"/>
              </a:spcBef>
            </a:pPr>
            <a:r>
              <a:rPr lang="de-DE" sz="1600" b="1" i="0" dirty="0" smtClean="0"/>
              <a:t>14.11.2012</a:t>
            </a:r>
            <a:endParaRPr lang="de-DE" sz="1600" b="1" i="0" dirty="0" smtClean="0"/>
          </a:p>
          <a:p>
            <a:pPr algn="ctr" eaLnBrk="0" hangingPunct="0">
              <a:spcBef>
                <a:spcPct val="50000"/>
              </a:spcBef>
            </a:pPr>
            <a:r>
              <a:rPr lang="de-DE" sz="1600" b="1" i="0" dirty="0" smtClean="0"/>
              <a:t>Kristina Vladimirova</a:t>
            </a:r>
            <a:endParaRPr lang="de-DE" sz="1600" b="1" i="0" dirty="0" smtClean="0"/>
          </a:p>
          <a:p>
            <a:pPr algn="ctr" eaLnBrk="0" hangingPunct="0">
              <a:spcBef>
                <a:spcPct val="50000"/>
              </a:spcBef>
            </a:pPr>
            <a:endParaRPr lang="de-DE" b="1" i="0" dirty="0">
              <a:solidFill>
                <a:srgbClr val="0000FF"/>
              </a:solidFill>
            </a:endParaRP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</a:pPr>
            <a:endParaRPr lang="de-DE" sz="1400" b="1" i="0" dirty="0">
              <a:solidFill>
                <a:srgbClr val="0000FF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2400" i="0" dirty="0">
              <a:solidFill>
                <a:srgbClr val="0000FF"/>
              </a:solidFill>
            </a:endParaRPr>
          </a:p>
        </p:txBody>
      </p:sp>
      <p:sp>
        <p:nvSpPr>
          <p:cNvPr id="19460" name="Rectangle 57"/>
          <p:cNvSpPr>
            <a:spLocks noChangeAspect="1" noChangeArrowheads="1"/>
          </p:cNvSpPr>
          <p:nvPr/>
        </p:nvSpPr>
        <p:spPr bwMode="auto">
          <a:xfrm>
            <a:off x="3860800" y="3260725"/>
            <a:ext cx="17192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3" name="Rechteck 2"/>
          <p:cNvSpPr/>
          <p:nvPr/>
        </p:nvSpPr>
        <p:spPr bwMode="auto">
          <a:xfrm>
            <a:off x="0" y="6315075"/>
            <a:ext cx="9144000" cy="5400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19400" y="6324600"/>
            <a:ext cx="35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0" dirty="0" smtClean="0">
                <a:solidFill>
                  <a:schemeClr val="bg1"/>
                </a:solidFill>
              </a:rPr>
              <a:t>www.automotive.bg</a:t>
            </a:r>
            <a:endParaRPr lang="de-DE" sz="2800" b="1" i="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74" y="1657350"/>
            <a:ext cx="3970077" cy="1870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3"/>
          <p:cNvSpPr txBox="1">
            <a:spLocks noGrp="1"/>
          </p:cNvSpPr>
          <p:nvPr/>
        </p:nvSpPr>
        <p:spPr bwMode="auto">
          <a:xfrm>
            <a:off x="6408738" y="58102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de-DE" sz="1000" i="0"/>
          </a:p>
          <a:p>
            <a:pPr algn="r"/>
            <a:endParaRPr lang="de-DE" sz="1000" i="0"/>
          </a:p>
          <a:p>
            <a:pPr algn="r"/>
            <a:fld id="{593DA396-FAE1-4312-ACEB-DBE2B8D36A6A}" type="slidenum">
              <a:rPr lang="de-DE" sz="1000" i="0"/>
              <a:pPr algn="r"/>
              <a:t>2</a:t>
            </a:fld>
            <a:endParaRPr lang="de-DE" sz="1000" i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84163" y="260350"/>
            <a:ext cx="8645525" cy="1439863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54000" tIns="54000" rIns="54000" bIns="54000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09625" y="655638"/>
            <a:ext cx="6043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5600" indent="-3556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600" i="0" dirty="0" smtClean="0">
                <a:latin typeface="+mn-lt"/>
              </a:rPr>
              <a:t>Automotive Cluster Bulgaria</a:t>
            </a:r>
            <a:r>
              <a:rPr lang="de-DE" sz="1600" i="0" dirty="0" smtClean="0">
                <a:latin typeface="+mn-lt"/>
                <a:cs typeface="+mn-cs"/>
              </a:rPr>
              <a:t> (ACB)</a:t>
            </a:r>
          </a:p>
          <a:p>
            <a:pPr>
              <a:lnSpc>
                <a:spcPct val="90000"/>
              </a:lnSpc>
              <a:defRPr/>
            </a:pPr>
            <a:endParaRPr lang="de-DE" sz="1600" i="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i="0" dirty="0" err="1" smtClean="0">
                <a:latin typeface="+mn-lt"/>
              </a:rPr>
              <a:t>Konstituierende</a:t>
            </a:r>
            <a:r>
              <a:rPr lang="en-US" sz="1600" i="0" dirty="0" smtClean="0">
                <a:latin typeface="+mn-lt"/>
              </a:rPr>
              <a:t> </a:t>
            </a:r>
            <a:r>
              <a:rPr lang="en-US" sz="1600" i="0" dirty="0" err="1" smtClean="0">
                <a:latin typeface="+mn-lt"/>
              </a:rPr>
              <a:t>Versammlung</a:t>
            </a:r>
            <a:r>
              <a:rPr lang="bg-BG" sz="1600" i="0" dirty="0" smtClean="0">
                <a:latin typeface="+mn-lt"/>
                <a:cs typeface="+mn-cs"/>
              </a:rPr>
              <a:t>,</a:t>
            </a:r>
            <a:r>
              <a:rPr lang="de-DE" sz="1600" i="0" dirty="0" smtClean="0">
                <a:latin typeface="+mn-lt"/>
                <a:cs typeface="+mn-cs"/>
              </a:rPr>
              <a:t> 10. </a:t>
            </a:r>
            <a:r>
              <a:rPr lang="en-US" sz="1600" i="0" dirty="0" err="1" smtClean="0">
                <a:latin typeface="+mn-lt"/>
                <a:cs typeface="+mn-cs"/>
              </a:rPr>
              <a:t>Juli</a:t>
            </a:r>
            <a:r>
              <a:rPr lang="en-US" sz="1600" i="0" smtClean="0">
                <a:latin typeface="+mn-lt"/>
                <a:cs typeface="+mn-cs"/>
              </a:rPr>
              <a:t> </a:t>
            </a:r>
            <a:r>
              <a:rPr lang="de-DE" sz="1600" i="0" smtClean="0">
                <a:latin typeface="+mn-lt"/>
                <a:cs typeface="+mn-cs"/>
              </a:rPr>
              <a:t>2012</a:t>
            </a:r>
            <a:endParaRPr lang="de-DE" sz="1700" i="0" dirty="0">
              <a:latin typeface="+mn-lt"/>
              <a:cs typeface="+mn-cs"/>
            </a:endParaRPr>
          </a:p>
        </p:txBody>
      </p:sp>
      <p:sp>
        <p:nvSpPr>
          <p:cNvPr id="3077" name="Textfeld 3"/>
          <p:cNvSpPr txBox="1">
            <a:spLocks noChangeArrowheads="1"/>
          </p:cNvSpPr>
          <p:nvPr/>
        </p:nvSpPr>
        <p:spPr bwMode="auto">
          <a:xfrm>
            <a:off x="1073150" y="5810250"/>
            <a:ext cx="101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Johnson Controls </a:t>
            </a:r>
          </a:p>
          <a:p>
            <a:pPr eaLnBrk="1" hangingPunct="1"/>
            <a:r>
              <a:rPr lang="de-DE" sz="800" i="0"/>
              <a:t>Electronics  </a:t>
            </a:r>
          </a:p>
          <a:p>
            <a:pPr eaLnBrk="1" hangingPunct="1"/>
            <a:r>
              <a:rPr lang="de-DE" sz="800" i="0"/>
              <a:t>Bulgaria EOOD</a:t>
            </a:r>
          </a:p>
          <a:p>
            <a:pPr eaLnBrk="1" hangingPunct="1">
              <a:spcBef>
                <a:spcPts val="300"/>
              </a:spcBef>
            </a:pPr>
            <a:r>
              <a:rPr lang="de-DE" sz="800" i="0"/>
              <a:t>Roman Vasilev</a:t>
            </a:r>
          </a:p>
          <a:p>
            <a:pPr eaLnBrk="1" hangingPunct="1">
              <a:spcBef>
                <a:spcPts val="600"/>
              </a:spcBef>
            </a:pPr>
            <a:r>
              <a:rPr lang="de-DE" sz="800" i="0"/>
              <a:t>Vice President</a:t>
            </a:r>
          </a:p>
        </p:txBody>
      </p:sp>
      <p:sp>
        <p:nvSpPr>
          <p:cNvPr id="3078" name="Textfeld 21"/>
          <p:cNvSpPr txBox="1">
            <a:spLocks noChangeArrowheads="1"/>
          </p:cNvSpPr>
          <p:nvPr/>
        </p:nvSpPr>
        <p:spPr bwMode="auto">
          <a:xfrm>
            <a:off x="1930400" y="5810250"/>
            <a:ext cx="8588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de-DE" sz="800" i="0"/>
              <a:t>S Media Team</a:t>
            </a:r>
            <a:br>
              <a:rPr lang="de-DE" sz="800" i="0"/>
            </a:br>
            <a:endParaRPr lang="de-DE" sz="800" i="0"/>
          </a:p>
          <a:p>
            <a:pPr eaLnBrk="1" hangingPunct="1">
              <a:spcBef>
                <a:spcPts val="300"/>
              </a:spcBef>
            </a:pPr>
            <a:r>
              <a:rPr lang="de-DE" sz="800" i="0"/>
              <a:t>Ljubomir </a:t>
            </a:r>
          </a:p>
          <a:p>
            <a:pPr eaLnBrk="1" hangingPunct="1"/>
            <a:r>
              <a:rPr lang="de-DE" sz="800" i="0"/>
              <a:t>Stanislavov</a:t>
            </a:r>
          </a:p>
          <a:p>
            <a:pPr eaLnBrk="1" hangingPunct="1">
              <a:spcBef>
                <a:spcPts val="600"/>
              </a:spcBef>
            </a:pPr>
            <a:r>
              <a:rPr lang="de-DE" sz="800" i="0"/>
              <a:t>Vice President</a:t>
            </a:r>
          </a:p>
        </p:txBody>
      </p:sp>
      <p:sp>
        <p:nvSpPr>
          <p:cNvPr id="3079" name="Textfeld 22"/>
          <p:cNvSpPr txBox="1">
            <a:spLocks noChangeArrowheads="1"/>
          </p:cNvSpPr>
          <p:nvPr/>
        </p:nvSpPr>
        <p:spPr bwMode="auto">
          <a:xfrm>
            <a:off x="2674938" y="5810250"/>
            <a:ext cx="8651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ixetic Plovdiv</a:t>
            </a:r>
          </a:p>
          <a:p>
            <a:pPr eaLnBrk="1" hangingPunct="1"/>
            <a:r>
              <a:rPr lang="de-DE" sz="800" i="0"/>
              <a:t>EOOD</a:t>
            </a:r>
          </a:p>
          <a:p>
            <a:pPr eaLnBrk="1" hangingPunct="1">
              <a:spcBef>
                <a:spcPts val="300"/>
              </a:spcBef>
            </a:pPr>
            <a:r>
              <a:rPr lang="de-DE" sz="800" i="0"/>
              <a:t>Kajetan</a:t>
            </a:r>
            <a:br>
              <a:rPr lang="de-DE" sz="800" i="0"/>
            </a:br>
            <a:r>
              <a:rPr lang="de-DE" sz="800" i="0"/>
              <a:t>Gressler</a:t>
            </a:r>
          </a:p>
          <a:p>
            <a:pPr eaLnBrk="1" hangingPunct="1">
              <a:spcBef>
                <a:spcPts val="600"/>
              </a:spcBef>
            </a:pPr>
            <a:r>
              <a:rPr lang="de-DE" sz="800" i="0"/>
              <a:t>Board member</a:t>
            </a:r>
          </a:p>
        </p:txBody>
      </p:sp>
      <p:sp>
        <p:nvSpPr>
          <p:cNvPr id="3080" name="Textfeld 23"/>
          <p:cNvSpPr txBox="1">
            <a:spLocks noChangeArrowheads="1"/>
          </p:cNvSpPr>
          <p:nvPr/>
        </p:nvSpPr>
        <p:spPr bwMode="auto">
          <a:xfrm>
            <a:off x="3302000" y="5810250"/>
            <a:ext cx="8874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Industrial</a:t>
            </a:r>
          </a:p>
          <a:p>
            <a:pPr eaLnBrk="1" hangingPunct="1"/>
            <a:r>
              <a:rPr lang="de-DE" sz="800" i="0"/>
              <a:t>Commerce Ltd.</a:t>
            </a:r>
          </a:p>
          <a:p>
            <a:pPr eaLnBrk="1" hangingPunct="1">
              <a:spcBef>
                <a:spcPts val="300"/>
              </a:spcBef>
            </a:pPr>
            <a:r>
              <a:rPr lang="de-DE" sz="800" i="0"/>
              <a:t>Savina</a:t>
            </a:r>
            <a:br>
              <a:rPr lang="de-DE" sz="800" i="0"/>
            </a:br>
            <a:r>
              <a:rPr lang="de-DE" sz="800" i="0"/>
              <a:t>Konstantinova</a:t>
            </a:r>
          </a:p>
        </p:txBody>
      </p:sp>
      <p:sp>
        <p:nvSpPr>
          <p:cNvPr id="3081" name="Textfeld 24"/>
          <p:cNvSpPr txBox="1">
            <a:spLocks noChangeArrowheads="1"/>
          </p:cNvSpPr>
          <p:nvPr/>
        </p:nvSpPr>
        <p:spPr bwMode="auto">
          <a:xfrm>
            <a:off x="3992563" y="5800725"/>
            <a:ext cx="8667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Grammer AG</a:t>
            </a:r>
          </a:p>
          <a:p>
            <a:pPr eaLnBrk="1" hangingPunct="1">
              <a:spcBef>
                <a:spcPts val="300"/>
              </a:spcBef>
            </a:pPr>
            <a:endParaRPr lang="de-DE" sz="800" i="0"/>
          </a:p>
          <a:p>
            <a:pPr eaLnBrk="1" hangingPunct="1"/>
            <a:r>
              <a:rPr lang="de-DE" sz="800" i="0"/>
              <a:t>Frederic</a:t>
            </a:r>
            <a:br>
              <a:rPr lang="de-DE" sz="800" i="0"/>
            </a:br>
            <a:r>
              <a:rPr lang="de-DE" sz="800" i="0"/>
              <a:t>Flory</a:t>
            </a:r>
          </a:p>
          <a:p>
            <a:pPr eaLnBrk="1" hangingPunct="1">
              <a:spcBef>
                <a:spcPts val="600"/>
              </a:spcBef>
            </a:pPr>
            <a:r>
              <a:rPr lang="de-DE" sz="800" i="0"/>
              <a:t>Board member</a:t>
            </a:r>
          </a:p>
        </p:txBody>
      </p:sp>
      <p:sp>
        <p:nvSpPr>
          <p:cNvPr id="3082" name="Textfeld 25"/>
          <p:cNvSpPr txBox="1">
            <a:spLocks noChangeArrowheads="1"/>
          </p:cNvSpPr>
          <p:nvPr/>
        </p:nvSpPr>
        <p:spPr bwMode="auto">
          <a:xfrm>
            <a:off x="4695825" y="5810250"/>
            <a:ext cx="9175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Truckenmüller</a:t>
            </a:r>
            <a:br>
              <a:rPr lang="de-DE" sz="800" i="0"/>
            </a:br>
            <a:r>
              <a:rPr lang="de-DE" sz="800" i="0"/>
              <a:t> &amp; Company</a:t>
            </a:r>
            <a:br>
              <a:rPr lang="de-DE" sz="800" i="0"/>
            </a:br>
            <a:r>
              <a:rPr lang="de-DE" sz="600" i="0"/>
              <a:t>Bulgaria</a:t>
            </a:r>
            <a:r>
              <a:rPr lang="de-DE" sz="800" i="0"/>
              <a:t> </a:t>
            </a:r>
            <a:r>
              <a:rPr lang="de-DE" sz="600" i="0"/>
              <a:t>EOOD</a:t>
            </a:r>
          </a:p>
          <a:p>
            <a:pPr eaLnBrk="1" hangingPunct="1"/>
            <a:r>
              <a:rPr lang="de-DE" sz="800" i="0"/>
              <a:t>Kristina</a:t>
            </a:r>
            <a:br>
              <a:rPr lang="de-DE" sz="800" i="0"/>
            </a:br>
            <a:r>
              <a:rPr lang="de-DE" sz="800" i="0"/>
              <a:t>Vladimirova</a:t>
            </a:r>
          </a:p>
          <a:p>
            <a:pPr eaLnBrk="1" hangingPunct="1">
              <a:lnSpc>
                <a:spcPts val="1000"/>
              </a:lnSpc>
            </a:pPr>
            <a:r>
              <a:rPr lang="de-DE" sz="800" i="0"/>
              <a:t>Clustermanager</a:t>
            </a:r>
          </a:p>
        </p:txBody>
      </p:sp>
      <p:sp>
        <p:nvSpPr>
          <p:cNvPr id="3083" name="Textfeld 26"/>
          <p:cNvSpPr txBox="1">
            <a:spLocks noChangeArrowheads="1"/>
          </p:cNvSpPr>
          <p:nvPr/>
        </p:nvSpPr>
        <p:spPr bwMode="auto">
          <a:xfrm>
            <a:off x="5360988" y="5810250"/>
            <a:ext cx="939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Würth Elektronik</a:t>
            </a:r>
            <a:br>
              <a:rPr lang="de-DE" sz="800" i="0"/>
            </a:br>
            <a:r>
              <a:rPr lang="de-DE" sz="800" i="0"/>
              <a:t>IBE BG EOOD</a:t>
            </a:r>
          </a:p>
          <a:p>
            <a:pPr eaLnBrk="1" hangingPunct="1">
              <a:spcBef>
                <a:spcPts val="600"/>
              </a:spcBef>
            </a:pPr>
            <a:r>
              <a:rPr lang="de-DE" sz="800" i="0"/>
              <a:t>Zlatan</a:t>
            </a:r>
            <a:br>
              <a:rPr lang="de-DE" sz="800" i="0"/>
            </a:br>
            <a:r>
              <a:rPr lang="de-DE" sz="800" i="0"/>
              <a:t>Kitanov</a:t>
            </a:r>
          </a:p>
        </p:txBody>
      </p:sp>
      <p:sp>
        <p:nvSpPr>
          <p:cNvPr id="3084" name="Textfeld 27"/>
          <p:cNvSpPr txBox="1">
            <a:spLocks noChangeArrowheads="1"/>
          </p:cNvSpPr>
          <p:nvPr/>
        </p:nvSpPr>
        <p:spPr bwMode="auto">
          <a:xfrm>
            <a:off x="6105525" y="5810250"/>
            <a:ext cx="7889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Grammer AD</a:t>
            </a:r>
          </a:p>
          <a:p>
            <a:pPr eaLnBrk="1" hangingPunct="1">
              <a:spcBef>
                <a:spcPts val="300"/>
              </a:spcBef>
            </a:pPr>
            <a:endParaRPr lang="de-DE" sz="800" i="0"/>
          </a:p>
          <a:p>
            <a:pPr eaLnBrk="1" hangingPunct="1">
              <a:spcBef>
                <a:spcPts val="300"/>
              </a:spcBef>
            </a:pPr>
            <a:r>
              <a:rPr lang="de-DE" sz="800" i="0"/>
              <a:t>Dieter </a:t>
            </a:r>
          </a:p>
          <a:p>
            <a:pPr eaLnBrk="1" hangingPunct="1"/>
            <a:r>
              <a:rPr lang="de-DE" sz="800" i="0"/>
              <a:t>Emmert</a:t>
            </a:r>
          </a:p>
        </p:txBody>
      </p:sp>
      <p:sp>
        <p:nvSpPr>
          <p:cNvPr id="3085" name="Textfeld 28"/>
          <p:cNvSpPr txBox="1">
            <a:spLocks noChangeArrowheads="1"/>
          </p:cNvSpPr>
          <p:nvPr/>
        </p:nvSpPr>
        <p:spPr bwMode="auto">
          <a:xfrm>
            <a:off x="6745288" y="5810250"/>
            <a:ext cx="7350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Leschke </a:t>
            </a:r>
            <a:br>
              <a:rPr lang="de-DE" sz="800" i="0"/>
            </a:br>
            <a:r>
              <a:rPr lang="de-DE" sz="800" i="0"/>
              <a:t>Design</a:t>
            </a:r>
          </a:p>
          <a:p>
            <a:pPr eaLnBrk="1" hangingPunct="1">
              <a:spcBef>
                <a:spcPts val="600"/>
              </a:spcBef>
            </a:pPr>
            <a:r>
              <a:rPr lang="de-DE" sz="800" i="0"/>
              <a:t>Prof. Harald</a:t>
            </a:r>
            <a:br>
              <a:rPr lang="de-DE" sz="800" i="0"/>
            </a:br>
            <a:r>
              <a:rPr lang="de-DE" sz="800" i="0"/>
              <a:t>Leschke</a:t>
            </a:r>
          </a:p>
          <a:p>
            <a:pPr eaLnBrk="1" hangingPunct="1">
              <a:spcBef>
                <a:spcPts val="300"/>
              </a:spcBef>
            </a:pPr>
            <a:endParaRPr lang="de-DE" sz="800" i="0"/>
          </a:p>
        </p:txBody>
      </p:sp>
      <p:sp>
        <p:nvSpPr>
          <p:cNvPr id="3086" name="Textfeld 29"/>
          <p:cNvSpPr txBox="1">
            <a:spLocks noChangeArrowheads="1"/>
          </p:cNvSpPr>
          <p:nvPr/>
        </p:nvSpPr>
        <p:spPr bwMode="auto">
          <a:xfrm>
            <a:off x="7334250" y="5810250"/>
            <a:ext cx="8366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800" i="0"/>
              <a:t>Truckenmüller</a:t>
            </a:r>
            <a:br>
              <a:rPr lang="de-DE" sz="800" i="0"/>
            </a:br>
            <a:r>
              <a:rPr lang="de-DE" sz="800" i="0"/>
              <a:t>&amp; Company</a:t>
            </a:r>
          </a:p>
          <a:p>
            <a:pPr eaLnBrk="1" hangingPunct="1"/>
            <a:r>
              <a:rPr lang="de-DE" sz="600" i="0"/>
              <a:t>Bulgaria EOOD</a:t>
            </a:r>
          </a:p>
          <a:p>
            <a:pPr eaLnBrk="1" hangingPunct="1">
              <a:spcBef>
                <a:spcPts val="200"/>
              </a:spcBef>
            </a:pPr>
            <a:r>
              <a:rPr lang="de-DE" sz="800" i="0"/>
              <a:t>Dr. Till W.</a:t>
            </a:r>
            <a:br>
              <a:rPr lang="de-DE" sz="800" i="0"/>
            </a:br>
            <a:r>
              <a:rPr lang="de-DE" sz="800" i="0"/>
              <a:t>Truckenmüller</a:t>
            </a:r>
          </a:p>
          <a:p>
            <a:pPr eaLnBrk="1" hangingPunct="1"/>
            <a:r>
              <a:rPr lang="de-DE" sz="800" i="0"/>
              <a:t>President</a:t>
            </a:r>
          </a:p>
        </p:txBody>
      </p:sp>
      <p:pic>
        <p:nvPicPr>
          <p:cNvPr id="3087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62000"/>
            <a:ext cx="1173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9646" r="1952"/>
          <a:stretch>
            <a:fillRect/>
          </a:stretch>
        </p:blipFill>
        <p:spPr bwMode="auto">
          <a:xfrm>
            <a:off x="1114425" y="1857375"/>
            <a:ext cx="70707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hteck 31"/>
          <p:cNvSpPr>
            <a:spLocks noChangeArrowheads="1"/>
          </p:cNvSpPr>
          <p:nvPr/>
        </p:nvSpPr>
        <p:spPr bwMode="auto">
          <a:xfrm>
            <a:off x="7899400" y="2895600"/>
            <a:ext cx="69850" cy="10747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4000" tIns="54000" rIns="54000" bIns="54000" anchor="ctr">
            <a:spAutoFit/>
          </a:bodyPr>
          <a:lstStyle/>
          <a:p>
            <a:pPr eaLnBrk="0" hangingPunct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0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3</a:t>
            </a:fld>
            <a:endParaRPr lang="de-DE" sz="1000" i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4163" y="260350"/>
            <a:ext cx="8645525" cy="1439863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54000" tIns="54000" rIns="54000" bIns="54000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2206625" y="2363788"/>
            <a:ext cx="762000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4000" tIns="54000" rIns="54000" bIns="540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i="0">
                <a:solidFill>
                  <a:schemeClr val="bg1"/>
                </a:solidFill>
              </a:rPr>
              <a:t>Branchen</a:t>
            </a:r>
          </a:p>
        </p:txBody>
      </p:sp>
      <p:sp>
        <p:nvSpPr>
          <p:cNvPr id="45063" name="Text Box 14"/>
          <p:cNvSpPr txBox="1">
            <a:spLocks noChangeArrowheads="1"/>
          </p:cNvSpPr>
          <p:nvPr/>
        </p:nvSpPr>
        <p:spPr bwMode="auto">
          <a:xfrm>
            <a:off x="1422349" y="2510790"/>
            <a:ext cx="6172201" cy="297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26000" rIns="54000" bIns="126000"/>
          <a:lstStyle/>
          <a:p>
            <a:pPr marL="177800" indent="-177800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1100" i="0" dirty="0" smtClean="0">
                <a:sym typeface="Wingdings" pitchFamily="2" charset="2"/>
              </a:rPr>
              <a:t>Aufbau </a:t>
            </a:r>
            <a:r>
              <a:rPr lang="de-DE" sz="1100" i="0" dirty="0">
                <a:sym typeface="Wingdings" pitchFamily="2" charset="2"/>
              </a:rPr>
              <a:t>und </a:t>
            </a:r>
            <a:r>
              <a:rPr lang="de-DE" sz="1100" i="0" dirty="0" smtClean="0">
                <a:sym typeface="Wingdings" pitchFamily="2" charset="2"/>
              </a:rPr>
              <a:t>Weiterentwicklung </a:t>
            </a:r>
            <a:r>
              <a:rPr lang="de-DE" sz="1100" i="0" dirty="0">
                <a:sym typeface="Wingdings" pitchFamily="2" charset="2"/>
              </a:rPr>
              <a:t>von Produktions-, Montage-, </a:t>
            </a:r>
            <a:r>
              <a:rPr lang="de-DE" sz="1100" i="0" dirty="0" smtClean="0">
                <a:sym typeface="Wingdings" pitchFamily="2" charset="2"/>
              </a:rPr>
              <a:t>Entwicklungs-</a:t>
            </a:r>
            <a:r>
              <a:rPr lang="de-DE" sz="1100" i="0" dirty="0">
                <a:sym typeface="Wingdings" pitchFamily="2" charset="2"/>
              </a:rPr>
              <a:t>, Vertriebs- oder </a:t>
            </a:r>
            <a:r>
              <a:rPr lang="de-DE" sz="1100" i="0" dirty="0" smtClean="0">
                <a:sym typeface="Wingdings" pitchFamily="2" charset="2"/>
              </a:rPr>
              <a:t> Serviceeinheiten von Automotive-Unternehmen mit </a:t>
            </a:r>
            <a:r>
              <a:rPr lang="de-DE" sz="1100" i="0" dirty="0">
                <a:sym typeface="Wingdings" pitchFamily="2" charset="2"/>
              </a:rPr>
              <a:t>Hauptsitz </a:t>
            </a:r>
            <a:r>
              <a:rPr lang="de-DE" sz="1100" i="0" dirty="0" smtClean="0">
                <a:sym typeface="Wingdings" pitchFamily="2" charset="2"/>
              </a:rPr>
              <a:t>/ Tochtergesellschaften </a:t>
            </a:r>
            <a:r>
              <a:rPr lang="de-DE" sz="1100" i="0" dirty="0">
                <a:sym typeface="Wingdings" pitchFamily="2" charset="2"/>
              </a:rPr>
              <a:t>in </a:t>
            </a:r>
            <a:r>
              <a:rPr lang="de-DE" sz="1100" i="0" dirty="0" smtClean="0">
                <a:sym typeface="Wingdings" pitchFamily="2" charset="2"/>
              </a:rPr>
              <a:t>BG</a:t>
            </a:r>
            <a:endParaRPr lang="de-DE" sz="1100" i="0" dirty="0">
              <a:sym typeface="Wingdings" pitchFamily="2" charset="2"/>
            </a:endParaRPr>
          </a:p>
          <a:p>
            <a:pPr marL="177800" indent="-177800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1100" i="0" dirty="0" smtClean="0">
                <a:sym typeface="Wingdings" pitchFamily="2" charset="2"/>
              </a:rPr>
              <a:t>Gewinnen </a:t>
            </a:r>
            <a:r>
              <a:rPr lang="de-DE" sz="1100" i="0" dirty="0">
                <a:sym typeface="Wingdings" pitchFamily="2" charset="2"/>
              </a:rPr>
              <a:t>von Automobilherstellern, Herstellern von Sonderfahrzeugen und führenden </a:t>
            </a:r>
            <a:r>
              <a:rPr lang="de-DE" sz="1100" i="0" dirty="0" err="1" smtClean="0">
                <a:sym typeface="Wingdings" pitchFamily="2" charset="2"/>
              </a:rPr>
              <a:t>interna-tionalen</a:t>
            </a:r>
            <a:r>
              <a:rPr lang="de-DE" sz="1100" i="0" dirty="0" smtClean="0">
                <a:sym typeface="Wingdings" pitchFamily="2" charset="2"/>
              </a:rPr>
              <a:t> </a:t>
            </a:r>
            <a:r>
              <a:rPr lang="de-DE" sz="1100" i="0" dirty="0">
                <a:sym typeface="Wingdings" pitchFamily="2" charset="2"/>
              </a:rPr>
              <a:t>Zulieferern </a:t>
            </a:r>
            <a:r>
              <a:rPr lang="de-DE" sz="1100" i="0" dirty="0" smtClean="0">
                <a:sym typeface="Wingdings" pitchFamily="2" charset="2"/>
              </a:rPr>
              <a:t>der Fahrzeugindustrie, </a:t>
            </a:r>
            <a:r>
              <a:rPr lang="de-DE" sz="1100" i="0" dirty="0">
                <a:sym typeface="Wingdings" pitchFamily="2" charset="2"/>
              </a:rPr>
              <a:t>um auf dem bulgarischen Markt Fuß zu fassen</a:t>
            </a:r>
            <a:r>
              <a:rPr lang="de-DE" sz="1100" i="0" dirty="0" smtClean="0">
                <a:sym typeface="Wingdings" pitchFamily="2" charset="2"/>
              </a:rPr>
              <a:t>.</a:t>
            </a:r>
          </a:p>
          <a:p>
            <a:pPr marL="177800" indent="-177800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1100" i="0" dirty="0" smtClean="0">
                <a:sym typeface="Wingdings" pitchFamily="2" charset="2"/>
              </a:rPr>
              <a:t>Darstellung der Standortvorteile </a:t>
            </a:r>
            <a:r>
              <a:rPr lang="de-DE" sz="1100" i="0" dirty="0">
                <a:sym typeface="Wingdings" pitchFamily="2" charset="2"/>
              </a:rPr>
              <a:t>Bulgariens gegenüber anderen osteuropäischen Staaten, </a:t>
            </a:r>
            <a:r>
              <a:rPr lang="de-DE" sz="1100" i="0" dirty="0" smtClean="0">
                <a:sym typeface="Wingdings" pitchFamily="2" charset="2"/>
              </a:rPr>
              <a:t>dem </a:t>
            </a:r>
            <a:r>
              <a:rPr lang="de-DE" sz="1100" i="0" dirty="0">
                <a:sym typeface="Wingdings" pitchFamily="2" charset="2"/>
              </a:rPr>
              <a:t>Nahen Osten und Nord </a:t>
            </a:r>
            <a:r>
              <a:rPr lang="de-DE" sz="1100" i="0" dirty="0" smtClean="0">
                <a:sym typeface="Wingdings" pitchFamily="2" charset="2"/>
              </a:rPr>
              <a:t>Afrika. Vertretung des ACB auf internationalen Messen / Tagungen. Aufbau eines internationalen Netzwerkes mit anderen Clustern, Verbänden und Universitäten.</a:t>
            </a:r>
          </a:p>
          <a:p>
            <a:pPr marL="177800" indent="-177800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1100" i="0" dirty="0" smtClean="0">
                <a:sym typeface="Wingdings" pitchFamily="2" charset="2"/>
              </a:rPr>
              <a:t>Unterstützung der Mitglieder bei Förderanträgen, Verhandlungen mit der Verwaltung u.v.m.  </a:t>
            </a:r>
            <a:endParaRPr lang="de-DE" sz="1100" i="0" dirty="0">
              <a:sym typeface="Wingdings" pitchFamily="2" charset="2"/>
            </a:endParaRPr>
          </a:p>
          <a:p>
            <a:pPr marL="177800" indent="-177800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1100" i="0" dirty="0" smtClean="0">
                <a:sym typeface="Wingdings" pitchFamily="2" charset="2"/>
              </a:rPr>
              <a:t>Förderung </a:t>
            </a:r>
            <a:r>
              <a:rPr lang="de-DE" sz="1100" i="0" dirty="0">
                <a:sym typeface="Wingdings" pitchFamily="2" charset="2"/>
              </a:rPr>
              <a:t>der </a:t>
            </a:r>
            <a:r>
              <a:rPr lang="de-DE" sz="1100" i="0" dirty="0" smtClean="0">
                <a:sym typeface="Wingdings" pitchFamily="2" charset="2"/>
              </a:rPr>
              <a:t>Projekte </a:t>
            </a:r>
            <a:r>
              <a:rPr lang="de-DE" sz="1100" i="0" dirty="0">
                <a:sym typeface="Wingdings" pitchFamily="2" charset="2"/>
              </a:rPr>
              <a:t>der Mitglieder im Bereich der Einführung </a:t>
            </a:r>
            <a:r>
              <a:rPr lang="de-DE" sz="1100" i="0" dirty="0" smtClean="0">
                <a:sym typeface="Wingdings" pitchFamily="2" charset="2"/>
              </a:rPr>
              <a:t>technischer </a:t>
            </a:r>
            <a:r>
              <a:rPr lang="de-DE" sz="1100" i="0" dirty="0">
                <a:sym typeface="Wingdings" pitchFamily="2" charset="2"/>
              </a:rPr>
              <a:t>Neuerungen und Innovationen, Optimierung der Qualität sowie der Strukturen und Prozesse zur Senkung der Kosten und Steigerung der Wettbewerbsfähigkeit auf den internationalen Märkten.</a:t>
            </a:r>
          </a:p>
          <a:p>
            <a:pPr marL="177800" indent="-177800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1100" i="0" dirty="0" smtClean="0">
                <a:sym typeface="Wingdings" pitchFamily="2" charset="2"/>
              </a:rPr>
              <a:t>Förderung </a:t>
            </a:r>
            <a:r>
              <a:rPr lang="de-DE" sz="1100" i="0" dirty="0">
                <a:sym typeface="Wingdings" pitchFamily="2" charset="2"/>
              </a:rPr>
              <a:t>eines ethischen Marktverhaltens, d.h. </a:t>
            </a:r>
            <a:r>
              <a:rPr lang="de-DE" sz="1100" i="0" dirty="0" smtClean="0">
                <a:sym typeface="Wingdings" pitchFamily="2" charset="2"/>
              </a:rPr>
              <a:t>Umsetzung der </a:t>
            </a:r>
            <a:r>
              <a:rPr lang="de-DE" sz="1100" i="0" dirty="0">
                <a:sym typeface="Wingdings" pitchFamily="2" charset="2"/>
              </a:rPr>
              <a:t>europäischen </a:t>
            </a:r>
            <a:r>
              <a:rPr lang="de-DE" sz="1100" i="0" dirty="0" smtClean="0">
                <a:sym typeface="Wingdings" pitchFamily="2" charset="2"/>
              </a:rPr>
              <a:t>Richtlinien </a:t>
            </a:r>
            <a:r>
              <a:rPr lang="de-DE" sz="1100" i="0" dirty="0">
                <a:sym typeface="Wingdings" pitchFamily="2" charset="2"/>
              </a:rPr>
              <a:t>zu den Themen Corporate </a:t>
            </a:r>
            <a:r>
              <a:rPr lang="de-DE" sz="1100" i="0" dirty="0" err="1">
                <a:sym typeface="Wingdings" pitchFamily="2" charset="2"/>
              </a:rPr>
              <a:t>Government</a:t>
            </a:r>
            <a:r>
              <a:rPr lang="de-DE" sz="1100" i="0" dirty="0">
                <a:sym typeface="Wingdings" pitchFamily="2" charset="2"/>
              </a:rPr>
              <a:t> </a:t>
            </a:r>
            <a:r>
              <a:rPr lang="de-DE" sz="1100" i="0" dirty="0" smtClean="0">
                <a:sym typeface="Wingdings" pitchFamily="2" charset="2"/>
              </a:rPr>
              <a:t>/ Compliance.</a:t>
            </a:r>
            <a:endParaRPr lang="de-DE" sz="1100" i="0" dirty="0">
              <a:sym typeface="Wingdings" pitchFamily="2" charset="2"/>
            </a:endParaRPr>
          </a:p>
          <a:p>
            <a:pPr marL="177800" indent="-177800" eaLnBrk="0" hangingPunct="0">
              <a:spcBef>
                <a:spcPts val="12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de-DE" sz="1100" i="0" dirty="0" smtClean="0">
                <a:sym typeface="Wingdings" pitchFamily="2" charset="2"/>
              </a:rPr>
              <a:t>Konzeption </a:t>
            </a:r>
            <a:r>
              <a:rPr lang="de-DE" sz="1100" i="0" dirty="0">
                <a:sym typeface="Wingdings" pitchFamily="2" charset="2"/>
              </a:rPr>
              <a:t>und Unterstützung bei der Umsetzung von Maßnahmen im Bereich Aus- und </a:t>
            </a:r>
            <a:r>
              <a:rPr lang="de-DE" sz="1100" i="0" dirty="0" smtClean="0">
                <a:sym typeface="Wingdings" pitchFamily="2" charset="2"/>
              </a:rPr>
              <a:t>Weiterbildung </a:t>
            </a:r>
            <a:r>
              <a:rPr lang="de-DE" sz="1100" i="0" dirty="0">
                <a:sym typeface="Wingdings" pitchFamily="2" charset="2"/>
              </a:rPr>
              <a:t>und beim Aufbau von Technologiezentren </a:t>
            </a:r>
            <a:r>
              <a:rPr lang="de-DE" sz="1100" i="0" dirty="0" smtClean="0">
                <a:sym typeface="Wingdings" pitchFamily="2" charset="2"/>
              </a:rPr>
              <a:t> -  zusammen </a:t>
            </a:r>
            <a:r>
              <a:rPr lang="de-DE" sz="1100" i="0" dirty="0">
                <a:sym typeface="Wingdings" pitchFamily="2" charset="2"/>
              </a:rPr>
              <a:t>mit der Regierung, </a:t>
            </a:r>
            <a:r>
              <a:rPr lang="de-DE" sz="1100" i="0" dirty="0" smtClean="0">
                <a:sym typeface="Wingdings" pitchFamily="2" charset="2"/>
              </a:rPr>
              <a:t>Verbänden, Universitäten</a:t>
            </a:r>
            <a:r>
              <a:rPr lang="de-DE" sz="1100" i="0" dirty="0">
                <a:sym typeface="Wingdings" pitchFamily="2" charset="2"/>
              </a:rPr>
              <a:t>, privaten </a:t>
            </a:r>
            <a:r>
              <a:rPr lang="de-DE" sz="1100" i="0" dirty="0" smtClean="0">
                <a:sym typeface="Wingdings" pitchFamily="2" charset="2"/>
              </a:rPr>
              <a:t>Bildungsträgern </a:t>
            </a:r>
            <a:r>
              <a:rPr lang="de-DE" sz="1100" i="0" dirty="0">
                <a:sym typeface="Wingdings" pitchFamily="2" charset="2"/>
              </a:rPr>
              <a:t>und den </a:t>
            </a:r>
            <a:r>
              <a:rPr lang="de-DE" sz="1100" i="0" dirty="0" smtClean="0">
                <a:sym typeface="Wingdings" pitchFamily="2" charset="2"/>
              </a:rPr>
              <a:t>Mitgliedern</a:t>
            </a:r>
            <a:endParaRPr lang="de-DE" sz="1100" i="0" dirty="0">
              <a:sym typeface="Wingdings" pitchFamily="2" charset="2"/>
            </a:endParaRPr>
          </a:p>
        </p:txBody>
      </p:sp>
      <p:pic>
        <p:nvPicPr>
          <p:cNvPr id="1026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67" y="721057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19226" y="1895793"/>
            <a:ext cx="6043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5600" indent="-3556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Automotive</a:t>
            </a:r>
            <a:r>
              <a:rPr lang="de-DE" sz="1600" i="0" dirty="0" smtClean="0">
                <a:latin typeface="+mn-lt"/>
              </a:rPr>
              <a:t> </a:t>
            </a: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Cluster</a:t>
            </a:r>
            <a:r>
              <a:rPr lang="de-DE" sz="1600" i="0" dirty="0" smtClean="0">
                <a:latin typeface="+mn-lt"/>
              </a:rPr>
              <a:t> </a:t>
            </a:r>
            <a:r>
              <a:rPr lang="de-DE" sz="1200" b="1" i="0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Bulgaria</a:t>
            </a:r>
            <a:r>
              <a:rPr lang="de-DE" sz="1600" i="0" dirty="0" smtClean="0">
                <a:latin typeface="+mn-lt"/>
              </a:rPr>
              <a:t> </a:t>
            </a: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(ACB)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Kernziel ist der nachhaltige Aufbau einer Automobilindustrie</a:t>
            </a:r>
          </a:p>
        </p:txBody>
      </p:sp>
      <p:pic>
        <p:nvPicPr>
          <p:cNvPr id="8" name="Picture 13" descr="Comau_011 Schmidt quer 2"/>
          <p:cNvPicPr>
            <a:picLocks noChangeAspect="1" noChangeArrowheads="1"/>
          </p:cNvPicPr>
          <p:nvPr/>
        </p:nvPicPr>
        <p:blipFill rotWithShape="1">
          <a:blip r:embed="rId3" cstate="print"/>
          <a:srcRect l="15946" r="5554"/>
          <a:stretch/>
        </p:blipFill>
        <p:spPr bwMode="auto">
          <a:xfrm>
            <a:off x="1414462" y="266700"/>
            <a:ext cx="60483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51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CB12A48F-8DA3-4783-AAF4-678411EE62A6}" type="slidenum">
              <a:rPr lang="de-DE" sz="1000" i="0"/>
              <a:pPr algn="r" eaLnBrk="0" hangingPunct="0"/>
              <a:t>4</a:t>
            </a:fld>
            <a:endParaRPr lang="de-DE" sz="1000" i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4163" y="260350"/>
            <a:ext cx="8645525" cy="1439863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54000" tIns="54000" rIns="54000" bIns="54000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2206625" y="2363788"/>
            <a:ext cx="762000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4000" tIns="54000" rIns="54000" bIns="540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100" b="1" i="0">
                <a:solidFill>
                  <a:schemeClr val="bg1"/>
                </a:solidFill>
              </a:rPr>
              <a:t>Branchen</a:t>
            </a:r>
          </a:p>
        </p:txBody>
      </p:sp>
      <p:sp>
        <p:nvSpPr>
          <p:cNvPr id="45063" name="Text Box 14"/>
          <p:cNvSpPr txBox="1">
            <a:spLocks noChangeArrowheads="1"/>
          </p:cNvSpPr>
          <p:nvPr/>
        </p:nvSpPr>
        <p:spPr bwMode="auto">
          <a:xfrm>
            <a:off x="1425218" y="2354580"/>
            <a:ext cx="6143943" cy="297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26000" rIns="54000" bIns="126000"/>
          <a:lstStyle/>
          <a:p>
            <a:pPr marL="180975" lvl="0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100" b="1" i="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International Automotive Conference in Sofia , 7.</a:t>
            </a:r>
            <a:r>
              <a:rPr lang="de-DE" sz="1100" b="1" i="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/8. M</a:t>
            </a:r>
            <a:r>
              <a:rPr lang="en-US" sz="1100" b="1" i="0" dirty="0" err="1">
                <a:solidFill>
                  <a:schemeClr val="bg2">
                    <a:lumMod val="75000"/>
                  </a:schemeClr>
                </a:solidFill>
                <a:cs typeface="Arial" charset="0"/>
              </a:rPr>
              <a:t>ai</a:t>
            </a:r>
            <a:r>
              <a:rPr lang="en-US" sz="1100" b="1" i="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 2013</a:t>
            </a:r>
          </a:p>
          <a:p>
            <a:pPr marL="361950" lvl="0" indent="-180975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100" i="0" dirty="0" err="1" smtClean="0"/>
              <a:t>Strategien</a:t>
            </a:r>
            <a:r>
              <a:rPr lang="en-US" sz="1100" i="0" dirty="0" smtClean="0"/>
              <a:t> von </a:t>
            </a:r>
            <a:r>
              <a:rPr lang="en-US" sz="1100" i="0" dirty="0" err="1" smtClean="0"/>
              <a:t>Automobilherstellern</a:t>
            </a:r>
            <a:r>
              <a:rPr lang="en-US" sz="1100" i="0" dirty="0" smtClean="0"/>
              <a:t> und Tier 1 in</a:t>
            </a:r>
            <a:r>
              <a:rPr lang="en-US" sz="1100" i="0" dirty="0"/>
              <a:t> </a:t>
            </a:r>
            <a:r>
              <a:rPr lang="en-US" sz="1100" i="0" dirty="0" smtClean="0"/>
              <a:t>West– und </a:t>
            </a:r>
            <a:r>
              <a:rPr lang="en-US" sz="1100" i="0" dirty="0" err="1" smtClean="0"/>
              <a:t>Osteuropa</a:t>
            </a:r>
            <a:endParaRPr lang="en-US" sz="1100" i="0" dirty="0"/>
          </a:p>
          <a:p>
            <a:pPr marL="361950" lvl="0" indent="-180975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100" i="0" dirty="0" smtClean="0"/>
              <a:t>Ca. 15 Case Studies von </a:t>
            </a:r>
            <a:r>
              <a:rPr lang="en-US" sz="1100" i="0" dirty="0" err="1" smtClean="0"/>
              <a:t>Automobilzulieferern</a:t>
            </a:r>
            <a:r>
              <a:rPr lang="en-US" sz="1100" i="0" dirty="0" smtClean="0"/>
              <a:t>, die in Bulgarien </a:t>
            </a:r>
            <a:r>
              <a:rPr lang="en-US" sz="1100" i="0" dirty="0" err="1" smtClean="0"/>
              <a:t>entwickeln</a:t>
            </a:r>
            <a:r>
              <a:rPr lang="en-US" sz="1100" i="0" dirty="0"/>
              <a:t> </a:t>
            </a:r>
            <a:r>
              <a:rPr lang="en-US" sz="1100" i="0" dirty="0" smtClean="0"/>
              <a:t>/ </a:t>
            </a:r>
            <a:r>
              <a:rPr lang="en-US" sz="1100" i="0" dirty="0" err="1" smtClean="0"/>
              <a:t>produzieren</a:t>
            </a:r>
            <a:endParaRPr lang="en-US" sz="1100" i="0" dirty="0" smtClean="0"/>
          </a:p>
          <a:p>
            <a:pPr marL="361950" lvl="0" indent="-180975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100" i="0" dirty="0" err="1" smtClean="0"/>
              <a:t>Fachausstellung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Kontaktbörse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für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Unternehmen</a:t>
            </a:r>
            <a:r>
              <a:rPr lang="en-US" sz="1100" i="0" dirty="0" smtClean="0"/>
              <a:t> und </a:t>
            </a:r>
            <a:r>
              <a:rPr lang="en-US" sz="1100" i="0" dirty="0" err="1" smtClean="0"/>
              <a:t>Mitarbeiter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Firmenbesichtigungen</a:t>
            </a:r>
            <a:endParaRPr lang="en-US" sz="1100" i="0" dirty="0" smtClean="0"/>
          </a:p>
          <a:p>
            <a:pPr marL="171450" lvl="0" indent="-1714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100" b="1" i="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Best Practice Human Resources</a:t>
            </a:r>
          </a:p>
          <a:p>
            <a:pPr marL="361950" lvl="0" indent="-180975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100" i="0" dirty="0" smtClean="0"/>
              <a:t>Recruiting, </a:t>
            </a:r>
            <a:r>
              <a:rPr lang="en-US" sz="1100" i="0" dirty="0" err="1" smtClean="0"/>
              <a:t>Trainingskonzepte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Mitarbeiterbeförderung</a:t>
            </a:r>
            <a:r>
              <a:rPr lang="en-US" sz="1100" i="0" dirty="0"/>
              <a:t>,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Schichtsysteme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Entlohnungs-modelle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Praktika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für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nationale</a:t>
            </a:r>
            <a:r>
              <a:rPr lang="en-US" sz="1100" i="0" dirty="0" smtClean="0"/>
              <a:t> und </a:t>
            </a:r>
            <a:r>
              <a:rPr lang="en-US" sz="1100" i="0" dirty="0" err="1" smtClean="0"/>
              <a:t>internationale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Studenten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Einbindung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internationaler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Hochschulen</a:t>
            </a:r>
            <a:r>
              <a:rPr lang="en-US" sz="1100" i="0" dirty="0" smtClean="0"/>
              <a:t> / </a:t>
            </a:r>
            <a:r>
              <a:rPr lang="en-US" sz="1100" i="0" dirty="0" err="1" smtClean="0"/>
              <a:t>Austauschprogramme</a:t>
            </a:r>
            <a:endParaRPr lang="en-US" sz="1100" i="0" dirty="0" smtClean="0"/>
          </a:p>
          <a:p>
            <a:pPr marL="171450" lvl="0" indent="-1714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100" b="1" i="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Best Practice Quality Management </a:t>
            </a:r>
          </a:p>
          <a:p>
            <a:pPr marL="361950" lvl="0" indent="-180975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100" i="0" dirty="0" err="1" smtClean="0"/>
              <a:t>Anpassung</a:t>
            </a:r>
            <a:r>
              <a:rPr lang="en-US" sz="1100" i="0" dirty="0" smtClean="0"/>
              <a:t> der in der </a:t>
            </a:r>
            <a:r>
              <a:rPr lang="en-US" sz="1100" i="0" dirty="0" err="1" smtClean="0"/>
              <a:t>Branche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etablierten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Trainingskonzepte</a:t>
            </a:r>
            <a:r>
              <a:rPr lang="en-US" sz="1100" i="0" dirty="0" smtClean="0"/>
              <a:t> an den </a:t>
            </a:r>
            <a:r>
              <a:rPr lang="en-US" sz="1100" i="0" dirty="0" err="1" smtClean="0"/>
              <a:t>bulgarischen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Markt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internationales</a:t>
            </a:r>
            <a:r>
              <a:rPr lang="en-US" sz="1100" i="0" dirty="0" smtClean="0"/>
              <a:t> Benchmarking in der </a:t>
            </a:r>
            <a:r>
              <a:rPr lang="en-US" sz="1100" i="0" dirty="0" err="1" smtClean="0"/>
              <a:t>Zuliefererindustrie</a:t>
            </a:r>
            <a:r>
              <a:rPr lang="en-US" sz="1100" i="0" dirty="0" smtClean="0"/>
              <a:t> / </a:t>
            </a:r>
            <a:r>
              <a:rPr lang="en-US" sz="1100" dirty="0" err="1" smtClean="0"/>
              <a:t>Einbindung</a:t>
            </a:r>
            <a:r>
              <a:rPr lang="en-US" sz="1100" dirty="0" smtClean="0"/>
              <a:t> </a:t>
            </a:r>
            <a:r>
              <a:rPr lang="en-US" sz="1100" dirty="0" err="1" smtClean="0"/>
              <a:t>internationaler</a:t>
            </a:r>
            <a:r>
              <a:rPr lang="en-US" sz="1100" dirty="0" smtClean="0"/>
              <a:t> Automotive Cluster </a:t>
            </a:r>
            <a:r>
              <a:rPr lang="en-US" sz="1100" dirty="0" err="1" smtClean="0"/>
              <a:t>sowie</a:t>
            </a:r>
            <a:r>
              <a:rPr lang="en-US" sz="1100" dirty="0" smtClean="0"/>
              <a:t> von </a:t>
            </a:r>
            <a:r>
              <a:rPr lang="en-US" sz="1100" dirty="0" err="1" smtClean="0"/>
              <a:t>Hochschulen</a:t>
            </a:r>
            <a:r>
              <a:rPr lang="en-US" sz="1100" dirty="0" smtClean="0"/>
              <a:t> in West- und </a:t>
            </a:r>
            <a:r>
              <a:rPr lang="en-US" sz="1100" dirty="0" err="1" smtClean="0"/>
              <a:t>Osteuropa</a:t>
            </a:r>
            <a:endParaRPr lang="en-US" sz="1100" dirty="0" smtClean="0"/>
          </a:p>
          <a:p>
            <a:pPr marL="180975" lvl="0" indent="-180975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100" b="1" i="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Automotive Test Center Sofia</a:t>
            </a:r>
          </a:p>
          <a:p>
            <a:pPr marL="352425" lvl="0" indent="-171450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100" i="0" dirty="0" err="1"/>
              <a:t>Entwicklungszentrum</a:t>
            </a:r>
            <a:r>
              <a:rPr lang="en-US" sz="1100" i="0" dirty="0"/>
              <a:t>, das </a:t>
            </a:r>
            <a:r>
              <a:rPr lang="en-US" sz="1100" i="0" dirty="0" err="1"/>
              <a:t>speziell</a:t>
            </a:r>
            <a:r>
              <a:rPr lang="en-US" sz="1100" i="0" dirty="0"/>
              <a:t> an den </a:t>
            </a:r>
            <a:r>
              <a:rPr lang="en-US" sz="1100" i="0" dirty="0" err="1"/>
              <a:t>Anforderungen</a:t>
            </a:r>
            <a:r>
              <a:rPr lang="en-US" sz="1100" i="0" dirty="0"/>
              <a:t> von Tier 1 / 2 </a:t>
            </a:r>
            <a:r>
              <a:rPr lang="en-US" sz="1100" i="0" dirty="0" err="1"/>
              <a:t>ausgerichtet</a:t>
            </a:r>
            <a:r>
              <a:rPr lang="en-US" sz="1100" i="0" dirty="0"/>
              <a:t> </a:t>
            </a:r>
            <a:r>
              <a:rPr lang="en-US" sz="1100" i="0" dirty="0" err="1"/>
              <a:t>ist</a:t>
            </a:r>
            <a:r>
              <a:rPr lang="en-US" sz="1100" i="0" dirty="0"/>
              <a:t>: </a:t>
            </a:r>
            <a:r>
              <a:rPr lang="en-US" sz="1100" i="0" dirty="0" err="1"/>
              <a:t>z.B</a:t>
            </a:r>
            <a:r>
              <a:rPr lang="en-US" sz="1100" i="0" dirty="0"/>
              <a:t>. Prototyping, Crash </a:t>
            </a:r>
            <a:r>
              <a:rPr lang="en-US" sz="1100" i="0" dirty="0" smtClean="0"/>
              <a:t>Test Center, </a:t>
            </a:r>
            <a:r>
              <a:rPr lang="en-US" sz="1100" i="0" dirty="0"/>
              <a:t>Electronics </a:t>
            </a:r>
            <a:r>
              <a:rPr lang="en-US" sz="1100" i="0" dirty="0" smtClean="0"/>
              <a:t>- </a:t>
            </a:r>
            <a:r>
              <a:rPr lang="en-US" sz="1100" i="0" dirty="0"/>
              <a:t>in  </a:t>
            </a:r>
            <a:r>
              <a:rPr lang="en-US" sz="1100" i="0" dirty="0" err="1"/>
              <a:t>Kooperation</a:t>
            </a:r>
            <a:r>
              <a:rPr lang="en-US" sz="1100" i="0" dirty="0"/>
              <a:t> </a:t>
            </a:r>
            <a:r>
              <a:rPr lang="en-US" sz="1100" i="0" dirty="0" err="1"/>
              <a:t>mit</a:t>
            </a:r>
            <a:r>
              <a:rPr lang="en-US" sz="1100" i="0" dirty="0"/>
              <a:t> Sofia Tech Park (STP)</a:t>
            </a:r>
          </a:p>
          <a:p>
            <a:pPr marL="352425" lvl="0" indent="-171450">
              <a:spcBef>
                <a:spcPts val="400"/>
              </a:spcBef>
              <a:buFont typeface="Wingdings" pitchFamily="2" charset="2"/>
              <a:buChar char="Ø"/>
            </a:pPr>
            <a:r>
              <a:rPr lang="en-US" sz="1100" i="0" dirty="0"/>
              <a:t>Race Track </a:t>
            </a:r>
            <a:r>
              <a:rPr lang="en-US" sz="1100" i="0" dirty="0" err="1"/>
              <a:t>für</a:t>
            </a:r>
            <a:r>
              <a:rPr lang="en-US" sz="1100" i="0" dirty="0"/>
              <a:t> </a:t>
            </a:r>
            <a:r>
              <a:rPr lang="en-US" sz="1100" i="0" dirty="0" err="1"/>
              <a:t>Testfahrten</a:t>
            </a:r>
            <a:r>
              <a:rPr lang="en-US" sz="1100" i="0" dirty="0"/>
              <a:t> </a:t>
            </a:r>
            <a:r>
              <a:rPr lang="en-US" sz="1100" i="0" dirty="0" err="1"/>
              <a:t>sowie</a:t>
            </a:r>
            <a:r>
              <a:rPr lang="en-US" sz="1100" i="0" dirty="0"/>
              <a:t> </a:t>
            </a:r>
            <a:r>
              <a:rPr lang="en-US" sz="1100" i="0" dirty="0" smtClean="0"/>
              <a:t>Training </a:t>
            </a:r>
            <a:r>
              <a:rPr lang="en-US" sz="1100" i="0" dirty="0"/>
              <a:t>Center </a:t>
            </a:r>
            <a:r>
              <a:rPr lang="en-US" sz="1100" i="0" dirty="0" err="1"/>
              <a:t>für</a:t>
            </a:r>
            <a:r>
              <a:rPr lang="en-US" sz="1100" i="0" dirty="0"/>
              <a:t> </a:t>
            </a:r>
            <a:r>
              <a:rPr lang="en-US" sz="1100" i="0" dirty="0" err="1"/>
              <a:t>Berufs</a:t>
            </a:r>
            <a:r>
              <a:rPr lang="en-US" sz="1100" i="0" dirty="0"/>
              <a:t>- und </a:t>
            </a:r>
            <a:r>
              <a:rPr lang="en-US" sz="1100" i="0" dirty="0" err="1" smtClean="0"/>
              <a:t>Privatfahrer</a:t>
            </a:r>
            <a:endParaRPr lang="en-US" sz="1100" i="0" dirty="0" smtClean="0"/>
          </a:p>
          <a:p>
            <a:pPr marL="171450" lvl="0" indent="-1714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100" b="1" i="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Auto Park Bulgaria (Phase 1)</a:t>
            </a:r>
          </a:p>
          <a:p>
            <a:pPr marL="361950" lvl="0" indent="-18097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100" i="0" dirty="0" smtClean="0"/>
              <a:t>Feasibility Study </a:t>
            </a:r>
            <a:r>
              <a:rPr lang="en-US" sz="1100" i="0" dirty="0" err="1" smtClean="0"/>
              <a:t>zur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Ansiedlung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eines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Automobilherstellers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sowie</a:t>
            </a:r>
            <a:r>
              <a:rPr lang="en-US" sz="1100" i="0" dirty="0" smtClean="0"/>
              <a:t> der </a:t>
            </a:r>
            <a:r>
              <a:rPr lang="en-US" sz="1100" i="0" dirty="0" err="1" smtClean="0"/>
              <a:t>wesentlichen</a:t>
            </a:r>
            <a:r>
              <a:rPr lang="en-US" sz="1100" i="0" dirty="0" smtClean="0"/>
              <a:t> Tier 1</a:t>
            </a:r>
          </a:p>
          <a:p>
            <a:pPr marL="361950" lvl="0" indent="-18097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100" i="0" dirty="0" err="1" smtClean="0"/>
              <a:t>Sonderprojekt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unter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Industrieller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Führung</a:t>
            </a:r>
            <a:r>
              <a:rPr lang="en-US" sz="1100" i="0" dirty="0" smtClean="0"/>
              <a:t>; </a:t>
            </a:r>
            <a:r>
              <a:rPr lang="en-US" sz="1100" i="0" dirty="0" err="1" smtClean="0"/>
              <a:t>enge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Einbindung</a:t>
            </a:r>
            <a:r>
              <a:rPr lang="en-US" sz="1100" i="0" dirty="0" smtClean="0"/>
              <a:t> der </a:t>
            </a:r>
            <a:r>
              <a:rPr lang="en-US" sz="1100" i="0" dirty="0" err="1" smtClean="0"/>
              <a:t>Regierung</a:t>
            </a:r>
            <a:r>
              <a:rPr lang="en-US" sz="1100" i="0" dirty="0" smtClean="0"/>
              <a:t>, des ACB, von </a:t>
            </a:r>
            <a:r>
              <a:rPr lang="en-US" sz="1100" i="0" dirty="0" err="1" smtClean="0"/>
              <a:t>Investoren</a:t>
            </a:r>
            <a:r>
              <a:rPr lang="en-US" sz="1100" i="0" dirty="0" smtClean="0"/>
              <a:t> und </a:t>
            </a:r>
            <a:r>
              <a:rPr lang="en-US" sz="1100" i="0" dirty="0" err="1" smtClean="0"/>
              <a:t>internationalen</a:t>
            </a:r>
            <a:r>
              <a:rPr lang="en-US" sz="1100" i="0" dirty="0" smtClean="0"/>
              <a:t> Automotive-Consultants. </a:t>
            </a:r>
            <a:r>
              <a:rPr lang="en-US" sz="1100" i="0" dirty="0" err="1" smtClean="0"/>
              <a:t>Antragstellung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zur</a:t>
            </a:r>
            <a:r>
              <a:rPr lang="en-US" sz="1100" i="0" dirty="0" smtClean="0"/>
              <a:t> EU-</a:t>
            </a:r>
            <a:r>
              <a:rPr lang="en-US" sz="1100" i="0" dirty="0" err="1"/>
              <a:t>F</a:t>
            </a:r>
            <a:r>
              <a:rPr lang="en-US" sz="1100" i="0" dirty="0" err="1" smtClean="0"/>
              <a:t>örderung</a:t>
            </a:r>
            <a:endParaRPr lang="en-US" sz="1100" i="0" dirty="0" smtClean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30720" y="1831023"/>
            <a:ext cx="6043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5600" indent="-3556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Automotive</a:t>
            </a:r>
            <a:r>
              <a:rPr lang="de-DE" sz="1600" i="0" dirty="0" smtClean="0">
                <a:latin typeface="+mn-lt"/>
              </a:rPr>
              <a:t> </a:t>
            </a: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Cluster</a:t>
            </a:r>
            <a:r>
              <a:rPr lang="de-DE" sz="1600" i="0" dirty="0" smtClean="0">
                <a:latin typeface="+mn-lt"/>
              </a:rPr>
              <a:t> </a:t>
            </a:r>
            <a:r>
              <a:rPr lang="de-DE" sz="1200" b="1" i="0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Bulgaria</a:t>
            </a:r>
            <a:r>
              <a:rPr lang="de-DE" sz="1600" i="0" dirty="0" smtClean="0">
                <a:latin typeface="+mn-lt"/>
              </a:rPr>
              <a:t> </a:t>
            </a: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(ACB)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</a:pP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Projekte</a:t>
            </a:r>
            <a:r>
              <a:rPr lang="de-DE" sz="1600" i="0" dirty="0" smtClean="0">
                <a:latin typeface="+mn-lt"/>
              </a:rPr>
              <a:t> </a:t>
            </a: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2012/2013</a:t>
            </a:r>
          </a:p>
        </p:txBody>
      </p:sp>
      <p:pic>
        <p:nvPicPr>
          <p:cNvPr id="8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65" y="762001"/>
            <a:ext cx="1173183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14967"/>
          <a:stretch/>
        </p:blipFill>
        <p:spPr>
          <a:xfrm>
            <a:off x="1416953" y="289191"/>
            <a:ext cx="6034088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30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000" i="0"/>
          </a:p>
          <a:p>
            <a:pPr algn="r" eaLnBrk="0" hangingPunct="0"/>
            <a:endParaRPr lang="de-DE" sz="1000" i="0"/>
          </a:p>
          <a:p>
            <a:pPr algn="r" eaLnBrk="0" hangingPunct="0"/>
            <a:fld id="{379D2137-4971-4509-A730-606C5215B24B}" type="slidenum">
              <a:rPr lang="de-DE" sz="1000" i="0"/>
              <a:pPr algn="r" eaLnBrk="0" hangingPunct="0"/>
              <a:t>5</a:t>
            </a:fld>
            <a:endParaRPr lang="de-DE" sz="1000" i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84163" y="260350"/>
            <a:ext cx="8645525" cy="14040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54000" tIns="54000" rIns="54000" bIns="54000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49158" name="Rectangle 17"/>
          <p:cNvSpPr>
            <a:spLocks noChangeArrowheads="1"/>
          </p:cNvSpPr>
          <p:nvPr/>
        </p:nvSpPr>
        <p:spPr bwMode="auto">
          <a:xfrm>
            <a:off x="1420873" y="1782763"/>
            <a:ext cx="6204585" cy="50061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pPr eaLnBrk="0" hangingPunct="0">
              <a:spcBef>
                <a:spcPts val="300"/>
              </a:spcBef>
            </a:pPr>
            <a:r>
              <a:rPr lang="de-DE" sz="1100" i="0" dirty="0">
                <a:solidFill>
                  <a:srgbClr val="000000"/>
                </a:solidFill>
                <a:cs typeface="Arial" charset="0"/>
              </a:rPr>
              <a:t>      </a:t>
            </a:r>
          </a:p>
          <a:p>
            <a:pPr eaLnBrk="0" hangingPunct="0">
              <a:spcBef>
                <a:spcPts val="300"/>
              </a:spcBef>
            </a:pPr>
            <a:endParaRPr lang="de-DE" sz="1100" i="0" dirty="0" smtClean="0">
              <a:solidFill>
                <a:srgbClr val="000000"/>
              </a:solidFill>
              <a:cs typeface="Arial" charset="0"/>
            </a:endParaRPr>
          </a:p>
          <a:p>
            <a:pPr eaLnBrk="0" hangingPunct="0">
              <a:spcBef>
                <a:spcPts val="300"/>
              </a:spcBef>
            </a:pP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Board: Frederic Flory (Grammer), Kajetan </a:t>
            </a:r>
            <a:r>
              <a:rPr lang="de-DE" sz="1100" i="0" dirty="0" err="1" smtClean="0">
                <a:solidFill>
                  <a:srgbClr val="000000"/>
                </a:solidFill>
                <a:cs typeface="Arial" charset="0"/>
              </a:rPr>
              <a:t>Gressler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 (</a:t>
            </a:r>
            <a:r>
              <a:rPr lang="de-DE" sz="1100" i="0" dirty="0" err="1" smtClean="0">
                <a:solidFill>
                  <a:srgbClr val="000000"/>
                </a:solidFill>
                <a:cs typeface="Arial" charset="0"/>
              </a:rPr>
              <a:t>ixetic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), Ljubomir </a:t>
            </a:r>
            <a:r>
              <a:rPr lang="de-DE" sz="1100" i="0" dirty="0" err="1" smtClean="0">
                <a:solidFill>
                  <a:srgbClr val="000000"/>
                </a:solidFill>
                <a:cs typeface="Arial" charset="0"/>
              </a:rPr>
              <a:t>Stanislavov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 (S Media Team), Dr. Till W. Truckenmüller (IMACOS), Aleksander </a:t>
            </a:r>
            <a:r>
              <a:rPr lang="de-DE" sz="1100" i="0" dirty="0" err="1" smtClean="0">
                <a:solidFill>
                  <a:srgbClr val="000000"/>
                </a:solidFill>
                <a:cs typeface="Arial" charset="0"/>
              </a:rPr>
              <a:t>Raczynski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 (GEFCO </a:t>
            </a:r>
            <a:r>
              <a:rPr lang="de-DE" sz="1100" i="0" dirty="0" err="1" smtClean="0">
                <a:solidFill>
                  <a:srgbClr val="000000"/>
                </a:solidFill>
                <a:cs typeface="Arial" charset="0"/>
              </a:rPr>
              <a:t>Bulgaria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), Roman </a:t>
            </a:r>
            <a:r>
              <a:rPr lang="de-DE" sz="1100" i="0" dirty="0" err="1" smtClean="0">
                <a:solidFill>
                  <a:srgbClr val="000000"/>
                </a:solidFill>
                <a:cs typeface="Arial" charset="0"/>
              </a:rPr>
              <a:t>Vasilev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 (Johnson Controls Electronics </a:t>
            </a:r>
            <a:r>
              <a:rPr lang="de-DE" sz="1100" i="0" dirty="0" err="1" smtClean="0">
                <a:solidFill>
                  <a:srgbClr val="000000"/>
                </a:solidFill>
                <a:cs typeface="Arial" charset="0"/>
              </a:rPr>
              <a:t>Bulgaria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Clustermanager: Kristina Vladimirova</a:t>
            </a:r>
            <a:endParaRPr lang="de-DE" sz="1100" i="0" dirty="0">
              <a:solidFill>
                <a:srgbClr val="000000"/>
              </a:solidFill>
              <a:cs typeface="Arial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de-DE" sz="1100" i="0" u="sng" dirty="0" smtClean="0">
                <a:solidFill>
                  <a:srgbClr val="000000"/>
                </a:solidFill>
                <a:cs typeface="Arial" charset="0"/>
              </a:rPr>
              <a:t>Adresse</a:t>
            </a:r>
          </a:p>
          <a:p>
            <a:pPr eaLnBrk="0" hangingPunct="0">
              <a:spcBef>
                <a:spcPts val="600"/>
              </a:spcBef>
            </a:pPr>
            <a:r>
              <a:rPr lang="de-DE" sz="1100" i="0" dirty="0" err="1" smtClean="0">
                <a:solidFill>
                  <a:srgbClr val="000000"/>
                </a:solidFill>
                <a:cs typeface="Arial" charset="0"/>
              </a:rPr>
              <a:t>Tsar</a:t>
            </a:r>
            <a:r>
              <a:rPr lang="de-DE" sz="1100" b="1" i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100" i="0" dirty="0">
                <a:solidFill>
                  <a:srgbClr val="000000"/>
                </a:solidFill>
                <a:cs typeface="Arial" charset="0"/>
              </a:rPr>
              <a:t>Asen15, Sofia 1000, </a:t>
            </a:r>
            <a:r>
              <a:rPr lang="de-DE" sz="1100" i="0" dirty="0" err="1">
                <a:solidFill>
                  <a:srgbClr val="000000"/>
                </a:solidFill>
                <a:cs typeface="Arial" charset="0"/>
              </a:rPr>
              <a:t>Bulgaria</a:t>
            </a:r>
            <a:endParaRPr lang="de-DE" sz="1100" i="0" dirty="0">
              <a:solidFill>
                <a:srgbClr val="000000"/>
              </a:solidFill>
              <a:cs typeface="Arial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Phone:+</a:t>
            </a:r>
            <a:r>
              <a:rPr lang="de-DE" sz="1100" i="0" dirty="0">
                <a:solidFill>
                  <a:srgbClr val="000000"/>
                </a:solidFill>
                <a:cs typeface="Arial" charset="0"/>
              </a:rPr>
              <a:t>359 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2 98 </a:t>
            </a:r>
            <a:r>
              <a:rPr lang="de-DE" sz="1100" i="0" dirty="0">
                <a:solidFill>
                  <a:srgbClr val="000000"/>
                </a:solidFill>
                <a:cs typeface="Arial" charset="0"/>
              </a:rPr>
              <a:t>686 87 53, Fax:+359 298 686 87 </a:t>
            </a: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54,</a:t>
            </a:r>
            <a:br>
              <a:rPr lang="de-DE" sz="1100" i="0" dirty="0" smtClean="0">
                <a:solidFill>
                  <a:srgbClr val="000000"/>
                </a:solidFill>
                <a:cs typeface="Arial" charset="0"/>
              </a:rPr>
            </a:b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Mobile: +359 877 444 523, E-Mail</a:t>
            </a:r>
            <a:r>
              <a:rPr lang="de-DE" sz="1100" i="0" u="sng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de-DE" sz="1100" b="1" i="0" u="sng" dirty="0" err="1">
                <a:solidFill>
                  <a:srgbClr val="0000FF"/>
                </a:solidFill>
                <a:cs typeface="Arial" charset="0"/>
              </a:rPr>
              <a:t>kristina.vladimirova</a:t>
            </a:r>
            <a:r>
              <a:rPr lang="en-US" sz="1100" b="1" i="0" u="sng" dirty="0">
                <a:solidFill>
                  <a:srgbClr val="0000FF"/>
                </a:solidFill>
                <a:cs typeface="Arial" charset="0"/>
              </a:rPr>
              <a:t>@automotive.bg</a:t>
            </a:r>
          </a:p>
          <a:p>
            <a:pPr eaLnBrk="0" hangingPunct="0">
              <a:spcBef>
                <a:spcPts val="600"/>
              </a:spcBef>
            </a:pPr>
            <a:r>
              <a:rPr lang="de-DE" sz="1100" i="0" dirty="0" smtClean="0">
                <a:solidFill>
                  <a:srgbClr val="000000"/>
                </a:solidFill>
                <a:cs typeface="Arial" charset="0"/>
              </a:rPr>
              <a:t>Webseite</a:t>
            </a:r>
            <a:r>
              <a:rPr lang="de-DE" sz="1100" i="0" dirty="0" smtClean="0">
                <a:cs typeface="Arial" charset="0"/>
              </a:rPr>
              <a:t>: </a:t>
            </a:r>
            <a:r>
              <a:rPr lang="de-DE" sz="1100" b="1" i="0" u="sng" dirty="0">
                <a:solidFill>
                  <a:srgbClr val="0000FF"/>
                </a:solidFill>
                <a:cs typeface="Arial" charset="0"/>
              </a:rPr>
              <a:t>www.automotive.bg</a:t>
            </a:r>
          </a:p>
          <a:p>
            <a:pPr eaLnBrk="0" hangingPunct="0">
              <a:spcBef>
                <a:spcPts val="600"/>
              </a:spcBef>
            </a:pPr>
            <a:endParaRPr lang="de-DE" sz="1100" b="1" i="0" dirty="0">
              <a:solidFill>
                <a:srgbClr val="0000FF"/>
              </a:solidFill>
              <a:cs typeface="Arial" charset="0"/>
            </a:endParaRPr>
          </a:p>
          <a:p>
            <a:pPr eaLnBrk="0" hangingPunct="0">
              <a:spcBef>
                <a:spcPts val="300"/>
              </a:spcBef>
            </a:pPr>
            <a:r>
              <a:rPr lang="de-DE" b="1" i="0" dirty="0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Mitglieder (Stand 17.10.2012)</a:t>
            </a:r>
            <a:endParaRPr lang="de-DE" sz="1000" i="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de-DE" sz="1100" i="0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 smtClean="0">
                <a:solidFill>
                  <a:srgbClr val="000000"/>
                </a:solidFill>
              </a:rPr>
              <a:t>GEFCO </a:t>
            </a:r>
            <a:r>
              <a:rPr lang="de-DE" sz="1100" i="0" dirty="0" err="1">
                <a:solidFill>
                  <a:srgbClr val="000000"/>
                </a:solidFill>
              </a:rPr>
              <a:t>Bulgaria</a:t>
            </a:r>
            <a:r>
              <a:rPr lang="de-DE" sz="1100" i="0" dirty="0">
                <a:solidFill>
                  <a:srgbClr val="000000"/>
                </a:solidFill>
              </a:rPr>
              <a:t> EOOD &gt; </a:t>
            </a:r>
            <a:r>
              <a:rPr lang="de-DE" sz="1100" b="1" i="0" u="sng" dirty="0">
                <a:solidFill>
                  <a:srgbClr val="0000FF"/>
                </a:solidFill>
              </a:rPr>
              <a:t>www.gefco.net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>
                <a:solidFill>
                  <a:srgbClr val="000000"/>
                </a:solidFill>
              </a:rPr>
              <a:t>Grammer AD &gt; </a:t>
            </a:r>
            <a:r>
              <a:rPr lang="de-DE" sz="1100" b="1" i="0" u="sng" dirty="0">
                <a:solidFill>
                  <a:srgbClr val="0000FF"/>
                </a:solidFill>
              </a:rPr>
              <a:t>www.grammer.com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 err="1"/>
              <a:t>Haycad</a:t>
            </a:r>
            <a:r>
              <a:rPr lang="de-DE" sz="1100" i="0" dirty="0"/>
              <a:t> </a:t>
            </a:r>
            <a:r>
              <a:rPr lang="de-DE" sz="1100" i="0" dirty="0" err="1"/>
              <a:t>Infotech</a:t>
            </a:r>
            <a:r>
              <a:rPr lang="de-DE" sz="1100" i="0" dirty="0"/>
              <a:t> OOD &gt; </a:t>
            </a:r>
            <a:r>
              <a:rPr lang="de-DE" sz="1100" b="1" i="0" u="sng" dirty="0">
                <a:solidFill>
                  <a:srgbClr val="0000FF"/>
                </a:solidFill>
              </a:rPr>
              <a:t>www.haycad-infotech.bg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>
                <a:solidFill>
                  <a:srgbClr val="000000"/>
                </a:solidFill>
              </a:rPr>
              <a:t>IMACOS Truckenmüller &amp; Company </a:t>
            </a:r>
            <a:r>
              <a:rPr lang="de-DE" sz="1100" i="0" dirty="0" err="1">
                <a:solidFill>
                  <a:srgbClr val="000000"/>
                </a:solidFill>
              </a:rPr>
              <a:t>Bulgaria</a:t>
            </a:r>
            <a:r>
              <a:rPr lang="de-DE" sz="1100" i="0" dirty="0">
                <a:solidFill>
                  <a:srgbClr val="000000"/>
                </a:solidFill>
              </a:rPr>
              <a:t> EOOD  &gt; </a:t>
            </a:r>
            <a:r>
              <a:rPr lang="de-DE" sz="1100" b="1" i="0" u="sng" dirty="0">
                <a:solidFill>
                  <a:srgbClr val="0000FF"/>
                </a:solidFill>
              </a:rPr>
              <a:t>www.imacos.com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>
                <a:solidFill>
                  <a:srgbClr val="000000"/>
                </a:solidFill>
              </a:rPr>
              <a:t>Industrial Commerce Ltd. &gt; </a:t>
            </a:r>
            <a:r>
              <a:rPr lang="de-DE" sz="1100" b="1" i="0" u="sng" dirty="0">
                <a:solidFill>
                  <a:srgbClr val="0000FF"/>
                </a:solidFill>
              </a:rPr>
              <a:t>www.hyundaibg.bg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 err="1">
                <a:solidFill>
                  <a:srgbClr val="000000"/>
                </a:solidFill>
              </a:rPr>
              <a:t>ixetic</a:t>
            </a:r>
            <a:r>
              <a:rPr lang="de-DE" sz="1100" i="0" dirty="0">
                <a:solidFill>
                  <a:srgbClr val="000000"/>
                </a:solidFill>
              </a:rPr>
              <a:t> Plovdiv EOOD &gt; </a:t>
            </a:r>
            <a:r>
              <a:rPr lang="de-DE" sz="1100" b="1" i="0" u="sng" dirty="0">
                <a:solidFill>
                  <a:srgbClr val="0000FF"/>
                </a:solidFill>
              </a:rPr>
              <a:t>www.ixetic.com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>
                <a:solidFill>
                  <a:srgbClr val="000000"/>
                </a:solidFill>
              </a:rPr>
              <a:t>Johnson Controls Electronics </a:t>
            </a:r>
            <a:r>
              <a:rPr lang="de-DE" sz="1100" i="0" dirty="0" err="1">
                <a:solidFill>
                  <a:srgbClr val="000000"/>
                </a:solidFill>
              </a:rPr>
              <a:t>Bulgaria</a:t>
            </a:r>
            <a:r>
              <a:rPr lang="de-DE" sz="1100" i="0" dirty="0">
                <a:solidFill>
                  <a:srgbClr val="000000"/>
                </a:solidFill>
              </a:rPr>
              <a:t> EOOD &gt; </a:t>
            </a:r>
            <a:r>
              <a:rPr lang="de-DE" sz="1100" b="1" i="0" u="sng" dirty="0">
                <a:solidFill>
                  <a:srgbClr val="0000FF"/>
                </a:solidFill>
              </a:rPr>
              <a:t>www.johnsoncontrols.com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 err="1">
                <a:solidFill>
                  <a:srgbClr val="000000"/>
                </a:solidFill>
              </a:rPr>
              <a:t>Leschke</a:t>
            </a:r>
            <a:r>
              <a:rPr lang="de-DE" sz="1100" i="0" dirty="0">
                <a:solidFill>
                  <a:srgbClr val="000000"/>
                </a:solidFill>
              </a:rPr>
              <a:t> Design &gt; </a:t>
            </a:r>
            <a:r>
              <a:rPr lang="de-DE" sz="1100" b="1" i="0" u="sng" dirty="0">
                <a:solidFill>
                  <a:srgbClr val="0000FF"/>
                </a:solidFill>
              </a:rPr>
              <a:t>www.leschkedesign.com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>
                <a:solidFill>
                  <a:srgbClr val="000000"/>
                </a:solidFill>
              </a:rPr>
              <a:t>S-Media Team &gt; </a:t>
            </a:r>
            <a:r>
              <a:rPr lang="de-DE" sz="1100" b="1" i="0" u="sng" dirty="0">
                <a:solidFill>
                  <a:srgbClr val="0000FF"/>
                </a:solidFill>
              </a:rPr>
              <a:t>www.smediateam.com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/>
              <a:t>Technical University </a:t>
            </a:r>
            <a:r>
              <a:rPr lang="de-DE" sz="1100" i="0" dirty="0" err="1"/>
              <a:t>of</a:t>
            </a:r>
            <a:r>
              <a:rPr lang="de-DE" sz="1100" i="0" dirty="0"/>
              <a:t> Sofia &gt; </a:t>
            </a:r>
            <a:r>
              <a:rPr lang="de-DE" sz="1100" b="1" i="0" u="sng" dirty="0">
                <a:solidFill>
                  <a:srgbClr val="0000FF"/>
                </a:solidFill>
              </a:rPr>
              <a:t>www.tu-sofia.bg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de-DE" sz="1100" i="0" dirty="0">
                <a:solidFill>
                  <a:srgbClr val="000000"/>
                </a:solidFill>
              </a:rPr>
              <a:t>Würth Elektronik IBE BG EOOD &gt; </a:t>
            </a:r>
            <a:r>
              <a:rPr lang="de-DE" sz="1100" b="1" i="0" u="sng" dirty="0">
                <a:solidFill>
                  <a:srgbClr val="0000FF"/>
                </a:solidFill>
              </a:rPr>
              <a:t>www.we-online.de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856"/>
          <a:stretch/>
        </p:blipFill>
        <p:spPr>
          <a:xfrm>
            <a:off x="1403986" y="268416"/>
            <a:ext cx="6045816" cy="1404000"/>
          </a:xfrm>
          <a:prstGeom prst="rect">
            <a:avLst/>
          </a:prstGeom>
        </p:spPr>
      </p:pic>
      <p:pic>
        <p:nvPicPr>
          <p:cNvPr id="21" name="Grafik 1" descr="Beschreibung: cid:image001.jpg@01CD6BEB.AD5110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67" y="691202"/>
            <a:ext cx="1173183" cy="54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29864" y="1831023"/>
            <a:ext cx="60436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5600" indent="-3556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Automotive</a:t>
            </a:r>
            <a:r>
              <a:rPr lang="de-DE" sz="1600" i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Cluster</a:t>
            </a:r>
            <a:r>
              <a:rPr lang="de-DE" sz="1600" i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200" b="1" i="0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Bulgaria</a:t>
            </a:r>
            <a:r>
              <a:rPr lang="de-DE" sz="1600" i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200" b="1" i="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(ACB)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vladimirova\Desktop\Flash\BUSINESS\Cluster Automotive\BoardOfDirectors\17 10 2012 GM\GM ACB\pic GM ACB\_T20121017-050 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74663"/>
            <a:ext cx="9113838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4148" y="6294461"/>
            <a:ext cx="8126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i="0" dirty="0"/>
              <a:t>ACB Mitglieder im Rahmen einer Präsentation der E-Taxi Studie der TU Sofia/Prof. </a:t>
            </a:r>
            <a:r>
              <a:rPr lang="de-DE" i="0" dirty="0" err="1"/>
              <a:t>Leschke</a:t>
            </a:r>
            <a:r>
              <a:rPr lang="de-DE" i="0" dirty="0"/>
              <a:t> am 17.10.2012. Das ACB hat zwar derzeit nur 14 Mitglieder, die in Bulgarien 5.000  und weltweit 250.000 Mitarbeiter beschäftigen.</a:t>
            </a:r>
            <a:endParaRPr lang="bg-BG" b="1" i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0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54000" rIns="54000" bIns="54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54000" rIns="54000" bIns="54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54000" rIns="54000" bIns="54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54000" rIns="54000" bIns="54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Bildschirmpräsentation (4:3)</PresentationFormat>
  <Paragraphs>111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Benutzerdefiniertes Design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IMACOS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Homepage</dc:title>
  <dc:creator>Dr. Till Truckenmüller</dc:creator>
  <cp:lastModifiedBy>kvladimirova</cp:lastModifiedBy>
  <cp:revision>1053</cp:revision>
  <cp:lastPrinted>2012-09-24T09:19:11Z</cp:lastPrinted>
  <dcterms:created xsi:type="dcterms:W3CDTF">2002-04-24T10:31:06Z</dcterms:created>
  <dcterms:modified xsi:type="dcterms:W3CDTF">2012-11-14T10:11:49Z</dcterms:modified>
</cp:coreProperties>
</file>