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75" r:id="rId4"/>
    <p:sldId id="272" r:id="rId5"/>
    <p:sldId id="274" r:id="rId6"/>
    <p:sldId id="276" r:id="rId7"/>
    <p:sldId id="277" r:id="rId8"/>
    <p:sldId id="278" r:id="rId9"/>
    <p:sldId id="262" r:id="rId10"/>
    <p:sldId id="264" r:id="rId11"/>
    <p:sldId id="265" r:id="rId12"/>
    <p:sldId id="279" r:id="rId13"/>
    <p:sldId id="266" r:id="rId14"/>
    <p:sldId id="268" r:id="rId15"/>
    <p:sldId id="269" r:id="rId16"/>
    <p:sldId id="280" r:id="rId17"/>
    <p:sldId id="27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Vladimirova" initials="KV" lastIdx="2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6" autoAdjust="0"/>
  </p:normalViewPr>
  <p:slideViewPr>
    <p:cSldViewPr>
      <p:cViewPr>
        <p:scale>
          <a:sx n="75" d="100"/>
          <a:sy n="75" d="100"/>
        </p:scale>
        <p:origin x="-123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8C5D0-E225-4200-8C90-D5C3E46BDA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B53809-E3F9-44CC-A4AD-9A9648E47A1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Phase 1: Building an Innovation and technology platform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43D2E-A655-4DF4-8CDE-5655E911CD3F}" type="parTrans" cxnId="{80F25268-5CB0-4592-BB3B-28A296C40FDF}">
      <dgm:prSet/>
      <dgm:spPr/>
      <dgm:t>
        <a:bodyPr/>
        <a:lstStyle/>
        <a:p>
          <a:endParaRPr lang="en-US"/>
        </a:p>
      </dgm:t>
    </dgm:pt>
    <dgm:pt modelId="{58A1B5C1-8879-442E-8584-98A0EFD38728}" type="sibTrans" cxnId="{80F25268-5CB0-4592-BB3B-28A296C40FDF}">
      <dgm:prSet/>
      <dgm:spPr/>
      <dgm:t>
        <a:bodyPr/>
        <a:lstStyle/>
        <a:p>
          <a:endParaRPr lang="en-US"/>
        </a:p>
      </dgm:t>
    </dgm:pt>
    <dgm:pt modelId="{88A3DEE5-2F49-4DEB-A213-D38B8FA25B9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Phase 2: Approach and strategy for implementation projects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182285-C981-4E72-8198-633415422B9A}" type="parTrans" cxnId="{7697A920-59D0-4FF9-A20E-915E3BFF59F5}">
      <dgm:prSet/>
      <dgm:spPr/>
      <dgm:t>
        <a:bodyPr/>
        <a:lstStyle/>
        <a:p>
          <a:endParaRPr lang="en-US"/>
        </a:p>
      </dgm:t>
    </dgm:pt>
    <dgm:pt modelId="{53D3A26D-6634-4ECE-AF0D-D49D7699ACD0}" type="sibTrans" cxnId="{7697A920-59D0-4FF9-A20E-915E3BFF59F5}">
      <dgm:prSet/>
      <dgm:spPr/>
      <dgm:t>
        <a:bodyPr/>
        <a:lstStyle/>
        <a:p>
          <a:endParaRPr lang="en-US"/>
        </a:p>
      </dgm:t>
    </dgm:pt>
    <dgm:pt modelId="{C6B233C2-BC8E-449D-8B5E-057BC4D67C1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Phase 3: Realization of projects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8C512-ED97-4889-B9E2-EE5DACAA51B0}" type="parTrans" cxnId="{9346229B-D0E0-4257-ABEC-74C44407477C}">
      <dgm:prSet/>
      <dgm:spPr/>
      <dgm:t>
        <a:bodyPr/>
        <a:lstStyle/>
        <a:p>
          <a:endParaRPr lang="en-US"/>
        </a:p>
      </dgm:t>
    </dgm:pt>
    <dgm:pt modelId="{6E6A7252-811E-41C6-B0B3-244C5CDA0EE1}" type="sibTrans" cxnId="{9346229B-D0E0-4257-ABEC-74C44407477C}">
      <dgm:prSet/>
      <dgm:spPr/>
      <dgm:t>
        <a:bodyPr/>
        <a:lstStyle/>
        <a:p>
          <a:endParaRPr lang="en-US"/>
        </a:p>
      </dgm:t>
    </dgm:pt>
    <dgm:pt modelId="{C92B5546-9C8B-4A5F-A9A7-C3E029D1900C}" type="pres">
      <dgm:prSet presAssocID="{3BA8C5D0-E225-4200-8C90-D5C3E46BDA94}" presName="CompostProcess" presStyleCnt="0">
        <dgm:presLayoutVars>
          <dgm:dir/>
          <dgm:resizeHandles val="exact"/>
        </dgm:presLayoutVars>
      </dgm:prSet>
      <dgm:spPr/>
    </dgm:pt>
    <dgm:pt modelId="{78703F5C-5143-40F9-84AF-A2A54E789CCE}" type="pres">
      <dgm:prSet presAssocID="{3BA8C5D0-E225-4200-8C90-D5C3E46BDA94}" presName="arrow" presStyleLbl="bgShp" presStyleIdx="0" presStyleCnt="1"/>
      <dgm:spPr/>
    </dgm:pt>
    <dgm:pt modelId="{FCF8794C-3A5B-42DE-8163-09C0E45B1BB7}" type="pres">
      <dgm:prSet presAssocID="{3BA8C5D0-E225-4200-8C90-D5C3E46BDA94}" presName="linearProcess" presStyleCnt="0"/>
      <dgm:spPr/>
    </dgm:pt>
    <dgm:pt modelId="{0CEA6E59-E07F-49F2-8FC0-9A5831B6250C}" type="pres">
      <dgm:prSet presAssocID="{38B53809-E3F9-44CC-A4AD-9A9648E47A1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A6FF5-3C3F-4217-80F5-C2BE0D36E7EB}" type="pres">
      <dgm:prSet presAssocID="{58A1B5C1-8879-442E-8584-98A0EFD38728}" presName="sibTrans" presStyleCnt="0"/>
      <dgm:spPr/>
    </dgm:pt>
    <dgm:pt modelId="{FD64D448-49F6-460E-A29F-5EA9667183F5}" type="pres">
      <dgm:prSet presAssocID="{88A3DEE5-2F49-4DEB-A213-D38B8FA25B9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164ED-E69F-4C4B-B94A-2D297426BC36}" type="pres">
      <dgm:prSet presAssocID="{53D3A26D-6634-4ECE-AF0D-D49D7699ACD0}" presName="sibTrans" presStyleCnt="0"/>
      <dgm:spPr/>
    </dgm:pt>
    <dgm:pt modelId="{C59ADA38-7376-4A4A-9348-3A73599DF46B}" type="pres">
      <dgm:prSet presAssocID="{C6B233C2-BC8E-449D-8B5E-057BC4D67C1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8B606-F0FC-48BB-9D14-6AFF4C58E230}" type="presOf" srcId="{88A3DEE5-2F49-4DEB-A213-D38B8FA25B9F}" destId="{FD64D448-49F6-460E-A29F-5EA9667183F5}" srcOrd="0" destOrd="0" presId="urn:microsoft.com/office/officeart/2005/8/layout/hProcess9"/>
    <dgm:cxn modelId="{989EF2AB-0E6C-4544-959F-42998FD41BB8}" type="presOf" srcId="{3BA8C5D0-E225-4200-8C90-D5C3E46BDA94}" destId="{C92B5546-9C8B-4A5F-A9A7-C3E029D1900C}" srcOrd="0" destOrd="0" presId="urn:microsoft.com/office/officeart/2005/8/layout/hProcess9"/>
    <dgm:cxn modelId="{9346229B-D0E0-4257-ABEC-74C44407477C}" srcId="{3BA8C5D0-E225-4200-8C90-D5C3E46BDA94}" destId="{C6B233C2-BC8E-449D-8B5E-057BC4D67C13}" srcOrd="2" destOrd="0" parTransId="{FB28C512-ED97-4889-B9E2-EE5DACAA51B0}" sibTransId="{6E6A7252-811E-41C6-B0B3-244C5CDA0EE1}"/>
    <dgm:cxn modelId="{E0CC1BB7-8526-49AC-9B54-FA6456A6A025}" type="presOf" srcId="{38B53809-E3F9-44CC-A4AD-9A9648E47A12}" destId="{0CEA6E59-E07F-49F2-8FC0-9A5831B6250C}" srcOrd="0" destOrd="0" presId="urn:microsoft.com/office/officeart/2005/8/layout/hProcess9"/>
    <dgm:cxn modelId="{80F25268-5CB0-4592-BB3B-28A296C40FDF}" srcId="{3BA8C5D0-E225-4200-8C90-D5C3E46BDA94}" destId="{38B53809-E3F9-44CC-A4AD-9A9648E47A12}" srcOrd="0" destOrd="0" parTransId="{41243D2E-A655-4DF4-8CDE-5655E911CD3F}" sibTransId="{58A1B5C1-8879-442E-8584-98A0EFD38728}"/>
    <dgm:cxn modelId="{C8A8CC44-F67D-4981-8E99-E6823263CD06}" type="presOf" srcId="{C6B233C2-BC8E-449D-8B5E-057BC4D67C13}" destId="{C59ADA38-7376-4A4A-9348-3A73599DF46B}" srcOrd="0" destOrd="0" presId="urn:microsoft.com/office/officeart/2005/8/layout/hProcess9"/>
    <dgm:cxn modelId="{7697A920-59D0-4FF9-A20E-915E3BFF59F5}" srcId="{3BA8C5D0-E225-4200-8C90-D5C3E46BDA94}" destId="{88A3DEE5-2F49-4DEB-A213-D38B8FA25B9F}" srcOrd="1" destOrd="0" parTransId="{99182285-C981-4E72-8198-633415422B9A}" sibTransId="{53D3A26D-6634-4ECE-AF0D-D49D7699ACD0}"/>
    <dgm:cxn modelId="{701D6B94-FB43-412F-B952-985D5BAAD018}" type="presParOf" srcId="{C92B5546-9C8B-4A5F-A9A7-C3E029D1900C}" destId="{78703F5C-5143-40F9-84AF-A2A54E789CCE}" srcOrd="0" destOrd="0" presId="urn:microsoft.com/office/officeart/2005/8/layout/hProcess9"/>
    <dgm:cxn modelId="{004E9EAE-D748-43E0-821E-186302D6D9EF}" type="presParOf" srcId="{C92B5546-9C8B-4A5F-A9A7-C3E029D1900C}" destId="{FCF8794C-3A5B-42DE-8163-09C0E45B1BB7}" srcOrd="1" destOrd="0" presId="urn:microsoft.com/office/officeart/2005/8/layout/hProcess9"/>
    <dgm:cxn modelId="{FF841ABA-5D05-4136-97B6-61F0EA3C9413}" type="presParOf" srcId="{FCF8794C-3A5B-42DE-8163-09C0E45B1BB7}" destId="{0CEA6E59-E07F-49F2-8FC0-9A5831B6250C}" srcOrd="0" destOrd="0" presId="urn:microsoft.com/office/officeart/2005/8/layout/hProcess9"/>
    <dgm:cxn modelId="{C1D8E365-E53F-4E47-94E3-F3D4C77FAB8C}" type="presParOf" srcId="{FCF8794C-3A5B-42DE-8163-09C0E45B1BB7}" destId="{68AA6FF5-3C3F-4217-80F5-C2BE0D36E7EB}" srcOrd="1" destOrd="0" presId="urn:microsoft.com/office/officeart/2005/8/layout/hProcess9"/>
    <dgm:cxn modelId="{E449E78D-A0E0-4084-9691-4AB7CCC5074A}" type="presParOf" srcId="{FCF8794C-3A5B-42DE-8163-09C0E45B1BB7}" destId="{FD64D448-49F6-460E-A29F-5EA9667183F5}" srcOrd="2" destOrd="0" presId="urn:microsoft.com/office/officeart/2005/8/layout/hProcess9"/>
    <dgm:cxn modelId="{C1720922-8D80-4FF6-AF33-1F99766F0BE5}" type="presParOf" srcId="{FCF8794C-3A5B-42DE-8163-09C0E45B1BB7}" destId="{955164ED-E69F-4C4B-B94A-2D297426BC36}" srcOrd="3" destOrd="0" presId="urn:microsoft.com/office/officeart/2005/8/layout/hProcess9"/>
    <dgm:cxn modelId="{32E2C812-3887-42B7-B0D5-A1BDCDFC5E63}" type="presParOf" srcId="{FCF8794C-3A5B-42DE-8163-09C0E45B1BB7}" destId="{C59ADA38-7376-4A4A-9348-3A73599DF46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03F5C-5143-40F9-84AF-A2A54E789CCE}">
      <dsp:nvSpPr>
        <dsp:cNvPr id="0" name=""/>
        <dsp:cNvSpPr/>
      </dsp:nvSpPr>
      <dsp:spPr>
        <a:xfrm>
          <a:off x="594359" y="0"/>
          <a:ext cx="6736080" cy="333237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A6E59-E07F-49F2-8FC0-9A5831B6250C}">
      <dsp:nvSpPr>
        <dsp:cNvPr id="0" name=""/>
        <dsp:cNvSpPr/>
      </dsp:nvSpPr>
      <dsp:spPr>
        <a:xfrm>
          <a:off x="268545" y="999713"/>
          <a:ext cx="2377440" cy="1332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Phase 1: Building an Innovation and technology platform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614" y="1064782"/>
        <a:ext cx="2247302" cy="1202812"/>
      </dsp:txXfrm>
    </dsp:sp>
    <dsp:sp modelId="{FD64D448-49F6-460E-A29F-5EA9667183F5}">
      <dsp:nvSpPr>
        <dsp:cNvPr id="0" name=""/>
        <dsp:cNvSpPr/>
      </dsp:nvSpPr>
      <dsp:spPr>
        <a:xfrm>
          <a:off x="2773679" y="999713"/>
          <a:ext cx="2377440" cy="1332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Phase 2: Approach and strategy for implementation projects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8748" y="1064782"/>
        <a:ext cx="2247302" cy="1202812"/>
      </dsp:txXfrm>
    </dsp:sp>
    <dsp:sp modelId="{C59ADA38-7376-4A4A-9348-3A73599DF46B}">
      <dsp:nvSpPr>
        <dsp:cNvPr id="0" name=""/>
        <dsp:cNvSpPr/>
      </dsp:nvSpPr>
      <dsp:spPr>
        <a:xfrm>
          <a:off x="5278814" y="999713"/>
          <a:ext cx="2377440" cy="1332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Phase 3: Realization of projects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3883" y="1064782"/>
        <a:ext cx="2247302" cy="120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A8EB9B-6E13-46D4-8565-87FAD9725F28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711E41-39FC-47BC-93FC-D4EEDAD1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5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Clusterland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Upper Austria – organization that </a:t>
            </a:r>
            <a:r>
              <a:rPr lang="en-US" dirty="0" smtClean="0"/>
              <a:t>contributes to the Upper Austria's innovation policy</a:t>
            </a:r>
          </a:p>
          <a:p>
            <a:r>
              <a:rPr lang="en-US" dirty="0" smtClean="0"/>
              <a:t>GAUSS -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for New Technologies, Innovations and Knowledge Transfer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Urban logistics – founded under </a:t>
            </a:r>
            <a:r>
              <a:rPr lang="en-US" dirty="0" smtClean="0"/>
              <a:t>DOROTHY project (</a:t>
            </a:r>
            <a:r>
              <a:rPr lang="en-US" i="1" dirty="0" smtClean="0"/>
              <a:t>Development Of </a:t>
            </a:r>
            <a:r>
              <a:rPr lang="en-US" i="1" dirty="0" err="1" smtClean="0"/>
              <a:t>RegiOnal</a:t>
            </a:r>
            <a:r>
              <a:rPr lang="en-US" i="1" dirty="0" smtClean="0"/>
              <a:t> </a:t>
            </a:r>
            <a:r>
              <a:rPr lang="en-US" i="1" dirty="0" err="1" smtClean="0"/>
              <a:t>clusTers</a:t>
            </a:r>
            <a:r>
              <a:rPr lang="en-US" i="1" dirty="0" smtClean="0"/>
              <a:t> for </a:t>
            </a:r>
            <a:r>
              <a:rPr lang="en-US" i="1" dirty="0" err="1" smtClean="0"/>
              <a:t>researcH</a:t>
            </a:r>
            <a:r>
              <a:rPr lang="en-US" i="1" dirty="0" smtClean="0"/>
              <a:t> and implementation of environmental </a:t>
            </a:r>
            <a:r>
              <a:rPr lang="en-US" i="1" dirty="0" err="1" smtClean="0"/>
              <a:t>friendlY</a:t>
            </a:r>
            <a:r>
              <a:rPr lang="en-US" i="1" dirty="0" smtClean="0"/>
              <a:t> urban logistics)</a:t>
            </a:r>
            <a:endParaRPr lang="en-US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ETA2U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company for IT solutions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RimacAutomobili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high-performance electric vehicles, drivetrains and battery systems.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44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machine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tools production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Mechatrec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deals with </a:t>
            </a:r>
            <a:r>
              <a:rPr lang="en-US" dirty="0" err="1" smtClean="0"/>
              <a:t>Nano</a:t>
            </a:r>
            <a:r>
              <a:rPr lang="en-US" dirty="0" smtClean="0"/>
              <a:t>-Mechatronics Innovative Science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Caelynx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Europe - </a:t>
            </a:r>
            <a:r>
              <a:rPr lang="en-US" dirty="0" smtClean="0"/>
              <a:t>Industrial processes and engineering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Nis Cluster of Advance Technologies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44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7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830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33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32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30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Founded in July 2012, by 8 companies as a non-profit organization which represents the interests of automotive manufacturers, suppliers and organizations providing services for the automotive industry. </a:t>
            </a:r>
          </a:p>
          <a:p>
            <a:pPr marL="228600" indent="-228600">
              <a:buAutoNum type="arabicPeriod"/>
            </a:pPr>
            <a:r>
              <a:rPr lang="de-DE" dirty="0" smtClean="0"/>
              <a:t>Those with </a:t>
            </a:r>
            <a:r>
              <a:rPr lang="en-US" dirty="0" smtClean="0"/>
              <a:t>headquarters or subsidiaries in Bulgaria in setting-up and further development of production, assembling, R&amp;D, sales or service.</a:t>
            </a:r>
          </a:p>
          <a:p>
            <a:pPr marL="228600" indent="-228600">
              <a:buAutoNum type="arabicPeriod"/>
            </a:pPr>
            <a:r>
              <a:rPr lang="en-US" dirty="0" smtClean="0"/>
              <a:t>Demonstrate locational advanta­ges of Bulgaria over other Eastern European countries, the Middle East and North Africa. All these tasks aiming to make a major contribution to the future growth of the Bulgarian industry.</a:t>
            </a:r>
          </a:p>
          <a:p>
            <a:pPr marL="228600" indent="-228600">
              <a:buAutoNum type="arabicPeriod"/>
            </a:pPr>
            <a:r>
              <a:rPr lang="en-US" dirty="0" smtClean="0"/>
              <a:t>Introduction of technical improvements and innovations, optimization of quality, structures and processes to reduce costs and increase competitiveness in international markets</a:t>
            </a:r>
          </a:p>
          <a:p>
            <a:pPr marL="228600" indent="-228600">
              <a:buAutoNum type="arabicPeriod"/>
            </a:pPr>
            <a:r>
              <a:rPr lang="en-US" dirty="0" smtClean="0"/>
              <a:t>Corporate government and compliance to be in line with European directives.</a:t>
            </a:r>
          </a:p>
          <a:p>
            <a:pPr marL="228600" indent="-228600">
              <a:buAutoNum type="arabicPeriod"/>
            </a:pPr>
            <a:r>
              <a:rPr lang="en-US" dirty="0" smtClean="0"/>
              <a:t>Together with government, universities, private training providers and ACB members in matters pertaining to education and training, development of technology centers.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5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ACB </a:t>
            </a:r>
            <a:r>
              <a:rPr lang="en-US" dirty="0"/>
              <a:t>fosters synergies between the cluster members and supports their business growth and competitiveness through participation in international joint projects, case studies and professional automotive qualification programs.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IACB keynote speakers:</a:t>
            </a:r>
            <a:r>
              <a:rPr lang="en-US" baseline="0" dirty="0" smtClean="0"/>
              <a:t> Mercedes-Benz Cars, Hyundai Motor Europe, Robert Bosch AG, Volkswagen AG, BASF, BHTC, Porsche AG, Baden-Württemberg Ministry of Finance and Economics, etc.</a:t>
            </a:r>
            <a:endParaRPr lang="en-US" dirty="0" smtClean="0"/>
          </a:p>
          <a:p>
            <a:r>
              <a:rPr lang="en-US" dirty="0" smtClean="0"/>
              <a:t>HR</a:t>
            </a:r>
            <a:r>
              <a:rPr lang="en-US" baseline="0" dirty="0" smtClean="0"/>
              <a:t> conf. keynote speakers – MLSP, Magna Powertrain, Software university, FESTO Production, </a:t>
            </a:r>
            <a:r>
              <a:rPr lang="en-US" dirty="0" err="1" smtClean="0"/>
              <a:t>Liebherr</a:t>
            </a:r>
            <a:r>
              <a:rPr lang="en-US" dirty="0" smtClean="0"/>
              <a:t>, </a:t>
            </a:r>
            <a:r>
              <a:rPr lang="en-US" dirty="0" err="1" smtClean="0"/>
              <a:t>Melexis</a:t>
            </a:r>
            <a:r>
              <a:rPr lang="en-US" dirty="0" smtClean="0"/>
              <a:t> </a:t>
            </a:r>
            <a:r>
              <a:rPr lang="en-US" dirty="0" err="1" smtClean="0"/>
              <a:t>Sebn</a:t>
            </a:r>
            <a:r>
              <a:rPr lang="en-US" dirty="0" smtClean="0"/>
              <a:t>, ABB, KPMG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5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5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5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5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53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Ph1:</a:t>
            </a:r>
            <a:r>
              <a:rPr lang="de-DE" baseline="0" dirty="0" smtClean="0"/>
              <a:t> </a:t>
            </a:r>
            <a:endParaRPr lang="en-US" dirty="0"/>
          </a:p>
          <a:p>
            <a:r>
              <a:rPr lang="en-US" dirty="0"/>
              <a:t>Representation of existing networks </a:t>
            </a:r>
          </a:p>
          <a:p>
            <a:r>
              <a:rPr lang="en-US" dirty="0"/>
              <a:t>Identification of activities and competencies of appropriate clusters, technology centers and research facilities </a:t>
            </a:r>
          </a:p>
          <a:p>
            <a:r>
              <a:rPr lang="en-US" dirty="0"/>
              <a:t>Determination of innovation needs and potentials </a:t>
            </a:r>
          </a:p>
          <a:p>
            <a:r>
              <a:rPr lang="en-US" dirty="0"/>
              <a:t>Identification of industrial technology leaders and SMEs to be in the network for phase 2 is connected </a:t>
            </a:r>
          </a:p>
          <a:p>
            <a:r>
              <a:rPr lang="en-US" dirty="0"/>
              <a:t>Integration of industry partners </a:t>
            </a:r>
          </a:p>
          <a:p>
            <a:r>
              <a:rPr lang="en-US" dirty="0"/>
              <a:t>Talks / workshops on drafting platform concept </a:t>
            </a:r>
          </a:p>
          <a:p>
            <a:r>
              <a:rPr lang="en-US" dirty="0"/>
              <a:t>Drafting a Memorandum of Understanding (15 to 20 partners) for the formation of efficient discovery alliances for Phase 2 </a:t>
            </a:r>
          </a:p>
          <a:p>
            <a:r>
              <a:rPr lang="de-DE" dirty="0" smtClean="0"/>
              <a:t>Ph2:</a:t>
            </a:r>
          </a:p>
          <a:p>
            <a:r>
              <a:rPr lang="en-US" dirty="0"/>
              <a:t>Identification of possible projects </a:t>
            </a:r>
          </a:p>
          <a:p>
            <a:r>
              <a:rPr lang="en-US" dirty="0"/>
              <a:t>Project planning </a:t>
            </a:r>
          </a:p>
          <a:p>
            <a:r>
              <a:rPr lang="en-US" dirty="0"/>
              <a:t>Budgeting </a:t>
            </a:r>
          </a:p>
          <a:p>
            <a:r>
              <a:rPr lang="en-US" dirty="0"/>
              <a:t>Establishing partners (Industry + Cluster / </a:t>
            </a:r>
            <a:r>
              <a:rPr lang="en-US" dirty="0" err="1"/>
              <a:t>Techcenter</a:t>
            </a:r>
            <a:r>
              <a:rPr lang="en-US" dirty="0"/>
              <a:t> + University) </a:t>
            </a:r>
          </a:p>
          <a:p>
            <a:r>
              <a:rPr lang="en-US" dirty="0"/>
              <a:t>Development of innovative industrial centers </a:t>
            </a:r>
          </a:p>
          <a:p>
            <a:r>
              <a:rPr lang="en-US" dirty="0"/>
              <a:t>Establishment and development of technology parks and research institutions </a:t>
            </a:r>
          </a:p>
          <a:p>
            <a:r>
              <a:rPr lang="en-US" dirty="0"/>
              <a:t>Design and implementation of innovation projects to improve quality, productivity and reliability in the business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32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0165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ilyana.stoyanova@automotive.b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gif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676400"/>
          </a:xfrm>
        </p:spPr>
        <p:txBody>
          <a:bodyPr>
            <a:normAutofit/>
          </a:bodyPr>
          <a:lstStyle/>
          <a:p>
            <a:r>
              <a:rPr lang="en-US" altLang="de-DE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de-DE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de-DE" sz="4800" b="1" dirty="0" err="1" smtClean="0">
                <a:latin typeface="Arial" pitchFamily="34" charset="0"/>
                <a:cs typeface="Arial" pitchFamily="34" charset="0"/>
              </a:rPr>
              <a:t>DonauMotor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de-DE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 Motor Automotive</a:t>
            </a:r>
            <a:br>
              <a:rPr lang="de-DE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Danube region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10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213712"/>
              </p:ext>
            </p:extLst>
          </p:nvPr>
        </p:nvGraphicFramePr>
        <p:xfrm>
          <a:off x="609600" y="1904999"/>
          <a:ext cx="7924800" cy="333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1143000" y="48768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Kick-off June 4, 2014        Start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January 1, 2015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5153799"/>
            <a:ext cx="1874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Start April 1, 2015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phases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11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04251"/>
            <a:ext cx="7924800" cy="4321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generally defines the overall program goals and describes the collaborative nature and relationship between the identified project and MOU-referenced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participants. The agreement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igned by:</a:t>
            </a:r>
          </a:p>
          <a:p>
            <a:pPr>
              <a:buAutoNum type="arabicParenR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Clusterland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Upper Austria (AU)</a:t>
            </a:r>
          </a:p>
          <a:p>
            <a:pPr>
              <a:buAutoNum type="arabi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Graz (AU)</a:t>
            </a:r>
          </a:p>
          <a:p>
            <a:pPr>
              <a:buAutoNum type="arabi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GAUSS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(MK)</a:t>
            </a:r>
          </a:p>
          <a:p>
            <a:pPr>
              <a:buAutoNum type="arabi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 Serbia (RS)</a:t>
            </a:r>
          </a:p>
          <a:p>
            <a:pPr>
              <a:buAutoNum type="arabi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ICT (BG)</a:t>
            </a:r>
          </a:p>
          <a:p>
            <a:pPr>
              <a:buAutoNum type="arabi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Urban Logistic Cluster (RO) </a:t>
            </a:r>
          </a:p>
          <a:p>
            <a:pPr>
              <a:buAutoNum type="arabi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ETA2U (RO)</a:t>
            </a:r>
          </a:p>
          <a:p>
            <a:pPr>
              <a:buAutoNum type="arabicParenR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RimacAutomobili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(HR)</a:t>
            </a: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12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04251"/>
            <a:ext cx="7924800" cy="4321911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 startAt="9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Toolmakers Cluster of Slovenia (SI) 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Unior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(SI)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Mechatrec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Cluster (RO)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Institute for Welding and Material Testing (RO)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Caelynx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Europe (RO) 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(RS) 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Vojvodina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Metal Cluster (RS) 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Split, Faculty of Electrical Engineering, Mechanical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Naval Architecture (HR)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Automotive Cluster Slovakia (SK) </a:t>
            </a:r>
          </a:p>
          <a:p>
            <a:pPr>
              <a:buFont typeface="+mj-lt"/>
              <a:buAutoNum type="arabicParenR" startAt="9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Union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Slovak Clusters (SK)</a:t>
            </a: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13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818194"/>
              </p:ext>
            </p:extLst>
          </p:nvPr>
        </p:nvGraphicFramePr>
        <p:xfrm>
          <a:off x="609600" y="1804988"/>
          <a:ext cx="792480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Partner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academies for trainings, including Dual education of engineers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DE, BG, RO, CZ, HR,SI, 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and Brokerage Platform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(Multinational Com-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munication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Industrial Cluster)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ICT (BG)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DE, BG, RO, CZ, HR,SI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 Park Bulgaria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ACB (BG)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DE, BG, RO, HR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network development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AutomotiVest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Cluster (RO)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HR, BG, 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sinter printing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Styria (AU)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DE, SI, RS, BG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ideas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7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14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34309"/>
              </p:ext>
            </p:extLst>
          </p:nvPr>
        </p:nvGraphicFramePr>
        <p:xfrm>
          <a:off x="609599" y="1804988"/>
          <a:ext cx="7924800" cy="372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Partner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Relocation of electronic parts manufacturing to Europe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Moravian-Silesian Automotive Cluster (CZ)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DE, BG, RO, HR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Laser Cutting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Magurelle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High Tech Cluster (RO)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DE, BG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Inno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-Day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Clusterland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Upper Austria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CZ, SI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Roadmap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Clusterland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Upper Austria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DE, SI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 of Environment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Continental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AU, RO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ideas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15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67803"/>
              </p:ext>
            </p:extLst>
          </p:nvPr>
        </p:nvGraphicFramePr>
        <p:xfrm>
          <a:off x="609599" y="1804988"/>
          <a:ext cx="79248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Partner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loop approaches for the reduction of critical raw materials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University of Graz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Sustainable product development as competitive advantage in the automotive industry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Graz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Embassies of Environment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Continental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AU, RO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ideas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16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from the phases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Dilyana\PROJECTS\DonauMotor\1. Kick-off meeting\Follow-up\Pics\_MG_992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05000"/>
            <a:ext cx="4051300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ilyana\Staff\camera roll_3\WP_20141029_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6" y="1905000"/>
            <a:ext cx="378927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" y="4969421"/>
            <a:ext cx="2501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Sofia, BG, 04-05/07/2014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5126" y="4969421"/>
            <a:ext cx="2640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Timisoara, RO, 29/10/2014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17</a:t>
            </a:fld>
            <a:endParaRPr lang="de-DE" sz="1000" i="0"/>
          </a:p>
        </p:txBody>
      </p:sp>
      <p:sp>
        <p:nvSpPr>
          <p:cNvPr id="45063" name="Text Box 14"/>
          <p:cNvSpPr txBox="1">
            <a:spLocks noChangeArrowheads="1"/>
          </p:cNvSpPr>
          <p:nvPr/>
        </p:nvSpPr>
        <p:spPr bwMode="auto">
          <a:xfrm>
            <a:off x="609601" y="1895474"/>
            <a:ext cx="7924800" cy="4533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26000" rIns="54000" bIns="126000"/>
          <a:lstStyle/>
          <a:p>
            <a:pPr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Dilyana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Stoyanova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Projects Manager</a:t>
            </a:r>
          </a:p>
          <a:p>
            <a:pPr algn="ctr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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dilyana.stoyanova@automotive.bg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+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359 877 444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539</a:t>
            </a:r>
          </a:p>
          <a:p>
            <a:pPr algn="ctr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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+359 2 90 30 681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05" y="2057400"/>
            <a:ext cx="2753591" cy="15144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56316"/>
            <a:ext cx="7924800" cy="164793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the attention!</a:t>
            </a: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&amp;Rcy;&amp;iecy;&amp;zcy;&amp;ucy;&amp;lcy;&amp;tcy;&amp;acy;&amp;tcy; &amp;scy; &amp;icy;&amp;zcy;&amp;ocy;&amp;bcy;&amp;rcy;&amp;acy;&amp;zhcy;&amp;iecy;&amp;ncy;&amp;icy;&amp;iecy; &amp;zcy;&amp;acy; mobile phone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00" y="5242701"/>
            <a:ext cx="168200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2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202480"/>
            <a:ext cx="7924800" cy="1555605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eaLnBrk="0" hangingPunct="0"/>
            <a:endParaRPr lang="en-GB" sz="1200" dirty="0" smtClean="0"/>
          </a:p>
          <a:p>
            <a:pPr eaLnBrk="0" hangingPunct="0"/>
            <a:endParaRPr lang="en-GB" dirty="0" smtClean="0"/>
          </a:p>
          <a:p>
            <a:pPr algn="ctr" eaLnBrk="0" hangingPunct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  <a:p>
            <a:pPr eaLnBrk="0" hangingPunct="0"/>
            <a:endParaRPr lang="en-GB" dirty="0" smtClean="0"/>
          </a:p>
          <a:p>
            <a:pPr eaLnBrk="0" hangingPunct="0"/>
            <a:endParaRPr lang="en-GB" dirty="0" smtClean="0"/>
          </a:p>
        </p:txBody>
      </p:sp>
      <p:pic>
        <p:nvPicPr>
          <p:cNvPr id="102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804251"/>
            <a:ext cx="7772400" cy="4321911"/>
          </a:xfrm>
        </p:spPr>
        <p:txBody>
          <a:bodyPr>
            <a:normAutofit fontScale="85000" lnSpcReduction="20000"/>
          </a:bodyPr>
          <a:lstStyle/>
          <a:p>
            <a:endParaRPr lang="en-US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Automotive Cluster Bulgaria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0" indent="0">
              <a:buNone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Basic project facts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Objectives and benefits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Geographical location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Project phases</a:t>
            </a:r>
          </a:p>
          <a:p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Project ideas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78" y="2679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0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3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202480"/>
            <a:ext cx="7924800" cy="1555605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eaLnBrk="0" hangingPunct="0"/>
            <a:endParaRPr lang="en-GB" sz="1200" dirty="0" smtClean="0"/>
          </a:p>
          <a:p>
            <a:pPr eaLnBrk="0" hangingPunct="0"/>
            <a:endParaRPr lang="en-GB" dirty="0" smtClean="0"/>
          </a:p>
          <a:p>
            <a:pPr algn="ctr" eaLnBrk="0" hangingPunct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ACB objectives</a:t>
            </a:r>
          </a:p>
          <a:p>
            <a:pPr eaLnBrk="0" hangingPunct="0"/>
            <a:endParaRPr lang="en-GB" dirty="0" smtClean="0"/>
          </a:p>
          <a:p>
            <a:pPr eaLnBrk="0" hangingPunct="0"/>
            <a:endParaRPr lang="en-GB" dirty="0" smtClean="0"/>
          </a:p>
        </p:txBody>
      </p:sp>
      <p:pic>
        <p:nvPicPr>
          <p:cNvPr id="102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804251"/>
            <a:ext cx="7772400" cy="4321911"/>
          </a:xfrm>
        </p:spPr>
        <p:txBody>
          <a:bodyPr>
            <a:normAutofit/>
          </a:bodyPr>
          <a:lstStyle/>
          <a:p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automotive industry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Attract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automotive manufacturers, OEMs, Tier1, Tier2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suppliers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projects of ACB members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Represent interests of ACB members in 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Stimulate ethical market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and support implementation of training and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measures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 and support the development of the automotive industry in BG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4</a:t>
            </a:fld>
            <a:endParaRPr lang="de-DE" sz="1000" i="0"/>
          </a:p>
        </p:txBody>
      </p:sp>
      <p:sp>
        <p:nvSpPr>
          <p:cNvPr id="45063" name="Text Box 14"/>
          <p:cNvSpPr txBox="1">
            <a:spLocks noChangeArrowheads="1"/>
          </p:cNvSpPr>
          <p:nvPr/>
        </p:nvSpPr>
        <p:spPr bwMode="auto">
          <a:xfrm>
            <a:off x="284163" y="2126966"/>
            <a:ext cx="8555038" cy="4301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26000" rIns="54000" bIns="126000"/>
          <a:lstStyle/>
          <a:p>
            <a:pPr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1100" b="1" i="0" dirty="0" smtClean="0">
                <a:sym typeface="Wingdings" pitchFamily="2" charset="2"/>
              </a:rPr>
              <a:t>         </a:t>
            </a:r>
            <a:r>
              <a:rPr lang="en-US" sz="1100" i="0" dirty="0" smtClean="0">
                <a:sym typeface="Wingdings" pitchFamily="2" charset="2"/>
              </a:rPr>
              <a:t>																																		                    </a:t>
            </a:r>
            <a:r>
              <a:rPr lang="de-DE" sz="1100" i="0" dirty="0" err="1">
                <a:solidFill>
                  <a:srgbClr val="595959"/>
                </a:solidFill>
                <a:latin typeface="Arial"/>
                <a:ea typeface="Calibri"/>
              </a:rPr>
              <a:t>leschke</a:t>
            </a:r>
            <a:r>
              <a:rPr lang="de-DE" sz="1100" i="0" dirty="0" err="1">
                <a:solidFill>
                  <a:srgbClr val="FF0000"/>
                </a:solidFill>
                <a:latin typeface="Arial"/>
                <a:ea typeface="Calibri"/>
              </a:rPr>
              <a:t>.</a:t>
            </a:r>
            <a:r>
              <a:rPr lang="de-DE" sz="1100" i="0" dirty="0" err="1">
                <a:solidFill>
                  <a:srgbClr val="595959"/>
                </a:solidFill>
                <a:latin typeface="Arial"/>
                <a:ea typeface="Calibri"/>
              </a:rPr>
              <a:t>design</a:t>
            </a:r>
            <a:endParaRPr lang="de-DE" sz="1100" i="0" dirty="0">
              <a:solidFill>
                <a:srgbClr val="595959"/>
              </a:solidFill>
              <a:latin typeface="Arial"/>
              <a:ea typeface="Calibri"/>
            </a:endParaRPr>
          </a:p>
          <a:p>
            <a:pPr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1100" i="0" dirty="0" smtClean="0">
                <a:sym typeface="Wingdings" pitchFamily="2" charset="2"/>
              </a:rPr>
              <a:t>																																			</a:t>
            </a:r>
          </a:p>
          <a:p>
            <a:pPr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</a:pPr>
            <a:r>
              <a:rPr lang="en-US" sz="1100" b="1" i="0" dirty="0" smtClean="0">
                <a:sym typeface="Wingdings" pitchFamily="2" charset="2"/>
              </a:rPr>
              <a:t>         																																																																																						                                 </a:t>
            </a:r>
          </a:p>
          <a:p>
            <a:pPr marL="177800" indent="-17780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100" b="1" i="0" dirty="0">
                <a:sym typeface="Wingdings" pitchFamily="2" charset="2"/>
              </a:rPr>
              <a:t> </a:t>
            </a:r>
            <a:r>
              <a:rPr lang="en-US" sz="1100" b="1" i="0" dirty="0" smtClean="0">
                <a:sym typeface="Wingdings" pitchFamily="2" charset="2"/>
              </a:rPr>
              <a:t>                                                                                                                                                                										</a:t>
            </a:r>
            <a:endParaRPr lang="en-US" sz="1400" b="1" i="0" dirty="0">
              <a:sym typeface="Wingdings" pitchFamily="2" charset="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09600" y="1758085"/>
            <a:ext cx="7924800" cy="4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5600" indent="-3556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i="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      </a:t>
            </a:r>
          </a:p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31</a:t>
            </a:r>
            <a:r>
              <a:rPr lang="en-US" sz="1200" b="1" i="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MEMBERS</a:t>
            </a:r>
            <a:r>
              <a:rPr lang="en-US" sz="1200" b="1" i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		</a:t>
            </a:r>
            <a:r>
              <a:rPr lang="en-US" sz="1200" b="1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  over 12.000 employees in BG, 650.000 worldwide</a:t>
            </a:r>
          </a:p>
        </p:txBody>
      </p:sp>
      <p:pic>
        <p:nvPicPr>
          <p:cNvPr id="2" name="Picture 2" descr="C:\Documents and Settings\test\Desktop\Automotive Cluster Bulgaria\Members logos\Gram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17" y="2505303"/>
            <a:ext cx="1039812" cy="5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test\Desktop\Automotive Cluster Bulgaria\Members logos\hyundai_Industrial commerc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0" y="2505303"/>
            <a:ext cx="1985962" cy="3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test\Desktop\Automotive Cluster Bulgaria\Members logos\Magna-Ixet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17" y="2575928"/>
            <a:ext cx="1066800" cy="4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test\Desktop\Automotive Cluster Bulgaria\Members logos\Wurth Elektro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2505303"/>
            <a:ext cx="1000125" cy="4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test\Desktop\Automotive Cluster Bulgaria\Members logos\SMedia Tea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18" y="3226463"/>
            <a:ext cx="2511397" cy="4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test\Desktop\Automotive Cluster Bulgaria\Members logos\Imacos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5" y="3056803"/>
            <a:ext cx="2295525" cy="5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test\Desktop\Automotive Cluster Bulgaria\Members logos\gefco-300x1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01" y="4240190"/>
            <a:ext cx="1077849" cy="4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test\Desktop\Automotive Cluster Bulgaria\Members logos\Hayca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0" y="4204069"/>
            <a:ext cx="1151731" cy="4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test\Desktop\Automotive Cluster Bulgaria\Members logos\Technical Universit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90" y="5525528"/>
            <a:ext cx="591178" cy="6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test\Desktop\Automotive Cluster Bulgaria\Members logos\Fest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204069"/>
            <a:ext cx="1134519" cy="4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test\Desktop\Automotive Cluster Bulgaria\Members logos\Technical University Gabrov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13" y="5494718"/>
            <a:ext cx="72644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test\Desktop\Automotive Cluster Bulgaria\Members logos\Litex Motors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77" y="4766229"/>
            <a:ext cx="11049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test\Desktop\Automotive Cluster Bulgaria\Members logos\Ruse University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01" y="5525528"/>
            <a:ext cx="752588" cy="7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test\Desktop\Automotive Cluster Bulgaria\Members logos\Kemmle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99" y="4961819"/>
            <a:ext cx="1295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Documents and Settings\test\Desktop\Automotive Cluster Bulgaria\Members logos\Schenk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07" y="5003206"/>
            <a:ext cx="1322910" cy="2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Documents and Settings\test\Desktop\Automotive Cluster Bulgaria\Members logos\Etem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14" y="4935212"/>
            <a:ext cx="1553345" cy="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Documents and Settings\test\Desktop\Automotive Cluster Bulgaria\Members logos\AL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0" y="5410201"/>
            <a:ext cx="895350" cy="8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Documents and Settings\test\Desktop\Automotive Cluster Bulgaria\Members logos\Seb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67" y="5665169"/>
            <a:ext cx="9429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Documents and Settings\test\Desktop\Automotive Cluster Bulgaria\Members logos\Melexis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14" y="4221934"/>
            <a:ext cx="1209353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Documents and Settings\test\Desktop\Automotive Cluster Bulgaria\Members logos\shu_logo_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5" y="4856759"/>
            <a:ext cx="1054895" cy="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Documents and Settings\test\Desktop\Automotive Cluster Bulgaria\Members logos\SMC without slogan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67" y="4204069"/>
            <a:ext cx="1045122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Documents and Settings\test\Desktop\Automotive Cluster Bulgaria\Members logos\Balkanstar 1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22" y="4932254"/>
            <a:ext cx="1394371" cy="2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Documents and Settings\test\Desktop\Automotive Cluster Bulgaria\Members logos\Standard Profil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4153768"/>
            <a:ext cx="923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Documents and Settings\test\Desktop\Automotive Cluster Bulgaria\Members logos\Deloitt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66" y="5868869"/>
            <a:ext cx="1249910" cy="2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Documents and Settings\test\Desktop\Automotive Cluster Bulgaria\Members logos\IMI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20" y="4204937"/>
            <a:ext cx="780419" cy="3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79" y="3128642"/>
            <a:ext cx="1127750" cy="6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:\1. PROJEKTE\HR Conference 2014\Logos\kpmg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76" y="5590677"/>
            <a:ext cx="1049532" cy="7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41" y="5557251"/>
            <a:ext cx="1001712" cy="54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09600" y="202480"/>
            <a:ext cx="7924800" cy="1555605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eaLnBrk="0" hangingPunct="0"/>
            <a:endParaRPr lang="en-GB" sz="1200" dirty="0" smtClean="0"/>
          </a:p>
          <a:p>
            <a:pPr eaLnBrk="0" hangingPunct="0"/>
            <a:endParaRPr lang="en-GB" dirty="0" smtClean="0"/>
          </a:p>
          <a:p>
            <a:pPr algn="ctr" eaLnBrk="0" hangingPunct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ACB members </a:t>
            </a:r>
          </a:p>
          <a:p>
            <a:pPr eaLnBrk="0" hangingPunct="0"/>
            <a:endParaRPr lang="en-GB" dirty="0" smtClean="0"/>
          </a:p>
          <a:p>
            <a:pPr eaLnBrk="0" hangingPunct="0"/>
            <a:endParaRPr lang="en-GB" dirty="0" smtClean="0"/>
          </a:p>
        </p:txBody>
      </p:sp>
      <p:pic>
        <p:nvPicPr>
          <p:cNvPr id="3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9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5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202480"/>
            <a:ext cx="7924800" cy="1555605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eaLnBrk="0" hangingPunct="0"/>
            <a:endParaRPr lang="en-GB" sz="1200" dirty="0" smtClean="0"/>
          </a:p>
          <a:p>
            <a:pPr eaLnBrk="0" hangingPunct="0"/>
            <a:endParaRPr lang="en-GB" dirty="0" smtClean="0"/>
          </a:p>
          <a:p>
            <a:pPr algn="ctr" eaLnBrk="0" hangingPunct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ACB activities </a:t>
            </a:r>
          </a:p>
          <a:p>
            <a:pPr eaLnBrk="0" hangingPunct="0"/>
            <a:endParaRPr lang="en-GB" dirty="0" smtClean="0"/>
          </a:p>
          <a:p>
            <a:pPr eaLnBrk="0" hangingPunct="0"/>
            <a:endParaRPr lang="en-GB" dirty="0" smtClean="0"/>
          </a:p>
        </p:txBody>
      </p:sp>
      <p:pic>
        <p:nvPicPr>
          <p:cNvPr id="102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804251"/>
            <a:ext cx="7772400" cy="4440974"/>
          </a:xfrm>
        </p:spPr>
        <p:txBody>
          <a:bodyPr>
            <a:normAutofit fontScale="62500" lnSpcReduction="20000"/>
          </a:bodyPr>
          <a:lstStyle/>
          <a:p>
            <a:pPr marL="0" indent="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Conferences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7800" indent="-17780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8-10/10/2013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IACB.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More than 200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participants. Over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exhibitors. 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7800" indent="-17780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30/09–1/10/2014: International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HR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Conference.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More than 100 participants. </a:t>
            </a:r>
          </a:p>
          <a:p>
            <a:pPr marL="0" indent="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Trainings</a:t>
            </a:r>
          </a:p>
          <a:p>
            <a:pPr marL="177800" indent="-17780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Training center, co-project with FESTO and SMC. </a:t>
            </a: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HR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 Financial focus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groups</a:t>
            </a:r>
          </a:p>
          <a:p>
            <a:pPr marL="177800" indent="-17780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Meetings between the members on specific topics</a:t>
            </a:r>
          </a:p>
          <a:p>
            <a:pPr marL="0" indent="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EU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projects and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tenders</a:t>
            </a:r>
          </a:p>
          <a:p>
            <a:pPr marL="177800" indent="-17780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OP, HORIZON 2020, EC and Cross-border Program funds</a:t>
            </a:r>
          </a:p>
          <a:p>
            <a:pPr marL="0" indent="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47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6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project facts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804251"/>
            <a:ext cx="7772400" cy="44409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Federal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Ministry of Education and Research within the Strategy of the Federal Government for internationalization of Science and research in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pPr marL="0" indent="0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Project Coordinator: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Fraunhofer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Institute for Manufacturing Engineering and Automation IPA in Stuttgart, Germany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Core team: 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	1. Automotive Cluster Bulgaria (BG)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AutomotiVest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Cluster Romania (RO)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	3. Moravian-Silesian Automotive Cluster </a:t>
            </a:r>
            <a:r>
              <a:rPr lang="bg-BG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r>
              <a:rPr lang="bg-BG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	4.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Landesnetzwerk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Mechatronik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Baden-Württemberg </a:t>
            </a:r>
            <a:r>
              <a:rPr lang="bg-BG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bg-BG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	5. IMACOS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Truckenmüller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&amp; Company GmbH </a:t>
            </a:r>
            <a:r>
              <a:rPr lang="bg-BG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bg-BG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19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7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804251"/>
            <a:ext cx="7772400" cy="4440974"/>
          </a:xfrm>
        </p:spPr>
        <p:txBody>
          <a:bodyPr>
            <a:normAutofit lnSpcReduction="10000"/>
          </a:bodyPr>
          <a:lstStyle/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goal is to initiate an Automotive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Supercluster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DanubeMotor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Improving the competitiveness and expanding the manufacturing industry within the Danube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Increasing R&amp;D investment of enterprises up to 3% of GDP within the countries especially on the lower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Enabling the Danube Region to become the European technology axis of Best Practices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33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8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804251"/>
            <a:ext cx="7772400" cy="4440974"/>
          </a:xfrm>
        </p:spPr>
        <p:txBody>
          <a:bodyPr>
            <a:normAutofit/>
          </a:bodyPr>
          <a:lstStyle/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Improvement of the overall economical situation in the Region through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demand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people, machines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marL="0" indent="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Development of new small and medium-sized enterprises (SME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Increasing the potential of innovations and economical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0" indent="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Contribution to increase the European stability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0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9</a:t>
            </a:fld>
            <a:endParaRPr lang="de-DE" sz="1000" i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746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1188"/>
            <a:ext cx="79248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09600" y="217871"/>
            <a:ext cx="7924800" cy="152482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54000" rIns="54000" bIns="54000" anchor="ctr">
            <a:spAutoFit/>
          </a:bodyPr>
          <a:lstStyle/>
          <a:p>
            <a:pPr lvl="0" algn="ctr" eaLnBrk="0" hangingPunct="0"/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DonauMotor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location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hangingPunct="0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0" y="727870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1232</Words>
  <Application>Microsoft Office PowerPoint</Application>
  <PresentationFormat>On-screen Show (4:3)</PresentationFormat>
  <Paragraphs>318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DonauMotor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DonauMotor -</dc:title>
  <dc:creator>Dilyana Stoyanova</dc:creator>
  <cp:lastModifiedBy>Dilyana Stoyanova</cp:lastModifiedBy>
  <cp:revision>151</cp:revision>
  <cp:lastPrinted>2015-03-06T10:10:50Z</cp:lastPrinted>
  <dcterms:created xsi:type="dcterms:W3CDTF">2006-08-16T00:00:00Z</dcterms:created>
  <dcterms:modified xsi:type="dcterms:W3CDTF">2015-03-07T13:59:06Z</dcterms:modified>
</cp:coreProperties>
</file>