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642" r:id="rId2"/>
    <p:sldId id="643" r:id="rId3"/>
    <p:sldId id="652" r:id="rId4"/>
    <p:sldId id="647" r:id="rId5"/>
    <p:sldId id="659" r:id="rId6"/>
    <p:sldId id="660" r:id="rId7"/>
    <p:sldId id="645" r:id="rId8"/>
    <p:sldId id="661" r:id="rId9"/>
    <p:sldId id="662" r:id="rId10"/>
    <p:sldId id="658" r:id="rId11"/>
    <p:sldId id="657" r:id="rId12"/>
    <p:sldId id="656" r:id="rId13"/>
    <p:sldId id="664" r:id="rId14"/>
    <p:sldId id="650" r:id="rId15"/>
    <p:sldId id="655" r:id="rId1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6600"/>
    <a:srgbClr val="006600"/>
    <a:srgbClr val="008000"/>
    <a:srgbClr val="D60093"/>
    <a:srgbClr val="CC3399"/>
    <a:srgbClr val="FF3399"/>
    <a:srgbClr val="CC3300"/>
    <a:srgbClr val="FFFF66"/>
    <a:srgbClr val="8E47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90" y="-636"/>
      </p:cViewPr>
      <p:guideLst>
        <p:guide orient="horz" pos="634"/>
        <p:guide orient="horz" pos="1386"/>
        <p:guide orient="horz" pos="3450"/>
        <p:guide pos="512"/>
        <p:guide pos="5590"/>
        <p:guide pos="5273"/>
        <p:guide pos="2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notesViewPr>
    <p:cSldViewPr snapToGrid="0" snapToObjects="1">
      <p:cViewPr varScale="1">
        <p:scale>
          <a:sx n="51" d="100"/>
          <a:sy n="51" d="100"/>
        </p:scale>
        <p:origin x="-1872" y="-9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t" anchorCtr="0" compatLnSpc="1">
            <a:prstTxWarp prst="textNoShape">
              <a:avLst/>
            </a:prstTxWarp>
          </a:bodyPr>
          <a:lstStyle>
            <a:lvl1pPr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t" anchorCtr="0" compatLnSpc="1">
            <a:prstTxWarp prst="textNoShape">
              <a:avLst/>
            </a:prstTxWarp>
          </a:bodyPr>
          <a:lstStyle>
            <a:lvl1pPr algn="r"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b" anchorCtr="0" compatLnSpc="1">
            <a:prstTxWarp prst="textNoShape">
              <a:avLst/>
            </a:prstTxWarp>
          </a:bodyPr>
          <a:lstStyle>
            <a:lvl1pPr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b" anchorCtr="0" compatLnSpc="1">
            <a:prstTxWarp prst="textNoShape">
              <a:avLst/>
            </a:prstTxWarp>
          </a:bodyPr>
          <a:lstStyle>
            <a:lvl1pPr algn="r"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FC24FD66-23BC-40BB-B537-4D3B9D8CA4CE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t" anchorCtr="0" compatLnSpc="1">
            <a:prstTxWarp prst="textNoShape">
              <a:avLst/>
            </a:prstTxWarp>
          </a:bodyPr>
          <a:lstStyle>
            <a:lvl1pPr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t" anchorCtr="0" compatLnSpc="1">
            <a:prstTxWarp prst="textNoShape">
              <a:avLst/>
            </a:prstTxWarp>
          </a:bodyPr>
          <a:lstStyle>
            <a:lvl1pPr algn="r"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3288"/>
            <a:ext cx="498862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b" anchorCtr="0" compatLnSpc="1">
            <a:prstTxWarp prst="textNoShape">
              <a:avLst/>
            </a:prstTxWarp>
          </a:bodyPr>
          <a:lstStyle>
            <a:lvl1pPr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9" tIns="46016" rIns="92029" bIns="46016" numCol="1" anchor="b" anchorCtr="0" compatLnSpc="1">
            <a:prstTxWarp prst="textNoShape">
              <a:avLst/>
            </a:prstTxWarp>
          </a:bodyPr>
          <a:lstStyle>
            <a:lvl1pPr algn="r" defTabSz="920662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7463863A-5DE9-489F-B557-008BEA95361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3863A-5DE9-489F-B557-008BEA95361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6ED52-74C0-4385-BC1D-5F5257DBF538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1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7"/>
            <a:ext cx="4981575" cy="4467225"/>
          </a:xfrm>
          <a:noFill/>
          <a:ln/>
        </p:spPr>
        <p:txBody>
          <a:bodyPr lIns="91842" tIns="45921" rIns="91842" bIns="45921"/>
          <a:lstStyle/>
          <a:p>
            <a:pPr eaLnBrk="1" hangingPunct="1"/>
            <a:r>
              <a:rPr lang="de-DE" smtClean="0"/>
              <a:t>Beschreibung Steinb.</a:t>
            </a:r>
          </a:p>
          <a:p>
            <a:pPr eaLnBrk="1" hangingPunct="1"/>
            <a:r>
              <a:rPr lang="de-DE" smtClean="0"/>
              <a:t>Grafik ist nicht endgültig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F9AE4-F0E7-481B-8389-7ED25195EB1A}" type="slidenum">
              <a:rPr lang="de-DE" smtClean="0">
                <a:latin typeface="Arial" pitchFamily="34" charset="0"/>
              </a:rPr>
              <a:pPr/>
              <a:t>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2162" y="744538"/>
            <a:ext cx="5056589" cy="3721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7"/>
            <a:ext cx="4981575" cy="4467225"/>
          </a:xfrm>
          <a:noFill/>
          <a:ln/>
        </p:spPr>
        <p:txBody>
          <a:bodyPr lIns="91842" tIns="45921" rIns="91842" bIns="45921"/>
          <a:lstStyle/>
          <a:p>
            <a:pPr eaLnBrk="1" hangingPunct="1"/>
            <a:r>
              <a:rPr lang="de-DE" smtClean="0">
                <a:latin typeface="Arial" pitchFamily="34" charset="0"/>
              </a:rPr>
              <a:t>Beschreibung STW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129FD-AE21-4862-85EF-336B55FD9991}" type="slidenum">
              <a:rPr lang="de-DE" smtClean="0">
                <a:latin typeface="Arial" pitchFamily="34" charset="0"/>
              </a:rPr>
              <a:pPr/>
              <a:t>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2162" y="744538"/>
            <a:ext cx="5056589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7"/>
            <a:ext cx="4981575" cy="4467225"/>
          </a:xfrm>
          <a:noFill/>
          <a:ln/>
        </p:spPr>
        <p:txBody>
          <a:bodyPr lIns="91842" tIns="45921" rIns="91842" bIns="45921"/>
          <a:lstStyle/>
          <a:p>
            <a:pPr eaLnBrk="1" hangingPunct="1"/>
            <a:r>
              <a:rPr lang="de-DE" smtClean="0">
                <a:latin typeface="Arial" pitchFamily="34" charset="0"/>
              </a:rPr>
              <a:t>Beschreibung STW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C2761C7F-54F4-436C-A78C-7814F53D15E8}" type="slidenum">
              <a:rPr lang="de-DE" sz="1200" u="none"/>
              <a:pPr algn="r"/>
              <a:t>15</a:t>
            </a:fld>
            <a:endParaRPr lang="de-DE" sz="1200" u="none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4300" y="-19050"/>
            <a:ext cx="19177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-19050"/>
            <a:ext cx="56007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-19050"/>
            <a:ext cx="76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327150"/>
            <a:ext cx="37338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27150"/>
            <a:ext cx="37338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460750"/>
            <a:ext cx="37338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-19050"/>
            <a:ext cx="76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327150"/>
            <a:ext cx="37338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327150"/>
            <a:ext cx="37338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-19050"/>
            <a:ext cx="76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62000" y="1327150"/>
            <a:ext cx="37338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762000" y="3460750"/>
            <a:ext cx="37338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327150"/>
            <a:ext cx="37338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00800"/>
            <a:ext cx="609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6D8DD5-4DEF-4BF6-B6CE-A95A946E4A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32715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2715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39" name="Rectangle 13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-1905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Format des Titel-Masters zu bearbeiten.</a:t>
            </a:r>
          </a:p>
        </p:txBody>
      </p:sp>
      <p:sp>
        <p:nvSpPr>
          <p:cNvPr id="43140" name="Rectangle 1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2715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Textformatierung des Masters zu bearbeiten.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3143" name="Line 135"/>
          <p:cNvSpPr>
            <a:spLocks noChangeShapeType="1"/>
          </p:cNvSpPr>
          <p:nvPr/>
        </p:nvSpPr>
        <p:spPr bwMode="auto">
          <a:xfrm>
            <a:off x="128588" y="1111250"/>
            <a:ext cx="8856000" cy="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Line 135"/>
          <p:cNvSpPr>
            <a:spLocks noChangeShapeType="1"/>
          </p:cNvSpPr>
          <p:nvPr userDrawn="1"/>
        </p:nvSpPr>
        <p:spPr bwMode="auto">
          <a:xfrm>
            <a:off x="128588" y="6286500"/>
            <a:ext cx="8856000" cy="0"/>
          </a:xfrm>
          <a:prstGeom prst="line">
            <a:avLst/>
          </a:prstGeom>
          <a:noFill/>
          <a:ln w="1143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6629400" y="6361475"/>
            <a:ext cx="175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14.11.2012 </a:t>
            </a:r>
            <a:r>
              <a:rPr lang="de-DE" sz="1050" dirty="0" smtClean="0">
                <a:latin typeface="Arial" charset="0"/>
                <a:cs typeface="+mn-cs"/>
              </a:rPr>
              <a:t>– Folie </a:t>
            </a:r>
            <a:fld id="{6F31E001-FF14-4CF3-9338-E0ADF891F30A}" type="slidenum">
              <a:rPr lang="de-DE" sz="1050" smtClean="0">
                <a:latin typeface="Arial" charset="0"/>
                <a:cs typeface="+mn-cs"/>
              </a:rPr>
              <a:pPr algn="r"/>
              <a:t>‹Nr.›</a:t>
            </a:fld>
            <a:r>
              <a:rPr lang="de-DE" sz="1050" dirty="0" smtClean="0"/>
              <a:t> </a:t>
            </a:r>
          </a:p>
          <a:p>
            <a:pPr algn="r">
              <a:spcBef>
                <a:spcPts val="0"/>
              </a:spcBef>
            </a:pPr>
            <a:r>
              <a:rPr lang="de-DE" sz="1050" dirty="0" smtClean="0"/>
              <a:t>2264Stgt121114</a:t>
            </a:r>
            <a:r>
              <a:rPr lang="de-DE" sz="1050" baseline="0" dirty="0" smtClean="0"/>
              <a:t>   </a:t>
            </a:r>
            <a:endParaRPr lang="de-DE" sz="1050" dirty="0"/>
          </a:p>
        </p:txBody>
      </p:sp>
      <p:pic>
        <p:nvPicPr>
          <p:cNvPr id="8" name="Grafik 7" descr="SDZ-Logo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62000" y="6361475"/>
            <a:ext cx="2568261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4D4D4D"/>
        </a:buClr>
        <a:buFont typeface="Monotype Sorts" pitchFamily="2" charset="2"/>
        <a:buChar char="y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3289300"/>
            <a:ext cx="7785100" cy="2616200"/>
          </a:xfrm>
        </p:spPr>
        <p:txBody>
          <a:bodyPr/>
          <a:lstStyle/>
          <a:p>
            <a:pPr marL="533400" indent="-44450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C00"/>
              </a:buClr>
              <a:buSzPct val="120000"/>
              <a:buNone/>
            </a:pPr>
            <a:r>
              <a:rPr lang="de-DE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Technology Transfer Centers</a:t>
            </a:r>
            <a:endParaRPr lang="de-DE" sz="28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44450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C00"/>
              </a:buClr>
              <a:buSzPct val="120000"/>
              <a:buFont typeface="Monotype Sorts" pitchFamily="2" charset="2"/>
              <a:buNone/>
            </a:pPr>
            <a:r>
              <a:rPr lang="de-DE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Steinbeis Model</a:t>
            </a:r>
            <a:endParaRPr lang="de-DE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8900" indent="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C00"/>
              </a:buClr>
              <a:buSzPct val="120000"/>
              <a:buFont typeface="Monotype Sorts" pitchFamily="2" charset="2"/>
              <a:buNone/>
            </a:pPr>
            <a:r>
              <a:rPr lang="de-DE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-------------------------------------------------</a:t>
            </a:r>
          </a:p>
          <a:p>
            <a:pPr marL="533400" indent="-44450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C00"/>
              </a:buClr>
              <a:buSzPct val="120000"/>
              <a:buFont typeface="Monotype Sorts" pitchFamily="2" charset="2"/>
              <a:buNone/>
            </a:pPr>
            <a:r>
              <a:rPr lang="de-DE" sz="20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GlobalConnect</a:t>
            </a:r>
            <a:r>
              <a:rPr lang="de-DE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 Danube </a:t>
            </a:r>
            <a:r>
              <a:rPr lang="de-DE" sz="20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Strategy</a:t>
            </a:r>
            <a:endParaRPr lang="de-DE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44450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C00"/>
              </a:buClr>
              <a:buSzPct val="120000"/>
              <a:buFont typeface="Monotype Sorts" pitchFamily="2" charset="2"/>
              <a:buNone/>
            </a:pPr>
            <a:r>
              <a:rPr lang="de-DE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Stuttgart, </a:t>
            </a:r>
            <a:r>
              <a:rPr lang="de-DE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14.11.12</a:t>
            </a:r>
            <a:endParaRPr lang="de-DE" sz="2000" dirty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3900">
              <a:buSzPct val="120000"/>
              <a:buFont typeface="Monotype Sorts" pitchFamily="2" charset="2"/>
              <a:buNone/>
            </a:pPr>
            <a:endParaRPr lang="de-DE" b="1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3950"/>
            <a:ext cx="9143999" cy="170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1200" y="1422400"/>
          <a:ext cx="7619999" cy="3848100"/>
        </p:xfrm>
        <a:graphic>
          <a:graphicData uri="http://schemas.openxmlformats.org/drawingml/2006/table">
            <a:tbl>
              <a:tblPr/>
              <a:tblGrid>
                <a:gridCol w="2438400"/>
                <a:gridCol w="1574800"/>
                <a:gridCol w="1422400"/>
                <a:gridCol w="2184399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Land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Gesamtindex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Innovation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Entwicklungsstufe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**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Rank *</a:t>
                      </a:r>
                      <a:endParaRPr lang="de-DE" sz="105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Rank *</a:t>
                      </a:r>
                      <a:endParaRPr lang="de-DE" sz="105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Deutschland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Österreich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Tschechien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Ungarn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48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Slowenien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Montenegro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Slowakei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Bulgarien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74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Kroatien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76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Rumänien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77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Ukraine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1-2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Moldau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127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Serbien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118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Bosnien-Herzegowina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de-DE" sz="1200" b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62609"/>
            <a:ext cx="86487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* of 142 countries</a:t>
            </a:r>
            <a:r>
              <a:rPr lang="en-GB" sz="1100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** 3 = innovation driven 	Source: Global Competitiveness Report 2011-2012,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2 = efficiency driven 	World Economic Forum; table: STC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1 = factor driven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1200" y="0"/>
            <a:ext cx="7620000" cy="1123950"/>
          </a:xfrm>
        </p:spPr>
        <p:txBody>
          <a:bodyPr/>
          <a:lstStyle/>
          <a:p>
            <a:pPr eaLnBrk="1" hangingPunct="1"/>
            <a:r>
              <a:rPr lang="de-DE" sz="28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800" cap="none" dirty="0" smtClean="0">
                <a:latin typeface="Tahoma" pitchFamily="34" charset="0"/>
                <a:cs typeface="Tahoma" pitchFamily="34" charset="0"/>
              </a:rPr>
            </a:b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Wettbewerbsfähigkeit der Donauländer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1200" y="1422400"/>
          <a:ext cx="7619999" cy="3848100"/>
        </p:xfrm>
        <a:graphic>
          <a:graphicData uri="http://schemas.openxmlformats.org/drawingml/2006/table">
            <a:tbl>
              <a:tblPr/>
              <a:tblGrid>
                <a:gridCol w="2438400"/>
                <a:gridCol w="1574800"/>
                <a:gridCol w="1422400"/>
                <a:gridCol w="2184399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Land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Gesamtindex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Innovation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Entwicklungsstufe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**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Rank *</a:t>
                      </a:r>
                      <a:endParaRPr lang="de-DE" sz="105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Rank *</a:t>
                      </a:r>
                      <a:endParaRPr lang="de-DE" sz="105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Deutschland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Österreich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Tschechien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Ungarn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48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Slowenien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Montenegro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Slowakei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Bulgarien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74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Kroatien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76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2-3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Rumänien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77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Ukraine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1-2</a:t>
                      </a:r>
                      <a:endParaRPr lang="de-DE" sz="120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Moldau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127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Serbien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118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Bosnien-Herzegowina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de-DE" sz="1200" b="1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3333CC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</a:t>
                      </a:r>
                      <a:endParaRPr lang="de-DE" sz="1200" b="1" dirty="0">
                        <a:solidFill>
                          <a:srgbClr val="3333CC"/>
                        </a:solidFill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de-DE" sz="1200" dirty="0">
                        <a:latin typeface="CG 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62609"/>
            <a:ext cx="86487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* of 142 countries</a:t>
            </a:r>
            <a:r>
              <a:rPr lang="en-GB" sz="1100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** 3 = innovation driven 	Source: Global Competitiveness Report 2011-2012,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2 = efficiency driven 	World Economic Forum; table: STC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11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0200" algn="r"/>
                <a:tab pos="4660900" algn="r"/>
                <a:tab pos="8432800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1 = factor driven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1200" y="0"/>
            <a:ext cx="7620000" cy="1123950"/>
          </a:xfrm>
        </p:spPr>
        <p:txBody>
          <a:bodyPr/>
          <a:lstStyle/>
          <a:p>
            <a:pPr eaLnBrk="1" hangingPunct="1"/>
            <a:r>
              <a:rPr lang="de-DE" sz="28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800" cap="none" dirty="0" smtClean="0">
                <a:latin typeface="Tahoma" pitchFamily="34" charset="0"/>
                <a:cs typeface="Tahoma" pitchFamily="34" charset="0"/>
              </a:rPr>
            </a:b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Wettbewerbsfähigkeit der Donauländer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1200" y="0"/>
            <a:ext cx="7620000" cy="1123950"/>
          </a:xfrm>
        </p:spPr>
        <p:txBody>
          <a:bodyPr/>
          <a:lstStyle/>
          <a:p>
            <a:pPr eaLnBrk="1" hangingPunct="1"/>
            <a:r>
              <a:rPr lang="de-DE" sz="28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800" cap="none" dirty="0" smtClean="0">
                <a:latin typeface="Tahoma" pitchFamily="34" charset="0"/>
                <a:cs typeface="Tahoma" pitchFamily="34" charset="0"/>
              </a:rPr>
            </a:b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Transfer of Bes</a:t>
            </a: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t Practice</a:t>
            </a:r>
            <a:endParaRPr lang="de-DE" sz="2800" b="0" cap="none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2481749"/>
            <a:ext cx="3000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041900" y="2481749"/>
            <a:ext cx="378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First Danube Transfer Centers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endParaRPr lang="de-DE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located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Slovakia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(Bratislava, Nitra)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Romania (Cluj-Napoca)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Serbia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(Novi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Sad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de-DE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endParaRPr lang="de-D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03300" y="4682222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Pilot Project of </a:t>
            </a:r>
            <a:endParaRPr lang="de-DE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Baden-Württemberg</a:t>
            </a:r>
          </a:p>
          <a:p>
            <a:pPr lvl="0">
              <a:spcBef>
                <a:spcPts val="0"/>
              </a:spcBef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(09/2012 – 04/2014)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25513" y="1625600"/>
            <a:ext cx="17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</a:t>
            </a:r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de-DE" b="1" dirty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041900" y="4682222"/>
            <a:ext cx="378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Implementation</a:t>
            </a: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endParaRPr lang="de-DE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lvl="0" indent="-266700">
              <a:spcBef>
                <a:spcPts val="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Steinbeis-Europa-Zentrum</a:t>
            </a:r>
            <a:endParaRPr lang="de-DE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lvl="0" indent="-266700">
              <a:spcBef>
                <a:spcPts val="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Steinbeis-Donau-Zentrum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1200" y="0"/>
            <a:ext cx="7620000" cy="1123950"/>
          </a:xfrm>
        </p:spPr>
        <p:txBody>
          <a:bodyPr/>
          <a:lstStyle/>
          <a:p>
            <a:pPr eaLnBrk="1" hangingPunct="1"/>
            <a:r>
              <a:rPr lang="de-DE" sz="28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800" cap="none" dirty="0" smtClean="0">
                <a:latin typeface="Tahoma" pitchFamily="34" charset="0"/>
                <a:cs typeface="Tahoma" pitchFamily="34" charset="0"/>
              </a:rPr>
            </a:b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Transfer of Bes</a:t>
            </a: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t Practice</a:t>
            </a:r>
            <a:endParaRPr lang="de-DE" sz="2800" b="0" cap="none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41900" y="2317750"/>
            <a:ext cx="378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„</a:t>
            </a:r>
            <a:r>
              <a:rPr lang="en-GB" sz="1800" dirty="0" smtClean="0"/>
              <a:t>Increasing the adaptability and competitiveness of Romanian industry employees through continuous training in ITC, new technology transfer, environmental protection and pollution control”</a:t>
            </a:r>
            <a:endParaRPr lang="de-DE" sz="1800" dirty="0" smtClean="0"/>
          </a:p>
          <a:p>
            <a:pPr>
              <a:spcBef>
                <a:spcPts val="0"/>
              </a:spcBef>
            </a:pPr>
            <a:endParaRPr lang="de-D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03300" y="4682222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ESF-Project Romania</a:t>
            </a:r>
          </a:p>
          <a:p>
            <a:pPr lvl="0">
              <a:spcBef>
                <a:spcPts val="0"/>
              </a:spcBef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(09/2012 – 04/2014)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25513" y="1625600"/>
            <a:ext cx="17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</a:t>
            </a:r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de-DE" b="1" dirty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041900" y="4682222"/>
            <a:ext cx="378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Implementation</a:t>
            </a: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endParaRPr lang="de-DE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lvl="0" indent="-266700">
              <a:spcBef>
                <a:spcPts val="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Steinbeis-Transferzentrum</a:t>
            </a:r>
          </a:p>
          <a:p>
            <a:pPr marL="266700" lvl="0" indent="-266700">
              <a:spcBef>
                <a:spcPts val="0"/>
              </a:spcBef>
              <a:buClr>
                <a:srgbClr val="CC6600"/>
              </a:buClr>
            </a:pP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Ost-West-Kooperationen</a:t>
            </a:r>
          </a:p>
          <a:p>
            <a:pPr marL="266700" lvl="0" indent="-266700">
              <a:spcBef>
                <a:spcPts val="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</a:t>
            </a:r>
            <a:r>
              <a:rPr lang="de-DE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partners</a:t>
            </a:r>
            <a:endParaRPr lang="de-DE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2317750"/>
            <a:ext cx="3743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1003300" y="3302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Training of 1,100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managers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Romania (300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innovation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de-D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762000" y="620713"/>
            <a:ext cx="7646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2800" dirty="0" smtClean="0">
                <a:cs typeface="Tahoma" pitchFamily="34" charset="0"/>
              </a:rPr>
              <a:t>Details on </a:t>
            </a:r>
            <a:r>
              <a:rPr lang="de-DE" sz="2800" dirty="0" smtClean="0">
                <a:cs typeface="Tahoma" pitchFamily="34" charset="0"/>
              </a:rPr>
              <a:t>Internet</a:t>
            </a:r>
            <a:endParaRPr lang="de-DE" sz="2800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589" y="1268413"/>
            <a:ext cx="2694666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14700"/>
            <a:ext cx="255611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718002" y="2775747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00B0F0"/>
                </a:solidFill>
              </a:rPr>
              <a:t>www.stw.de</a:t>
            </a:r>
            <a:endParaRPr lang="de-DE" sz="1800" b="1" dirty="0">
              <a:solidFill>
                <a:srgbClr val="00B0F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74306" y="3245366"/>
            <a:ext cx="335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C6600"/>
                </a:solidFill>
              </a:rPr>
              <a:t>www.stz-ost-west.de</a:t>
            </a:r>
            <a:endParaRPr lang="de-DE" sz="1800" b="1" dirty="0">
              <a:solidFill>
                <a:srgbClr val="CC66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848" y="4326732"/>
            <a:ext cx="2459303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714952" y="3758168"/>
            <a:ext cx="335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006600"/>
                </a:solidFill>
              </a:rPr>
              <a:t>www.donaustrategie.eu</a:t>
            </a:r>
            <a:endParaRPr lang="de-DE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nummernplatzhalter 1"/>
          <p:cNvSpPr txBox="1">
            <a:spLocks noGrp="1"/>
          </p:cNvSpPr>
          <p:nvPr/>
        </p:nvSpPr>
        <p:spPr bwMode="auto">
          <a:xfrm>
            <a:off x="76200" y="6400800"/>
            <a:ext cx="6096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A5DA130-C18F-4B3C-831A-20A1CEB66556}" type="slidenum">
              <a:rPr lang="de-DE" b="1" u="none">
                <a:solidFill>
                  <a:schemeClr val="bg1"/>
                </a:solidFill>
              </a:rPr>
              <a:pPr algn="ctr"/>
              <a:t>15</a:t>
            </a:fld>
            <a:endParaRPr lang="de-DE" b="1" u="none">
              <a:solidFill>
                <a:schemeClr val="bg1"/>
              </a:solidFill>
            </a:endParaRPr>
          </a:p>
        </p:txBody>
      </p:sp>
      <p:sp>
        <p:nvSpPr>
          <p:cNvPr id="106499" name="Rectangle 18"/>
          <p:cNvSpPr>
            <a:spLocks noChangeArrowheads="1"/>
          </p:cNvSpPr>
          <p:nvPr/>
        </p:nvSpPr>
        <p:spPr bwMode="auto">
          <a:xfrm>
            <a:off x="4930775" y="4413961"/>
            <a:ext cx="4162425" cy="16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079500" algn="l"/>
              </a:tabLst>
            </a:pPr>
            <a:r>
              <a:rPr lang="de-DE" sz="1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Phone: </a:t>
            </a:r>
            <a:r>
              <a:rPr lang="de-DE" sz="1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+49-711-1839-816</a:t>
            </a:r>
          </a:p>
          <a:p>
            <a:pPr>
              <a:spcBef>
                <a:spcPct val="50000"/>
              </a:spcBef>
              <a:tabLst>
                <a:tab pos="1079500" algn="l"/>
              </a:tabLst>
            </a:pP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Cell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.:</a:t>
            </a: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+49-170-3314333</a:t>
            </a:r>
            <a:endParaRPr lang="de-DE" sz="1800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tabLst>
                <a:tab pos="1079500" algn="l"/>
              </a:tabLst>
            </a:pPr>
            <a:r>
              <a:rPr lang="de-DE" sz="1800" u="none" dirty="0"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de-DE" sz="1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raizner@danube-center.com</a:t>
            </a:r>
            <a:endParaRPr lang="de-DE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endParaRPr lang="de-DE" sz="1800" dirty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501" name="Rectangle 32"/>
          <p:cNvSpPr>
            <a:spLocks noChangeArrowheads="1"/>
          </p:cNvSpPr>
          <p:nvPr/>
        </p:nvSpPr>
        <p:spPr bwMode="auto">
          <a:xfrm>
            <a:off x="444500" y="404813"/>
            <a:ext cx="554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u="non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Thank</a:t>
            </a:r>
            <a:r>
              <a:rPr lang="de-DE" sz="2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800" u="non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you</a:t>
            </a:r>
            <a:r>
              <a:rPr lang="de-DE" sz="2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800" u="non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de-DE" sz="2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800" u="non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your</a:t>
            </a:r>
            <a:r>
              <a:rPr lang="de-DE" sz="2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2800" u="non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attention</a:t>
            </a:r>
            <a:r>
              <a:rPr lang="de-DE" sz="2800" u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de-DE" sz="2800" u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Grafik 5" descr="Raizner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500" y="1773238"/>
            <a:ext cx="3226666" cy="2160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44500" y="17732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Jürgen Raizner</a:t>
            </a:r>
          </a:p>
          <a:p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 </a:t>
            </a:r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Steinbeis Enterprises</a:t>
            </a:r>
          </a:p>
          <a:p>
            <a:pPr marL="355600" indent="-355600">
              <a:buBlip>
                <a:blip r:embed="rId4"/>
              </a:buBlip>
            </a:pP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STC EAST-WEST Joint Ventures</a:t>
            </a:r>
          </a:p>
          <a:p>
            <a:pPr marL="355600" indent="-355600">
              <a:buBlip>
                <a:blip r:embed="rId4"/>
              </a:buBlip>
            </a:pP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SIC / Steinbeis-Danube-Center</a:t>
            </a:r>
          </a:p>
          <a:p>
            <a:pPr marL="355600" indent="-355600">
              <a:buBlip>
                <a:blip r:embed="rId4"/>
              </a:buBlip>
            </a:pPr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Steinbeis Transfer Management S.R.L.</a:t>
            </a:r>
            <a:endParaRPr lang="de-DE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latin typeface="Tahoma" pitchFamily="34" charset="0"/>
                <a:cs typeface="Tahoma" pitchFamily="34" charset="0"/>
              </a:rPr>
              <a:t>Steinbeis Network</a:t>
            </a:r>
            <a:endParaRPr lang="de-DE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Textfeld 23"/>
          <p:cNvSpPr txBox="1">
            <a:spLocks noChangeArrowheads="1"/>
          </p:cNvSpPr>
          <p:nvPr/>
        </p:nvSpPr>
        <p:spPr bwMode="auto">
          <a:xfrm>
            <a:off x="711200" y="1376363"/>
            <a:ext cx="76200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50000"/>
              </a:spcBef>
              <a:spcAft>
                <a:spcPts val="1200"/>
              </a:spcAft>
              <a:buClr>
                <a:srgbClr val="CC3300"/>
              </a:buClr>
            </a:pPr>
            <a:r>
              <a:rPr lang="de-DE" sz="18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Steinbeis-Stiftung für </a:t>
            </a:r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Wirtschaftsförderung</a:t>
            </a:r>
            <a:endParaRPr lang="de-DE" sz="1800" b="1" dirty="0">
              <a:solidFill>
                <a:srgbClr val="CC6600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ct val="50000"/>
              </a:spcBef>
              <a:buClr>
                <a:srgbClr val="CC3300"/>
              </a:buClr>
            </a:pPr>
            <a:r>
              <a:rPr lang="de-DE" sz="1800" b="1" dirty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Steinbeis GmbH &amp; CO.KG für Technologietransfer</a:t>
            </a:r>
          </a:p>
          <a:p>
            <a:pPr marL="355600" indent="-355600" eaLnBrk="0" hangingPunct="0">
              <a:spcBef>
                <a:spcPct val="500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more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than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850 Centers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for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Knowledge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and Technology Transfer</a:t>
            </a:r>
            <a:endParaRPr lang="de-DE" sz="1800" dirty="0"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ct val="500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smtClean="0">
                <a:latin typeface="Tahoma" pitchFamily="34" charset="0"/>
                <a:cs typeface="Tahoma" pitchFamily="34" charset="0"/>
              </a:rPr>
              <a:t>697 Professors </a:t>
            </a:r>
          </a:p>
          <a:p>
            <a:pPr marL="355600" indent="-355600" eaLnBrk="0" hangingPunct="0">
              <a:spcBef>
                <a:spcPts val="0"/>
              </a:spcBef>
              <a:buClr>
                <a:srgbClr val="CC6600"/>
              </a:buClr>
            </a:pPr>
            <a:r>
              <a:rPr lang="de-DE" sz="1800" dirty="0" smtClean="0">
                <a:cs typeface="Tahoma" pitchFamily="34" charset="0"/>
              </a:rPr>
              <a:t>	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+ 1.462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employees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+ 3.631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project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experts</a:t>
            </a:r>
            <a:endParaRPr lang="de-DE" sz="1800" dirty="0" smtClean="0"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ct val="500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Turnover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in 2011:  134 Mio. </a:t>
            </a:r>
            <a:r>
              <a:rPr lang="de-DE" sz="1800" dirty="0">
                <a:latin typeface="Tahoma" pitchFamily="34" charset="0"/>
                <a:cs typeface="Tahoma" pitchFamily="34" charset="0"/>
              </a:rPr>
              <a:t>€</a:t>
            </a:r>
          </a:p>
          <a:p>
            <a:pPr marL="355600" indent="-355600" eaLnBrk="0" hangingPunct="0">
              <a:spcBef>
                <a:spcPct val="500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about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9.000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customers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per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year</a:t>
            </a:r>
            <a:endParaRPr lang="de-DE" sz="1800" dirty="0" smtClean="0"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ct val="50000"/>
              </a:spcBef>
              <a:spcAft>
                <a:spcPts val="1200"/>
              </a:spcAft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about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15.000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projects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per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year</a:t>
            </a:r>
            <a:endParaRPr lang="de-DE" sz="1800" dirty="0"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ts val="1200"/>
              </a:spcBef>
              <a:buClr>
                <a:srgbClr val="CC3300"/>
              </a:buClr>
            </a:pPr>
            <a:r>
              <a:rPr lang="de-DE" sz="1800" b="1" dirty="0" smtClean="0">
                <a:solidFill>
                  <a:srgbClr val="CC6600"/>
                </a:solidFill>
                <a:latin typeface="Tahoma" pitchFamily="34" charset="0"/>
                <a:cs typeface="Tahoma" pitchFamily="34" charset="0"/>
              </a:rPr>
              <a:t>Steinbeis University</a:t>
            </a:r>
            <a:endParaRPr lang="de-DE" sz="1800" b="1" dirty="0">
              <a:solidFill>
                <a:srgbClr val="CC6600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 eaLnBrk="0" hangingPunct="0">
              <a:spcBef>
                <a:spcPct val="500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800" dirty="0" smtClean="0">
                <a:latin typeface="Tahoma" pitchFamily="34" charset="0"/>
                <a:cs typeface="Tahoma" pitchFamily="34" charset="0"/>
              </a:rPr>
              <a:t>private,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self-financed</a:t>
            </a:r>
            <a:r>
              <a:rPr lang="de-DE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e-DE" sz="1800" dirty="0" err="1" smtClean="0">
                <a:latin typeface="Tahoma" pitchFamily="34" charset="0"/>
                <a:cs typeface="Tahoma" pitchFamily="34" charset="0"/>
              </a:rPr>
              <a:t>university</a:t>
            </a:r>
            <a:endParaRPr lang="de-DE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Grafik 3" descr="HausDerWirtsch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799" y="3893580"/>
            <a:ext cx="3378201" cy="226612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15199" y="3616581"/>
            <a:ext cx="238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Headquarters</a:t>
            </a: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Stuttgart</a:t>
            </a:r>
            <a:endParaRPr lang="de-D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33700" y="1474788"/>
            <a:ext cx="5702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254000">
              <a:spcBef>
                <a:spcPts val="120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800" dirty="0"/>
              <a:t>Technical advisor, director and chairman of the Headquarter for Trade and Commerce (1848-1880</a:t>
            </a:r>
            <a:r>
              <a:rPr lang="en-US" sz="1800" dirty="0" smtClean="0"/>
              <a:t>) Kingdom </a:t>
            </a:r>
            <a:r>
              <a:rPr lang="en-US" sz="1800" dirty="0"/>
              <a:t>of Württemberg (Stuttgart</a:t>
            </a:r>
            <a:r>
              <a:rPr lang="en-US" sz="1800" dirty="0" smtClean="0"/>
              <a:t>)</a:t>
            </a:r>
          </a:p>
          <a:p>
            <a:pPr marL="342900" indent="-254000">
              <a:spcBef>
                <a:spcPts val="120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800" dirty="0" smtClean="0"/>
              <a:t>Promoter </a:t>
            </a:r>
            <a:r>
              <a:rPr lang="en-US" sz="1800" dirty="0"/>
              <a:t>of technology transfer</a:t>
            </a:r>
            <a:endParaRPr lang="de-DE" sz="1800" dirty="0"/>
          </a:p>
          <a:p>
            <a:pPr marL="342900" indent="-254000">
              <a:spcBef>
                <a:spcPts val="120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800" dirty="0" smtClean="0"/>
              <a:t>Founder </a:t>
            </a:r>
            <a:r>
              <a:rPr lang="en-US" sz="1800" dirty="0"/>
              <a:t>of vocational schools, weaving and </a:t>
            </a:r>
            <a:br>
              <a:rPr lang="en-US" sz="1800" dirty="0"/>
            </a:br>
            <a:r>
              <a:rPr lang="en-US" sz="1800" dirty="0"/>
              <a:t>women‘s schools</a:t>
            </a:r>
            <a:r>
              <a:rPr lang="de-DE" sz="1800" dirty="0"/>
              <a:t> </a:t>
            </a:r>
            <a:endParaRPr lang="de-DE" sz="1800" dirty="0" smtClean="0"/>
          </a:p>
          <a:p>
            <a:pPr marL="342900" indent="-254000">
              <a:spcBef>
                <a:spcPts val="120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800" dirty="0" smtClean="0"/>
              <a:t>Promoter </a:t>
            </a:r>
            <a:r>
              <a:rPr lang="en-US" sz="1800" dirty="0"/>
              <a:t>of the industrialization in Württemberg</a:t>
            </a:r>
            <a:r>
              <a:rPr lang="en-US" sz="1700" dirty="0">
                <a:latin typeface="Arial" charset="0"/>
              </a:rPr>
              <a:t> </a:t>
            </a:r>
            <a:endParaRPr lang="en-US" sz="1700" dirty="0" smtClean="0">
              <a:latin typeface="Arial" charset="0"/>
            </a:endParaRPr>
          </a:p>
          <a:p>
            <a:pPr marL="342900" indent="-254000">
              <a:spcBef>
                <a:spcPts val="1200"/>
              </a:spcBef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800" dirty="0" smtClean="0"/>
              <a:t>Father </a:t>
            </a:r>
            <a:r>
              <a:rPr lang="en-US" sz="1800" dirty="0"/>
              <a:t>of dual training: </a:t>
            </a:r>
            <a:br>
              <a:rPr lang="en-US" sz="1800" dirty="0"/>
            </a:br>
            <a:r>
              <a:rPr lang="en-US" sz="1800" dirty="0"/>
              <a:t>„Industrial workers of the future depend upon theoretical knowledge combined with practical skills.“</a:t>
            </a:r>
            <a:endParaRPr lang="de-DE" sz="18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7700" y="4391818"/>
            <a:ext cx="1924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" rIns="18000">
            <a:spAutoFit/>
          </a:bodyPr>
          <a:lstStyle/>
          <a:p>
            <a:pPr eaLnBrk="0" hangingPunct="0"/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Ferdinand</a:t>
            </a:r>
            <a:r>
              <a:rPr lang="de-DE" sz="1200" dirty="0"/>
              <a:t> </a:t>
            </a:r>
            <a:r>
              <a:rPr lang="de-DE" sz="1200" dirty="0" smtClean="0"/>
              <a:t>von Steinbeis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(1807 - 1893)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7700" y="495300"/>
            <a:ext cx="7772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3200" dirty="0">
                <a:solidFill>
                  <a:schemeClr val="tx1"/>
                </a:solidFill>
                <a:latin typeface="Tahoma" pitchFamily="34" charset="0"/>
              </a:rPr>
              <a:t>Ferdinand von Steinbeis </a:t>
            </a:r>
            <a:r>
              <a:rPr lang="de-DE" sz="2800" dirty="0">
                <a:solidFill>
                  <a:schemeClr val="tx1"/>
                </a:solidFill>
                <a:latin typeface="Tahoma" pitchFamily="34" charset="0"/>
              </a:rPr>
              <a:t>(1807-1893)</a:t>
            </a:r>
            <a:endParaRPr lang="de-DE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74" name="Picture 2" descr="\\RAIZNER-NOTE\Users\Raizner\Pictures\Von NOKIA Lumia 800\Filmrolle\WP_00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51000"/>
            <a:ext cx="1924674" cy="256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Steinbeis Services</a:t>
            </a:r>
            <a:endParaRPr lang="de-DE" dirty="0" smtClean="0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404813" y="1600200"/>
            <a:ext cx="1692275" cy="4114800"/>
            <a:chOff x="288" y="1008"/>
            <a:chExt cx="1066" cy="2592"/>
          </a:xfrm>
        </p:grpSpPr>
        <p:sp>
          <p:nvSpPr>
            <p:cNvPr id="129046" name="Rectangle 1046"/>
            <p:cNvSpPr>
              <a:spLocks noChangeArrowheads="1"/>
            </p:cNvSpPr>
            <p:nvPr/>
          </p:nvSpPr>
          <p:spPr bwMode="auto">
            <a:xfrm>
              <a:off x="288" y="1008"/>
              <a:ext cx="1056" cy="259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08" name="Text Box 1047"/>
            <p:cNvSpPr txBox="1">
              <a:spLocks noChangeArrowheads="1"/>
            </p:cNvSpPr>
            <p:nvPr/>
          </p:nvSpPr>
          <p:spPr bwMode="auto">
            <a:xfrm>
              <a:off x="360" y="1737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SzPct val="130000"/>
                <a:buFont typeface="Wingdings" pitchFamily="2" charset="2"/>
                <a:buNone/>
              </a:pPr>
              <a:r>
                <a:rPr lang="de-DE" sz="1600" b="1" dirty="0"/>
                <a:t>Consulting</a:t>
              </a:r>
            </a:p>
          </p:txBody>
        </p:sp>
        <p:pic>
          <p:nvPicPr>
            <p:cNvPr id="12309" name="Picture 1048" descr="http://www.stw.de/uploads/pics/beratung_uebersich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" y="1008"/>
              <a:ext cx="106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0" name="Text Box 1049"/>
            <p:cNvSpPr txBox="1">
              <a:spLocks noChangeArrowheads="1"/>
            </p:cNvSpPr>
            <p:nvPr/>
          </p:nvSpPr>
          <p:spPr bwMode="auto">
            <a:xfrm rot="10800000">
              <a:off x="629" y="2255"/>
              <a:ext cx="384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>
                <a:buSzPct val="130000"/>
                <a:buFont typeface="Wingdings" pitchFamily="2" charset="2"/>
                <a:buNone/>
              </a:pPr>
              <a:r>
                <a:rPr lang="de-DE"/>
                <a:t>At every stage of the value chain</a:t>
              </a:r>
            </a:p>
          </p:txBody>
        </p:sp>
      </p:grpSp>
      <p:grpSp>
        <p:nvGrpSpPr>
          <p:cNvPr id="3" name="Group 1056"/>
          <p:cNvGrpSpPr>
            <a:grpSpLocks/>
          </p:cNvGrpSpPr>
          <p:nvPr/>
        </p:nvGrpSpPr>
        <p:grpSpPr bwMode="auto">
          <a:xfrm>
            <a:off x="2614613" y="1600200"/>
            <a:ext cx="1690687" cy="4124325"/>
            <a:chOff x="3750" y="1008"/>
            <a:chExt cx="1065" cy="2598"/>
          </a:xfrm>
        </p:grpSpPr>
        <p:sp>
          <p:nvSpPr>
            <p:cNvPr id="129052" name="Rectangle 1052"/>
            <p:cNvSpPr>
              <a:spLocks noChangeArrowheads="1"/>
            </p:cNvSpPr>
            <p:nvPr/>
          </p:nvSpPr>
          <p:spPr bwMode="auto">
            <a:xfrm>
              <a:off x="3750" y="1014"/>
              <a:ext cx="1056" cy="259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04" name="Text Box 1053"/>
            <p:cNvSpPr txBox="1">
              <a:spLocks noChangeArrowheads="1"/>
            </p:cNvSpPr>
            <p:nvPr/>
          </p:nvSpPr>
          <p:spPr bwMode="auto">
            <a:xfrm rot="-5400000">
              <a:off x="3703" y="2815"/>
              <a:ext cx="11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Fostering successful transfer</a:t>
              </a:r>
            </a:p>
          </p:txBody>
        </p:sp>
        <p:sp>
          <p:nvSpPr>
            <p:cNvPr id="12305" name="Text Box 1054"/>
            <p:cNvSpPr txBox="1">
              <a:spLocks noChangeArrowheads="1"/>
            </p:cNvSpPr>
            <p:nvPr/>
          </p:nvSpPr>
          <p:spPr bwMode="auto">
            <a:xfrm>
              <a:off x="3780" y="1746"/>
              <a:ext cx="100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30000"/>
                <a:buFont typeface="Wingdings" pitchFamily="2" charset="2"/>
                <a:buNone/>
              </a:pPr>
              <a:r>
                <a:rPr lang="de-DE" sz="1600" b="1"/>
                <a:t>Research and development</a:t>
              </a:r>
            </a:p>
            <a:p>
              <a:pPr eaLnBrk="0" hangingPunct="0">
                <a:buSzPct val="130000"/>
                <a:buFont typeface="Wingdings" pitchFamily="2" charset="2"/>
                <a:buChar char="§"/>
              </a:pPr>
              <a:endParaRPr lang="de-DE" sz="600" b="1"/>
            </a:p>
          </p:txBody>
        </p:sp>
        <p:pic>
          <p:nvPicPr>
            <p:cNvPr id="12306" name="Picture 1055" descr="http://www.stw.de/uploads/pics/forschung_uebersic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0" y="1008"/>
              <a:ext cx="1065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62"/>
          <p:cNvGrpSpPr>
            <a:grpSpLocks/>
          </p:cNvGrpSpPr>
          <p:nvPr/>
        </p:nvGrpSpPr>
        <p:grpSpPr bwMode="auto">
          <a:xfrm>
            <a:off x="4824413" y="1600200"/>
            <a:ext cx="1709737" cy="4114800"/>
            <a:chOff x="3009" y="1008"/>
            <a:chExt cx="1077" cy="2592"/>
          </a:xfrm>
        </p:grpSpPr>
        <p:sp>
          <p:nvSpPr>
            <p:cNvPr id="129058" name="Rectangle 1058"/>
            <p:cNvSpPr>
              <a:spLocks noChangeArrowheads="1"/>
            </p:cNvSpPr>
            <p:nvPr/>
          </p:nvSpPr>
          <p:spPr bwMode="auto">
            <a:xfrm>
              <a:off x="3015" y="1008"/>
              <a:ext cx="1056" cy="259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00" name="Text Box 1059"/>
            <p:cNvSpPr txBox="1">
              <a:spLocks noChangeArrowheads="1"/>
            </p:cNvSpPr>
            <p:nvPr/>
          </p:nvSpPr>
          <p:spPr bwMode="auto">
            <a:xfrm>
              <a:off x="3009" y="1746"/>
              <a:ext cx="1077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30000"/>
                <a:buFont typeface="Wingdings" pitchFamily="2" charset="2"/>
                <a:buNone/>
              </a:pPr>
              <a:r>
                <a:rPr lang="de-DE" sz="1600" b="1"/>
                <a:t>Evaluation and expert reports</a:t>
              </a:r>
            </a:p>
            <a:p>
              <a:pPr eaLnBrk="0" hangingPunct="0">
                <a:buSzPct val="130000"/>
                <a:buFont typeface="Wingdings" pitchFamily="2" charset="2"/>
                <a:buChar char="§"/>
              </a:pPr>
              <a:endParaRPr lang="de-DE" sz="600" b="1"/>
            </a:p>
          </p:txBody>
        </p:sp>
        <p:pic>
          <p:nvPicPr>
            <p:cNvPr id="12301" name="Picture 1060" descr="http://www.stw.de/uploads/pics/analysen_uebersich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5" y="1008"/>
              <a:ext cx="106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1061"/>
            <p:cNvSpPr txBox="1">
              <a:spLocks noChangeArrowheads="1"/>
            </p:cNvSpPr>
            <p:nvPr/>
          </p:nvSpPr>
          <p:spPr bwMode="auto">
            <a:xfrm rot="-5400000">
              <a:off x="2869" y="2716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Forming the basis for decision making</a:t>
              </a:r>
            </a:p>
          </p:txBody>
        </p:sp>
      </p:grpSp>
      <p:grpSp>
        <p:nvGrpSpPr>
          <p:cNvPr id="5" name="Group 1068"/>
          <p:cNvGrpSpPr>
            <a:grpSpLocks/>
          </p:cNvGrpSpPr>
          <p:nvPr/>
        </p:nvGrpSpPr>
        <p:grpSpPr bwMode="auto">
          <a:xfrm>
            <a:off x="7043738" y="1600200"/>
            <a:ext cx="1690687" cy="4124325"/>
            <a:chOff x="1824" y="480"/>
            <a:chExt cx="1065" cy="2598"/>
          </a:xfrm>
        </p:grpSpPr>
        <p:sp>
          <p:nvSpPr>
            <p:cNvPr id="129064" name="Rectangle 1064"/>
            <p:cNvSpPr>
              <a:spLocks noChangeArrowheads="1"/>
            </p:cNvSpPr>
            <p:nvPr/>
          </p:nvSpPr>
          <p:spPr bwMode="auto">
            <a:xfrm>
              <a:off x="1824" y="486"/>
              <a:ext cx="1056" cy="259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296" name="Rectangle 1065"/>
            <p:cNvSpPr>
              <a:spLocks noChangeArrowheads="1"/>
            </p:cNvSpPr>
            <p:nvPr/>
          </p:nvSpPr>
          <p:spPr bwMode="auto">
            <a:xfrm rot="-5400000">
              <a:off x="1802" y="2298"/>
              <a:ext cx="113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As a key competitive</a:t>
              </a:r>
            </a:p>
            <a:p>
              <a:r>
                <a:rPr lang="de-DE"/>
                <a:t>factor</a:t>
              </a:r>
            </a:p>
          </p:txBody>
        </p:sp>
        <p:sp>
          <p:nvSpPr>
            <p:cNvPr id="12297" name="Text Box 1066"/>
            <p:cNvSpPr txBox="1">
              <a:spLocks noChangeArrowheads="1"/>
            </p:cNvSpPr>
            <p:nvPr/>
          </p:nvSpPr>
          <p:spPr bwMode="auto">
            <a:xfrm>
              <a:off x="1860" y="1218"/>
              <a:ext cx="10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30000"/>
                <a:buFont typeface="Wingdings" pitchFamily="2" charset="2"/>
                <a:buNone/>
              </a:pPr>
              <a:r>
                <a:rPr lang="de-DE" sz="1600" b="1"/>
                <a:t>Training and employee development</a:t>
              </a:r>
            </a:p>
          </p:txBody>
        </p:sp>
        <p:pic>
          <p:nvPicPr>
            <p:cNvPr id="12298" name="Picture 1067" descr="http://www.stw.de/uploads/pics/ausbildung_uebersich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4" y="480"/>
              <a:ext cx="106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75" descr="G:\PK\K092\92726\2005-08-11-te-mh-rot-ge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978" y="1147556"/>
            <a:ext cx="3645877" cy="494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 rot="19169104">
            <a:off x="3528769" y="1575584"/>
            <a:ext cx="322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Centers in 135 of 441 </a:t>
            </a:r>
            <a:r>
              <a:rPr lang="de-D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counties</a:t>
            </a:r>
            <a:endParaRPr lang="de-DE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252605"/>
            <a:ext cx="2993825" cy="23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3649054"/>
            <a:ext cx="2993826" cy="24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11200" y="-19050"/>
            <a:ext cx="7620000" cy="1143000"/>
          </a:xfrm>
        </p:spPr>
        <p:txBody>
          <a:bodyPr/>
          <a:lstStyle/>
          <a:p>
            <a:pPr eaLnBrk="1" hangingPunct="1"/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800" b="0" cap="none" dirty="0" smtClean="0">
                <a:latin typeface="Tahoma" pitchFamily="34" charset="0"/>
                <a:cs typeface="Tahoma" pitchFamily="34" charset="0"/>
              </a:rPr>
            </a:br>
            <a:r>
              <a:rPr lang="de-DE" sz="2800" b="0" cap="none" dirty="0" smtClean="0">
                <a:latin typeface="Tahoma" pitchFamily="34" charset="0"/>
                <a:cs typeface="Tahoma" pitchFamily="34" charset="0"/>
              </a:rPr>
              <a:t>Steinbeis in Germany</a:t>
            </a:r>
            <a:endParaRPr lang="de-DE" sz="2400" b="0" cap="none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3117850" y="1833563"/>
            <a:ext cx="874713" cy="418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4195763" y="1833563"/>
            <a:ext cx="23812" cy="418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008563" y="1833563"/>
            <a:ext cx="2208212" cy="418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552950" y="1833563"/>
            <a:ext cx="1058863" cy="418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4544" y="471488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Steinbeis System - Network</a:t>
            </a:r>
            <a:endParaRPr lang="de-DE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6725" y="1233488"/>
            <a:ext cx="8448675" cy="4786313"/>
            <a:chOff x="294" y="777"/>
            <a:chExt cx="5322" cy="3015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3671" y="1155"/>
              <a:ext cx="1945" cy="1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590" y="1938"/>
              <a:ext cx="496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699" y="2842"/>
              <a:ext cx="48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294" y="777"/>
              <a:ext cx="48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800" b="1" dirty="0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Link and </a:t>
              </a:r>
              <a:r>
                <a:rPr lang="de-DE" sz="1800" b="1" dirty="0" err="1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coordinator</a:t>
              </a:r>
              <a:r>
                <a:rPr lang="de-DE" sz="1800" b="1" dirty="0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de-DE" sz="1800" b="1" dirty="0" err="1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for</a:t>
              </a:r>
              <a:r>
                <a:rPr lang="de-DE" sz="1800" b="1" dirty="0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Science and </a:t>
              </a:r>
              <a:r>
                <a:rPr lang="de-DE" sz="1800" b="1" dirty="0" err="1" smtClean="0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Societies</a:t>
              </a:r>
              <a:endParaRPr lang="en-US" sz="1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90" y="982"/>
              <a:ext cx="4890" cy="2591"/>
              <a:chOff x="112" y="1165"/>
              <a:chExt cx="5469" cy="3006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88" y="1209"/>
                <a:ext cx="4924" cy="2871"/>
                <a:chOff x="488" y="1209"/>
                <a:chExt cx="4924" cy="2871"/>
              </a:xfrm>
            </p:grpSpPr>
            <p:sp>
              <p:nvSpPr>
                <p:cNvPr id="22621" name="Line 14"/>
                <p:cNvSpPr>
                  <a:spLocks noChangeShapeType="1"/>
                </p:cNvSpPr>
                <p:nvPr/>
              </p:nvSpPr>
              <p:spPr bwMode="auto">
                <a:xfrm>
                  <a:off x="3172" y="1209"/>
                  <a:ext cx="2240" cy="2303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2" name="Freeform 15"/>
                <p:cNvSpPr>
                  <a:spLocks/>
                </p:cNvSpPr>
                <p:nvPr/>
              </p:nvSpPr>
              <p:spPr bwMode="auto">
                <a:xfrm>
                  <a:off x="488" y="2096"/>
                  <a:ext cx="1392" cy="1984"/>
                </a:xfrm>
                <a:custGeom>
                  <a:avLst/>
                  <a:gdLst>
                    <a:gd name="T0" fmla="*/ 0 w 1392"/>
                    <a:gd name="T1" fmla="*/ 1984 h 1984"/>
                    <a:gd name="T2" fmla="*/ 1392 w 1392"/>
                    <a:gd name="T3" fmla="*/ 1072 h 1984"/>
                    <a:gd name="T4" fmla="*/ 944 w 1392"/>
                    <a:gd name="T5" fmla="*/ 448 h 1984"/>
                    <a:gd name="T6" fmla="*/ 192 w 1392"/>
                    <a:gd name="T7" fmla="*/ 0 h 19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2"/>
                    <a:gd name="T13" fmla="*/ 0 h 1984"/>
                    <a:gd name="T14" fmla="*/ 1392 w 1392"/>
                    <a:gd name="T15" fmla="*/ 1984 h 19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2" h="1984">
                      <a:moveTo>
                        <a:pt x="0" y="1984"/>
                      </a:moveTo>
                      <a:lnTo>
                        <a:pt x="1392" y="1072"/>
                      </a:lnTo>
                      <a:lnTo>
                        <a:pt x="944" y="448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3" name="Freeform 16"/>
                <p:cNvSpPr>
                  <a:spLocks/>
                </p:cNvSpPr>
                <p:nvPr/>
              </p:nvSpPr>
              <p:spPr bwMode="auto">
                <a:xfrm>
                  <a:off x="1240" y="1424"/>
                  <a:ext cx="1552" cy="1120"/>
                </a:xfrm>
                <a:custGeom>
                  <a:avLst/>
                  <a:gdLst>
                    <a:gd name="T0" fmla="*/ 192 w 1552"/>
                    <a:gd name="T1" fmla="*/ 1120 h 1120"/>
                    <a:gd name="T2" fmla="*/ 864 w 1552"/>
                    <a:gd name="T3" fmla="*/ 688 h 1120"/>
                    <a:gd name="T4" fmla="*/ 1552 w 1552"/>
                    <a:gd name="T5" fmla="*/ 384 h 1120"/>
                    <a:gd name="T6" fmla="*/ 992 w 1552"/>
                    <a:gd name="T7" fmla="*/ 0 h 1120"/>
                    <a:gd name="T8" fmla="*/ 576 w 1552"/>
                    <a:gd name="T9" fmla="*/ 384 h 1120"/>
                    <a:gd name="T10" fmla="*/ 0 w 1552"/>
                    <a:gd name="T11" fmla="*/ 0 h 1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2"/>
                    <a:gd name="T19" fmla="*/ 0 h 1120"/>
                    <a:gd name="T20" fmla="*/ 1552 w 1552"/>
                    <a:gd name="T21" fmla="*/ 1120 h 1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2" h="1120">
                      <a:moveTo>
                        <a:pt x="192" y="1120"/>
                      </a:moveTo>
                      <a:lnTo>
                        <a:pt x="864" y="688"/>
                      </a:lnTo>
                      <a:lnTo>
                        <a:pt x="1552" y="384"/>
                      </a:lnTo>
                      <a:lnTo>
                        <a:pt x="992" y="0"/>
                      </a:lnTo>
                      <a:lnTo>
                        <a:pt x="576" y="3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424" y="1606"/>
                  <a:ext cx="134" cy="512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5" name="Line 18"/>
                <p:cNvSpPr>
                  <a:spLocks noChangeShapeType="1"/>
                </p:cNvSpPr>
                <p:nvPr/>
              </p:nvSpPr>
              <p:spPr bwMode="auto">
                <a:xfrm>
                  <a:off x="3425" y="2118"/>
                  <a:ext cx="972" cy="426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6" name="Line 19"/>
                <p:cNvSpPr>
                  <a:spLocks noChangeShapeType="1"/>
                </p:cNvSpPr>
                <p:nvPr/>
              </p:nvSpPr>
              <p:spPr bwMode="auto">
                <a:xfrm>
                  <a:off x="3687" y="2600"/>
                  <a:ext cx="1510" cy="636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016" y="1606"/>
                  <a:ext cx="948" cy="512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016" y="1649"/>
                  <a:ext cx="131" cy="447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792" y="1424"/>
                  <a:ext cx="319" cy="398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216" y="1482"/>
                  <a:ext cx="764" cy="1024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953" y="2544"/>
                  <a:ext cx="1027" cy="577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2" name="Line 25"/>
                <p:cNvSpPr>
                  <a:spLocks noChangeShapeType="1"/>
                </p:cNvSpPr>
                <p:nvPr/>
              </p:nvSpPr>
              <p:spPr bwMode="auto">
                <a:xfrm>
                  <a:off x="2408" y="2600"/>
                  <a:ext cx="703" cy="595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111" y="2544"/>
                  <a:ext cx="576" cy="651"/>
                </a:xfrm>
                <a:prstGeom prst="line">
                  <a:avLst/>
                </a:prstGeom>
                <a:noFill/>
                <a:ln w="222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43" name="Line 27"/>
              <p:cNvSpPr>
                <a:spLocks noChangeShapeType="1"/>
              </p:cNvSpPr>
              <p:nvPr/>
            </p:nvSpPr>
            <p:spPr bwMode="auto">
              <a:xfrm flipH="1">
                <a:off x="851" y="2118"/>
                <a:ext cx="1233" cy="416"/>
              </a:xfrm>
              <a:prstGeom prst="line">
                <a:avLst/>
              </a:prstGeom>
              <a:noFill/>
              <a:ln w="222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44" name="Text Box 28"/>
              <p:cNvSpPr txBox="1">
                <a:spLocks noChangeArrowheads="1"/>
              </p:cNvSpPr>
              <p:nvPr/>
            </p:nvSpPr>
            <p:spPr bwMode="auto">
              <a:xfrm>
                <a:off x="671" y="2381"/>
                <a:ext cx="13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e-DE" sz="1800"/>
              </a:p>
            </p:txBody>
          </p:sp>
          <p:sp>
            <p:nvSpPr>
              <p:cNvPr id="22545" name="Line 29"/>
              <p:cNvSpPr>
                <a:spLocks noChangeShapeType="1"/>
              </p:cNvSpPr>
              <p:nvPr/>
            </p:nvSpPr>
            <p:spPr bwMode="auto">
              <a:xfrm>
                <a:off x="1328" y="1294"/>
                <a:ext cx="30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 flipH="1">
                <a:off x="336" y="1209"/>
                <a:ext cx="1312" cy="6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47" name="Line 31"/>
              <p:cNvSpPr>
                <a:spLocks noChangeShapeType="1"/>
              </p:cNvSpPr>
              <p:nvPr/>
            </p:nvSpPr>
            <p:spPr bwMode="auto">
              <a:xfrm>
                <a:off x="4016" y="1209"/>
                <a:ext cx="1565" cy="6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48" name="Line 32"/>
              <p:cNvSpPr>
                <a:spLocks noChangeShapeType="1"/>
              </p:cNvSpPr>
              <p:nvPr/>
            </p:nvSpPr>
            <p:spPr bwMode="auto">
              <a:xfrm flipH="1">
                <a:off x="112" y="1209"/>
                <a:ext cx="1674" cy="1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49" name="Line 33"/>
              <p:cNvSpPr>
                <a:spLocks noChangeShapeType="1"/>
              </p:cNvSpPr>
              <p:nvPr/>
            </p:nvSpPr>
            <p:spPr bwMode="auto">
              <a:xfrm flipH="1">
                <a:off x="112" y="1209"/>
                <a:ext cx="1841" cy="2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0" name="Line 34"/>
              <p:cNvSpPr>
                <a:spLocks noChangeShapeType="1"/>
              </p:cNvSpPr>
              <p:nvPr/>
            </p:nvSpPr>
            <p:spPr bwMode="auto">
              <a:xfrm flipH="1">
                <a:off x="569" y="1209"/>
                <a:ext cx="1551" cy="2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1" name="Line 35"/>
              <p:cNvSpPr>
                <a:spLocks noChangeShapeType="1"/>
              </p:cNvSpPr>
              <p:nvPr/>
            </p:nvSpPr>
            <p:spPr bwMode="auto">
              <a:xfrm>
                <a:off x="1035" y="1430"/>
                <a:ext cx="36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2" name="Line 36"/>
              <p:cNvSpPr>
                <a:spLocks noChangeShapeType="1"/>
              </p:cNvSpPr>
              <p:nvPr/>
            </p:nvSpPr>
            <p:spPr bwMode="auto">
              <a:xfrm>
                <a:off x="569" y="1606"/>
                <a:ext cx="4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3" name="Line 37"/>
              <p:cNvSpPr>
                <a:spLocks noChangeShapeType="1"/>
              </p:cNvSpPr>
              <p:nvPr/>
            </p:nvSpPr>
            <p:spPr bwMode="auto">
              <a:xfrm>
                <a:off x="234" y="1822"/>
                <a:ext cx="5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4" name="Line 38"/>
              <p:cNvSpPr>
                <a:spLocks noChangeShapeType="1"/>
              </p:cNvSpPr>
              <p:nvPr/>
            </p:nvSpPr>
            <p:spPr bwMode="auto">
              <a:xfrm>
                <a:off x="112" y="2534"/>
                <a:ext cx="54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55" name="Line 39"/>
              <p:cNvSpPr>
                <a:spLocks noChangeShapeType="1"/>
              </p:cNvSpPr>
              <p:nvPr/>
            </p:nvSpPr>
            <p:spPr bwMode="auto">
              <a:xfrm>
                <a:off x="234" y="3998"/>
                <a:ext cx="50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719" y="2369"/>
                <a:ext cx="263" cy="231"/>
                <a:chOff x="432" y="1050"/>
                <a:chExt cx="263" cy="231"/>
              </a:xfrm>
            </p:grpSpPr>
            <p:sp>
              <p:nvSpPr>
                <p:cNvPr id="22619" name="Rectangle 41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20" name="AutoShape 42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/>
            </p:nvGrpSpPr>
            <p:grpSpPr bwMode="auto">
              <a:xfrm>
                <a:off x="342" y="3005"/>
                <a:ext cx="263" cy="231"/>
                <a:chOff x="432" y="1050"/>
                <a:chExt cx="263" cy="231"/>
              </a:xfrm>
            </p:grpSpPr>
            <p:sp>
              <p:nvSpPr>
                <p:cNvPr id="22617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18" name="AutoShape 45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375" y="1649"/>
                <a:ext cx="263" cy="231"/>
                <a:chOff x="432" y="1050"/>
                <a:chExt cx="263" cy="231"/>
              </a:xfrm>
            </p:grpSpPr>
            <p:sp>
              <p:nvSpPr>
                <p:cNvPr id="22615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16" name="AutoShape 48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1092" y="1281"/>
                <a:ext cx="263" cy="231"/>
                <a:chOff x="432" y="1050"/>
                <a:chExt cx="263" cy="231"/>
              </a:xfrm>
            </p:grpSpPr>
            <p:sp>
              <p:nvSpPr>
                <p:cNvPr id="22613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14" name="AutoShape 51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588" y="1961"/>
                <a:ext cx="263" cy="231"/>
                <a:chOff x="432" y="1050"/>
                <a:chExt cx="263" cy="231"/>
              </a:xfrm>
            </p:grpSpPr>
            <p:sp>
              <p:nvSpPr>
                <p:cNvPr id="22611" name="Rectangle 53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12" name="AutoShape 54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112" y="2375"/>
                <a:ext cx="263" cy="231"/>
                <a:chOff x="432" y="1050"/>
                <a:chExt cx="263" cy="231"/>
              </a:xfrm>
            </p:grpSpPr>
            <p:sp>
              <p:nvSpPr>
                <p:cNvPr id="22609" name="Rectangle 56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10" name="AutoShape 57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299" y="1680"/>
                <a:ext cx="263" cy="231"/>
                <a:chOff x="432" y="1050"/>
                <a:chExt cx="263" cy="231"/>
              </a:xfrm>
            </p:grpSpPr>
            <p:sp>
              <p:nvSpPr>
                <p:cNvPr id="22607" name="Rectangle 59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08" name="AutoShape 60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2563" name="Line 61"/>
              <p:cNvSpPr>
                <a:spLocks noChangeShapeType="1"/>
              </p:cNvSpPr>
              <p:nvPr/>
            </p:nvSpPr>
            <p:spPr bwMode="auto">
              <a:xfrm>
                <a:off x="2792" y="1822"/>
                <a:ext cx="632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4" name="Line 62"/>
              <p:cNvSpPr>
                <a:spLocks noChangeShapeType="1"/>
              </p:cNvSpPr>
              <p:nvPr/>
            </p:nvSpPr>
            <p:spPr bwMode="auto">
              <a:xfrm flipH="1">
                <a:off x="2980" y="2120"/>
                <a:ext cx="445" cy="414"/>
              </a:xfrm>
              <a:prstGeom prst="line">
                <a:avLst/>
              </a:prstGeom>
              <a:noFill/>
              <a:ln w="222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5" name="Line 63"/>
              <p:cNvSpPr>
                <a:spLocks noChangeShapeType="1"/>
              </p:cNvSpPr>
              <p:nvPr/>
            </p:nvSpPr>
            <p:spPr bwMode="auto">
              <a:xfrm flipH="1" flipV="1">
                <a:off x="3111" y="1370"/>
                <a:ext cx="445" cy="2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6" name="Line 64"/>
              <p:cNvSpPr>
                <a:spLocks noChangeShapeType="1"/>
              </p:cNvSpPr>
              <p:nvPr/>
            </p:nvSpPr>
            <p:spPr bwMode="auto">
              <a:xfrm>
                <a:off x="1880" y="1880"/>
                <a:ext cx="528" cy="654"/>
              </a:xfrm>
              <a:prstGeom prst="line">
                <a:avLst/>
              </a:prstGeom>
              <a:noFill/>
              <a:ln w="222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7" name="Line 65"/>
              <p:cNvSpPr>
                <a:spLocks noChangeShapeType="1"/>
              </p:cNvSpPr>
              <p:nvPr/>
            </p:nvSpPr>
            <p:spPr bwMode="auto">
              <a:xfrm flipH="1" flipV="1">
                <a:off x="2792" y="1822"/>
                <a:ext cx="895" cy="77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8" name="Line 66"/>
              <p:cNvSpPr>
                <a:spLocks noChangeShapeType="1"/>
              </p:cNvSpPr>
              <p:nvPr/>
            </p:nvSpPr>
            <p:spPr bwMode="auto">
              <a:xfrm flipV="1">
                <a:off x="3687" y="2096"/>
                <a:ext cx="329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9" name="Line 67"/>
              <p:cNvSpPr>
                <a:spLocks noChangeShapeType="1"/>
              </p:cNvSpPr>
              <p:nvPr/>
            </p:nvSpPr>
            <p:spPr bwMode="auto">
              <a:xfrm flipH="1" flipV="1">
                <a:off x="2216" y="1424"/>
                <a:ext cx="1800" cy="69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0" name="Line 68"/>
              <p:cNvSpPr>
                <a:spLocks noChangeShapeType="1"/>
              </p:cNvSpPr>
              <p:nvPr/>
            </p:nvSpPr>
            <p:spPr bwMode="auto">
              <a:xfrm flipH="1">
                <a:off x="2980" y="1430"/>
                <a:ext cx="131" cy="11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1" name="Line 69"/>
              <p:cNvSpPr>
                <a:spLocks noChangeShapeType="1"/>
              </p:cNvSpPr>
              <p:nvPr/>
            </p:nvSpPr>
            <p:spPr bwMode="auto">
              <a:xfrm flipH="1" flipV="1">
                <a:off x="1786" y="1767"/>
                <a:ext cx="1194" cy="76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2" name="Line 70"/>
              <p:cNvSpPr>
                <a:spLocks noChangeShapeType="1"/>
              </p:cNvSpPr>
              <p:nvPr/>
            </p:nvSpPr>
            <p:spPr bwMode="auto">
              <a:xfrm flipV="1">
                <a:off x="1355" y="2118"/>
                <a:ext cx="2070" cy="42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3" name="Line 71"/>
              <p:cNvSpPr>
                <a:spLocks noChangeShapeType="1"/>
              </p:cNvSpPr>
              <p:nvPr/>
            </p:nvSpPr>
            <p:spPr bwMode="auto">
              <a:xfrm flipV="1">
                <a:off x="1880" y="2544"/>
                <a:ext cx="545" cy="62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4" name="Line 72"/>
              <p:cNvSpPr>
                <a:spLocks noChangeShapeType="1"/>
              </p:cNvSpPr>
              <p:nvPr/>
            </p:nvSpPr>
            <p:spPr bwMode="auto">
              <a:xfrm flipV="1">
                <a:off x="3111" y="2120"/>
                <a:ext cx="314" cy="1046"/>
              </a:xfrm>
              <a:prstGeom prst="line">
                <a:avLst/>
              </a:prstGeom>
              <a:noFill/>
              <a:ln w="222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5" name="Line 73"/>
              <p:cNvSpPr>
                <a:spLocks noChangeShapeType="1"/>
              </p:cNvSpPr>
              <p:nvPr/>
            </p:nvSpPr>
            <p:spPr bwMode="auto">
              <a:xfrm>
                <a:off x="3111" y="3195"/>
                <a:ext cx="1286" cy="885"/>
              </a:xfrm>
              <a:prstGeom prst="line">
                <a:avLst/>
              </a:prstGeom>
              <a:noFill/>
              <a:ln w="222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6" name="Rectangle 74"/>
              <p:cNvSpPr>
                <a:spLocks noChangeArrowheads="1"/>
              </p:cNvSpPr>
              <p:nvPr/>
            </p:nvSpPr>
            <p:spPr bwMode="auto">
              <a:xfrm>
                <a:off x="1953" y="2048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77" name="Rectangle 75"/>
              <p:cNvSpPr>
                <a:spLocks noChangeArrowheads="1"/>
              </p:cNvSpPr>
              <p:nvPr/>
            </p:nvSpPr>
            <p:spPr bwMode="auto">
              <a:xfrm>
                <a:off x="3558" y="2506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78" name="Rectangle 76"/>
              <p:cNvSpPr>
                <a:spLocks noChangeArrowheads="1"/>
              </p:cNvSpPr>
              <p:nvPr/>
            </p:nvSpPr>
            <p:spPr bwMode="auto">
              <a:xfrm>
                <a:off x="3293" y="2048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79" name="Rectangle 77"/>
              <p:cNvSpPr>
                <a:spLocks noChangeArrowheads="1"/>
              </p:cNvSpPr>
              <p:nvPr/>
            </p:nvSpPr>
            <p:spPr bwMode="auto">
              <a:xfrm>
                <a:off x="2628" y="1736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0" name="Rectangle 78"/>
              <p:cNvSpPr>
                <a:spLocks noChangeArrowheads="1"/>
              </p:cNvSpPr>
              <p:nvPr/>
            </p:nvSpPr>
            <p:spPr bwMode="auto">
              <a:xfrm>
                <a:off x="2084" y="1370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1" name="Rectangle 79"/>
              <p:cNvSpPr>
                <a:spLocks noChangeArrowheads="1"/>
              </p:cNvSpPr>
              <p:nvPr/>
            </p:nvSpPr>
            <p:spPr bwMode="auto">
              <a:xfrm>
                <a:off x="3884" y="2048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2" name="Rectangle 80"/>
              <p:cNvSpPr>
                <a:spLocks noChangeArrowheads="1"/>
              </p:cNvSpPr>
              <p:nvPr/>
            </p:nvSpPr>
            <p:spPr bwMode="auto">
              <a:xfrm>
                <a:off x="4016" y="1536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3" name="Rectangle 81"/>
              <p:cNvSpPr>
                <a:spLocks noChangeArrowheads="1"/>
              </p:cNvSpPr>
              <p:nvPr/>
            </p:nvSpPr>
            <p:spPr bwMode="auto">
              <a:xfrm>
                <a:off x="3424" y="1536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4" name="Rectangle 82"/>
              <p:cNvSpPr>
                <a:spLocks noChangeArrowheads="1"/>
              </p:cNvSpPr>
              <p:nvPr/>
            </p:nvSpPr>
            <p:spPr bwMode="auto">
              <a:xfrm>
                <a:off x="2980" y="3121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5" name="Rectangle 83"/>
              <p:cNvSpPr>
                <a:spLocks noChangeArrowheads="1"/>
              </p:cNvSpPr>
              <p:nvPr/>
            </p:nvSpPr>
            <p:spPr bwMode="auto">
              <a:xfrm>
                <a:off x="1754" y="3094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6" name="Rectangle 84"/>
              <p:cNvSpPr>
                <a:spLocks noChangeArrowheads="1"/>
              </p:cNvSpPr>
              <p:nvPr/>
            </p:nvSpPr>
            <p:spPr bwMode="auto">
              <a:xfrm>
                <a:off x="2848" y="2462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7" name="Rectangle 85"/>
              <p:cNvSpPr>
                <a:spLocks noChangeArrowheads="1"/>
              </p:cNvSpPr>
              <p:nvPr/>
            </p:nvSpPr>
            <p:spPr bwMode="auto">
              <a:xfrm>
                <a:off x="2980" y="1338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8" name="Rectangle 86"/>
              <p:cNvSpPr>
                <a:spLocks noChangeArrowheads="1"/>
              </p:cNvSpPr>
              <p:nvPr/>
            </p:nvSpPr>
            <p:spPr bwMode="auto">
              <a:xfrm>
                <a:off x="1690" y="1750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89" name="Rectangle 87"/>
              <p:cNvSpPr>
                <a:spLocks noChangeArrowheads="1"/>
              </p:cNvSpPr>
              <p:nvPr/>
            </p:nvSpPr>
            <p:spPr bwMode="auto">
              <a:xfrm>
                <a:off x="1299" y="2482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sp>
            <p:nvSpPr>
              <p:cNvPr id="22590" name="Rectangle 88"/>
              <p:cNvSpPr>
                <a:spLocks noChangeArrowheads="1"/>
              </p:cNvSpPr>
              <p:nvPr/>
            </p:nvSpPr>
            <p:spPr bwMode="auto">
              <a:xfrm>
                <a:off x="2276" y="2462"/>
                <a:ext cx="263" cy="144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10800" rIns="0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800"/>
                  <a:t>SU</a:t>
                </a:r>
              </a:p>
            </p:txBody>
          </p:sp>
          <p:pic>
            <p:nvPicPr>
              <p:cNvPr id="22591" name="Picture 89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70" y="3899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2" name="Picture 90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59" y="1994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3" name="Picture 91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4" y="3040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4" name="Picture 92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3" y="2435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5" name="Picture 93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64" y="3067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6" name="Picture 94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37" y="1482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95"/>
              <p:cNvGrpSpPr>
                <a:grpSpLocks/>
              </p:cNvGrpSpPr>
              <p:nvPr/>
            </p:nvGrpSpPr>
            <p:grpSpPr bwMode="auto">
              <a:xfrm>
                <a:off x="569" y="3767"/>
                <a:ext cx="263" cy="231"/>
                <a:chOff x="432" y="1050"/>
                <a:chExt cx="263" cy="231"/>
              </a:xfrm>
            </p:grpSpPr>
            <p:sp>
              <p:nvSpPr>
                <p:cNvPr id="22605" name="Rectangle 96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06" name="AutoShape 97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1562" y="1165"/>
                <a:ext cx="263" cy="231"/>
                <a:chOff x="432" y="1050"/>
                <a:chExt cx="263" cy="231"/>
              </a:xfrm>
            </p:grpSpPr>
            <p:sp>
              <p:nvSpPr>
                <p:cNvPr id="22603" name="Rectangle 99"/>
                <p:cNvSpPr>
                  <a:spLocks noChangeArrowheads="1"/>
                </p:cNvSpPr>
                <p:nvPr/>
              </p:nvSpPr>
              <p:spPr bwMode="auto">
                <a:xfrm>
                  <a:off x="432" y="1137"/>
                  <a:ext cx="263" cy="14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10800" rIns="0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800"/>
                    <a:t>Uni</a:t>
                  </a:r>
                </a:p>
              </p:txBody>
            </p:sp>
            <p:sp>
              <p:nvSpPr>
                <p:cNvPr id="22604" name="AutoShape 100"/>
                <p:cNvSpPr>
                  <a:spLocks noChangeArrowheads="1"/>
                </p:cNvSpPr>
                <p:nvPr/>
              </p:nvSpPr>
              <p:spPr bwMode="auto">
                <a:xfrm>
                  <a:off x="432" y="1050"/>
                  <a:ext cx="263" cy="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pic>
            <p:nvPicPr>
              <p:cNvPr id="22599" name="Picture 101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0" y="2445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00" name="Picture 102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6" y="1736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01" name="Picture 103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96" y="1338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02" name="Picture 104" descr="C:\Documents and Settings\TEMP\Application Data\Microsoft\Media Catalog\Downloaded Clips\cl0\BL00105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3882"/>
                <a:ext cx="25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41" name="Text Box 105"/>
            <p:cNvSpPr txBox="1">
              <a:spLocks noChangeArrowheads="1"/>
            </p:cNvSpPr>
            <p:nvPr/>
          </p:nvSpPr>
          <p:spPr bwMode="auto">
            <a:xfrm>
              <a:off x="852" y="3540"/>
              <a:ext cx="11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000" dirty="0"/>
                <a:t>SU: Steinbeis </a:t>
              </a:r>
              <a:r>
                <a:rPr lang="de-DE" sz="1000" dirty="0" smtClean="0"/>
                <a:t>Unit/Enterprise</a:t>
              </a:r>
              <a:endParaRPr lang="de-DE" sz="1000" dirty="0"/>
            </a:p>
            <a:p>
              <a:pPr>
                <a:spcBef>
                  <a:spcPts val="0"/>
                </a:spcBef>
              </a:pPr>
              <a:r>
                <a:rPr lang="de-DE" sz="1000" dirty="0"/>
                <a:t>Uni: </a:t>
              </a:r>
              <a:r>
                <a:rPr lang="de-DE" sz="1000" dirty="0" smtClean="0"/>
                <a:t>University</a:t>
              </a:r>
              <a:endParaRPr lang="de-DE" sz="1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5508625" y="1773238"/>
            <a:ext cx="3095625" cy="2232025"/>
          </a:xfrm>
          <a:prstGeom prst="rect">
            <a:avLst/>
          </a:prstGeom>
          <a:solidFill>
            <a:srgbClr val="CC66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539750" y="1773238"/>
            <a:ext cx="2736850" cy="2232025"/>
          </a:xfrm>
          <a:prstGeom prst="rect">
            <a:avLst/>
          </a:prstGeom>
          <a:solidFill>
            <a:srgbClr val="CC6600">
              <a:alpha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250825" y="620713"/>
            <a:ext cx="8229600" cy="346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600" b="1">
                <a:solidFill>
                  <a:schemeClr val="bg1"/>
                </a:solidFill>
                <a:latin typeface="Century Gothic" pitchFamily="34" charset="0"/>
              </a:rPr>
              <a:t>Transfer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971550" y="2565400"/>
            <a:ext cx="1223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755650" y="19891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</a:t>
            </a:r>
            <a:endParaRPr lang="de-DE" sz="1800" dirty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5724525" y="1989138"/>
            <a:ext cx="2808288" cy="62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Enterprise</a:t>
            </a:r>
            <a:endParaRPr lang="de-DE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2987675" y="2995613"/>
            <a:ext cx="3240088" cy="7302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H="1" flipV="1">
            <a:off x="2987675" y="2778125"/>
            <a:ext cx="3168650" cy="74613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3419475" y="2708275"/>
            <a:ext cx="1800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3419475" y="2355850"/>
            <a:ext cx="2016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Knowledge</a:t>
            </a:r>
            <a:r>
              <a:rPr lang="de-DE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 </a:t>
            </a:r>
            <a:r>
              <a:rPr lang="de-DE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markets</a:t>
            </a:r>
            <a:endParaRPr lang="de-DE" dirty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3779838" y="314166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CC6600"/>
                </a:solidFill>
              </a:rPr>
              <a:t>Services</a:t>
            </a:r>
            <a:endParaRPr lang="de-DE" sz="1600" dirty="0">
              <a:solidFill>
                <a:srgbClr val="CC6600"/>
              </a:solidFill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 flipH="1" flipV="1">
            <a:off x="1692275" y="2492375"/>
            <a:ext cx="720725" cy="28892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1619250" y="2636838"/>
            <a:ext cx="792163" cy="287337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39750" y="620713"/>
            <a:ext cx="745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Transfer </a:t>
            </a:r>
            <a:r>
              <a:rPr lang="de-DE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de-D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Steinbeis</a:t>
            </a:r>
            <a:endParaRPr lang="de-DE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771" name="Oval 35"/>
          <p:cNvSpPr>
            <a:spLocks noChangeArrowheads="1"/>
          </p:cNvSpPr>
          <p:nvPr/>
        </p:nvSpPr>
        <p:spPr bwMode="auto">
          <a:xfrm>
            <a:off x="1619250" y="2457450"/>
            <a:ext cx="1873250" cy="3095625"/>
          </a:xfrm>
          <a:prstGeom prst="ellipse">
            <a:avLst/>
          </a:prstGeom>
          <a:solidFill>
            <a:schemeClr val="bg2">
              <a:alpha val="3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16766" name="Picture 30" descr="STW-Log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437063"/>
            <a:ext cx="503238" cy="503237"/>
          </a:xfrm>
          <a:noFill/>
          <a:ln>
            <a:miter lim="800000"/>
            <a:headEnd/>
            <a:tailEnd/>
          </a:ln>
        </p:spPr>
      </p:pic>
      <p:pic>
        <p:nvPicPr>
          <p:cNvPr id="116747" name="Picture 11" descr="STW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5975"/>
            <a:ext cx="522288" cy="522288"/>
          </a:xfrm>
          <a:noFill/>
          <a:ln>
            <a:miter lim="800000"/>
            <a:headEnd/>
            <a:tailEnd/>
          </a:ln>
        </p:spPr>
      </p:pic>
      <p:pic>
        <p:nvPicPr>
          <p:cNvPr id="116744" name="Picture 8" descr="STW-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429000"/>
            <a:ext cx="431800" cy="431800"/>
          </a:xfrm>
          <a:noFill/>
          <a:ln>
            <a:miter lim="800000"/>
            <a:headEnd/>
            <a:tailEnd/>
          </a:ln>
        </p:spPr>
      </p:pic>
      <p:pic>
        <p:nvPicPr>
          <p:cNvPr id="116741" name="Picture 5" descr="STW-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36838"/>
            <a:ext cx="576262" cy="576262"/>
          </a:xfrm>
          <a:noFill/>
          <a:ln>
            <a:miter lim="800000"/>
            <a:headEnd/>
            <a:tailEnd/>
          </a:ln>
        </p:spPr>
      </p:pic>
      <p:sp>
        <p:nvSpPr>
          <p:cNvPr id="22" name="Textfeld 46"/>
          <p:cNvSpPr txBox="1">
            <a:spLocks noChangeArrowheads="1"/>
          </p:cNvSpPr>
          <p:nvPr/>
        </p:nvSpPr>
        <p:spPr bwMode="auto">
          <a:xfrm>
            <a:off x="5508625" y="4201636"/>
            <a:ext cx="34845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</a:pPr>
            <a:r>
              <a:rPr lang="de-DE" sz="1600" dirty="0" smtClean="0"/>
              <a:t>Besonderheiten:</a:t>
            </a:r>
          </a:p>
          <a:p>
            <a:pPr marL="228600" indent="-228600">
              <a:spcBef>
                <a:spcPts val="6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600" dirty="0" smtClean="0"/>
              <a:t>Kunde initiiert Projekt</a:t>
            </a:r>
            <a:endParaRPr lang="de-DE" sz="1600" dirty="0"/>
          </a:p>
          <a:p>
            <a:pPr marL="228600" indent="-228600">
              <a:spcBef>
                <a:spcPts val="6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600" dirty="0" smtClean="0"/>
              <a:t>Anreiz: Erlöse sind STZ-Umsatz</a:t>
            </a:r>
            <a:endParaRPr lang="de-DE" sz="1600" dirty="0"/>
          </a:p>
          <a:p>
            <a:pPr marL="228600" indent="-228600">
              <a:spcBef>
                <a:spcPts val="600"/>
              </a:spcBef>
              <a:buClr>
                <a:srgbClr val="CC6600"/>
              </a:buClr>
              <a:buFont typeface="Wingdings" pitchFamily="2" charset="2"/>
              <a:buChar char="Ø"/>
            </a:pPr>
            <a:r>
              <a:rPr lang="de-DE" sz="1600" dirty="0" smtClean="0"/>
              <a:t>Arbeitsteilung: zentral/dezentral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 animBg="1"/>
      <p:bldP spid="116756" grpId="0" animBg="1"/>
      <p:bldP spid="116757" grpId="0"/>
      <p:bldP spid="116758" grpId="0"/>
      <p:bldP spid="116759" grpId="0"/>
      <p:bldP spid="116760" grpId="0" animBg="1"/>
      <p:bldP spid="116761" grpId="0" animBg="1"/>
      <p:bldP spid="1167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098"/>
          <p:cNvSpPr>
            <a:spLocks noChangeShapeType="1"/>
          </p:cNvSpPr>
          <p:nvPr/>
        </p:nvSpPr>
        <p:spPr bwMode="auto">
          <a:xfrm flipH="1" flipV="1">
            <a:off x="2887663" y="3024188"/>
            <a:ext cx="4010025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3" name="Line 4099"/>
          <p:cNvSpPr>
            <a:spLocks noChangeShapeType="1"/>
          </p:cNvSpPr>
          <p:nvPr/>
        </p:nvSpPr>
        <p:spPr bwMode="auto">
          <a:xfrm flipH="1" flipV="1">
            <a:off x="2871788" y="3281363"/>
            <a:ext cx="3990975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84" name="Line 4100"/>
          <p:cNvSpPr>
            <a:spLocks noChangeShapeType="1"/>
          </p:cNvSpPr>
          <p:nvPr/>
        </p:nvSpPr>
        <p:spPr bwMode="auto">
          <a:xfrm flipV="1">
            <a:off x="3479800" y="3263900"/>
            <a:ext cx="2744788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4101"/>
          <p:cNvGrpSpPr>
            <a:grpSpLocks/>
          </p:cNvGrpSpPr>
          <p:nvPr/>
        </p:nvGrpSpPr>
        <p:grpSpPr bwMode="auto">
          <a:xfrm>
            <a:off x="7031038" y="2312988"/>
            <a:ext cx="1966912" cy="1531937"/>
            <a:chOff x="4237" y="1331"/>
            <a:chExt cx="1239" cy="965"/>
          </a:xfrm>
        </p:grpSpPr>
        <p:sp>
          <p:nvSpPr>
            <p:cNvPr id="20500" name="Freeform 4102"/>
            <p:cNvSpPr>
              <a:spLocks/>
            </p:cNvSpPr>
            <p:nvPr/>
          </p:nvSpPr>
          <p:spPr bwMode="auto">
            <a:xfrm>
              <a:off x="4266" y="1365"/>
              <a:ext cx="1180" cy="931"/>
            </a:xfrm>
            <a:custGeom>
              <a:avLst/>
              <a:gdLst>
                <a:gd name="T0" fmla="*/ 0 w 3541"/>
                <a:gd name="T1" fmla="*/ 931 h 2791"/>
                <a:gd name="T2" fmla="*/ 1180 w 3541"/>
                <a:gd name="T3" fmla="*/ 931 h 2791"/>
                <a:gd name="T4" fmla="*/ 1180 w 3541"/>
                <a:gd name="T5" fmla="*/ 698 h 2791"/>
                <a:gd name="T6" fmla="*/ 1078 w 3541"/>
                <a:gd name="T7" fmla="*/ 698 h 2791"/>
                <a:gd name="T8" fmla="*/ 1078 w 3541"/>
                <a:gd name="T9" fmla="*/ 524 h 2791"/>
                <a:gd name="T10" fmla="*/ 918 w 3541"/>
                <a:gd name="T11" fmla="*/ 524 h 2791"/>
                <a:gd name="T12" fmla="*/ 918 w 3541"/>
                <a:gd name="T13" fmla="*/ 42 h 2791"/>
                <a:gd name="T14" fmla="*/ 801 w 3541"/>
                <a:gd name="T15" fmla="*/ 42 h 2791"/>
                <a:gd name="T16" fmla="*/ 801 w 3541"/>
                <a:gd name="T17" fmla="*/ 465 h 2791"/>
                <a:gd name="T18" fmla="*/ 713 w 3541"/>
                <a:gd name="T19" fmla="*/ 465 h 2791"/>
                <a:gd name="T20" fmla="*/ 713 w 3541"/>
                <a:gd name="T21" fmla="*/ 188 h 2791"/>
                <a:gd name="T22" fmla="*/ 539 w 3541"/>
                <a:gd name="T23" fmla="*/ 188 h 2791"/>
                <a:gd name="T24" fmla="*/ 539 w 3541"/>
                <a:gd name="T25" fmla="*/ 611 h 2791"/>
                <a:gd name="T26" fmla="*/ 408 w 3541"/>
                <a:gd name="T27" fmla="*/ 480 h 2791"/>
                <a:gd name="T28" fmla="*/ 408 w 3541"/>
                <a:gd name="T29" fmla="*/ 0 h 2791"/>
                <a:gd name="T30" fmla="*/ 320 w 3541"/>
                <a:gd name="T31" fmla="*/ 0 h 2791"/>
                <a:gd name="T32" fmla="*/ 320 w 3541"/>
                <a:gd name="T33" fmla="*/ 247 h 2791"/>
                <a:gd name="T34" fmla="*/ 218 w 3541"/>
                <a:gd name="T35" fmla="*/ 334 h 2791"/>
                <a:gd name="T36" fmla="*/ 218 w 3541"/>
                <a:gd name="T37" fmla="*/ 611 h 2791"/>
                <a:gd name="T38" fmla="*/ 101 w 3541"/>
                <a:gd name="T39" fmla="*/ 611 h 2791"/>
                <a:gd name="T40" fmla="*/ 101 w 3541"/>
                <a:gd name="T41" fmla="*/ 480 h 2791"/>
                <a:gd name="T42" fmla="*/ 0 w 3541"/>
                <a:gd name="T43" fmla="*/ 480 h 2791"/>
                <a:gd name="T44" fmla="*/ 0 w 3541"/>
                <a:gd name="T45" fmla="*/ 931 h 2791"/>
                <a:gd name="T46" fmla="*/ 0 w 3541"/>
                <a:gd name="T47" fmla="*/ 931 h 27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1"/>
                <a:gd name="T73" fmla="*/ 0 h 2791"/>
                <a:gd name="T74" fmla="*/ 3541 w 3541"/>
                <a:gd name="T75" fmla="*/ 2791 h 27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1" h="2791">
                  <a:moveTo>
                    <a:pt x="0" y="2791"/>
                  </a:moveTo>
                  <a:lnTo>
                    <a:pt x="3541" y="2791"/>
                  </a:lnTo>
                  <a:lnTo>
                    <a:pt x="3541" y="2092"/>
                  </a:lnTo>
                  <a:lnTo>
                    <a:pt x="3236" y="2092"/>
                  </a:lnTo>
                  <a:lnTo>
                    <a:pt x="3236" y="1570"/>
                  </a:lnTo>
                  <a:lnTo>
                    <a:pt x="2754" y="1570"/>
                  </a:lnTo>
                  <a:lnTo>
                    <a:pt x="2754" y="127"/>
                  </a:lnTo>
                  <a:lnTo>
                    <a:pt x="2405" y="127"/>
                  </a:lnTo>
                  <a:lnTo>
                    <a:pt x="2405" y="1393"/>
                  </a:lnTo>
                  <a:lnTo>
                    <a:pt x="2141" y="1393"/>
                  </a:lnTo>
                  <a:lnTo>
                    <a:pt x="2141" y="565"/>
                  </a:lnTo>
                  <a:lnTo>
                    <a:pt x="1618" y="565"/>
                  </a:lnTo>
                  <a:lnTo>
                    <a:pt x="1618" y="1831"/>
                  </a:lnTo>
                  <a:lnTo>
                    <a:pt x="1224" y="1438"/>
                  </a:lnTo>
                  <a:lnTo>
                    <a:pt x="1224" y="0"/>
                  </a:lnTo>
                  <a:lnTo>
                    <a:pt x="960" y="0"/>
                  </a:lnTo>
                  <a:lnTo>
                    <a:pt x="960" y="739"/>
                  </a:lnTo>
                  <a:lnTo>
                    <a:pt x="654" y="1001"/>
                  </a:lnTo>
                  <a:lnTo>
                    <a:pt x="654" y="1831"/>
                  </a:lnTo>
                  <a:lnTo>
                    <a:pt x="304" y="1831"/>
                  </a:lnTo>
                  <a:lnTo>
                    <a:pt x="304" y="1438"/>
                  </a:lnTo>
                  <a:lnTo>
                    <a:pt x="0" y="1438"/>
                  </a:lnTo>
                  <a:lnTo>
                    <a:pt x="0" y="2791"/>
                  </a:lnTo>
                  <a:close/>
                </a:path>
              </a:pathLst>
            </a:custGeom>
            <a:solidFill>
              <a:srgbClr val="85AEFF"/>
            </a:solidFill>
            <a:ln w="9525">
              <a:noFill/>
              <a:round/>
              <a:headEnd/>
              <a:tailEnd/>
            </a:ln>
          </p:spPr>
          <p:txBody>
            <a:bodyPr wrap="none" lIns="0" tIns="478800" rIns="0" anchor="ctr"/>
            <a:lstStyle/>
            <a:p>
              <a:endParaRPr lang="de-DE"/>
            </a:p>
          </p:txBody>
        </p:sp>
        <p:sp>
          <p:nvSpPr>
            <p:cNvPr id="20501" name="Freeform 4103"/>
            <p:cNvSpPr>
              <a:spLocks/>
            </p:cNvSpPr>
            <p:nvPr/>
          </p:nvSpPr>
          <p:spPr bwMode="auto">
            <a:xfrm>
              <a:off x="4237" y="1331"/>
              <a:ext cx="1239" cy="958"/>
            </a:xfrm>
            <a:custGeom>
              <a:avLst/>
              <a:gdLst>
                <a:gd name="T0" fmla="*/ 0 w 3718"/>
                <a:gd name="T1" fmla="*/ 958 h 2873"/>
                <a:gd name="T2" fmla="*/ 0 w 3718"/>
                <a:gd name="T3" fmla="*/ 478 h 2873"/>
                <a:gd name="T4" fmla="*/ 145 w 3718"/>
                <a:gd name="T5" fmla="*/ 478 h 2873"/>
                <a:gd name="T6" fmla="*/ 145 w 3718"/>
                <a:gd name="T7" fmla="*/ 623 h 2873"/>
                <a:gd name="T8" fmla="*/ 213 w 3718"/>
                <a:gd name="T9" fmla="*/ 623 h 2873"/>
                <a:gd name="T10" fmla="*/ 213 w 3718"/>
                <a:gd name="T11" fmla="*/ 377 h 2873"/>
                <a:gd name="T12" fmla="*/ 324 w 3718"/>
                <a:gd name="T13" fmla="*/ 266 h 2873"/>
                <a:gd name="T14" fmla="*/ 324 w 3718"/>
                <a:gd name="T15" fmla="*/ 0 h 2873"/>
                <a:gd name="T16" fmla="*/ 447 w 3718"/>
                <a:gd name="T17" fmla="*/ 0 h 2873"/>
                <a:gd name="T18" fmla="*/ 447 w 3718"/>
                <a:gd name="T19" fmla="*/ 489 h 2873"/>
                <a:gd name="T20" fmla="*/ 558 w 3718"/>
                <a:gd name="T21" fmla="*/ 601 h 2873"/>
                <a:gd name="T22" fmla="*/ 558 w 3718"/>
                <a:gd name="T23" fmla="*/ 188 h 2873"/>
                <a:gd name="T24" fmla="*/ 759 w 3718"/>
                <a:gd name="T25" fmla="*/ 188 h 2873"/>
                <a:gd name="T26" fmla="*/ 759 w 3718"/>
                <a:gd name="T27" fmla="*/ 467 h 2873"/>
                <a:gd name="T28" fmla="*/ 803 w 3718"/>
                <a:gd name="T29" fmla="*/ 467 h 2873"/>
                <a:gd name="T30" fmla="*/ 803 w 3718"/>
                <a:gd name="T31" fmla="*/ 44 h 2873"/>
                <a:gd name="T32" fmla="*/ 982 w 3718"/>
                <a:gd name="T33" fmla="*/ 44 h 2873"/>
                <a:gd name="T34" fmla="*/ 982 w 3718"/>
                <a:gd name="T35" fmla="*/ 523 h 2873"/>
                <a:gd name="T36" fmla="*/ 1117 w 3718"/>
                <a:gd name="T37" fmla="*/ 523 h 2873"/>
                <a:gd name="T38" fmla="*/ 1117 w 3718"/>
                <a:gd name="T39" fmla="*/ 702 h 2873"/>
                <a:gd name="T40" fmla="*/ 1239 w 3718"/>
                <a:gd name="T41" fmla="*/ 702 h 2873"/>
                <a:gd name="T42" fmla="*/ 1239 w 3718"/>
                <a:gd name="T43" fmla="*/ 958 h 2873"/>
                <a:gd name="T44" fmla="*/ 1194 w 3718"/>
                <a:gd name="T45" fmla="*/ 958 h 2873"/>
                <a:gd name="T46" fmla="*/ 1194 w 3718"/>
                <a:gd name="T47" fmla="*/ 745 h 2873"/>
                <a:gd name="T48" fmla="*/ 1071 w 3718"/>
                <a:gd name="T49" fmla="*/ 745 h 2873"/>
                <a:gd name="T50" fmla="*/ 1071 w 3718"/>
                <a:gd name="T51" fmla="*/ 568 h 2873"/>
                <a:gd name="T52" fmla="*/ 938 w 3718"/>
                <a:gd name="T53" fmla="*/ 568 h 2873"/>
                <a:gd name="T54" fmla="*/ 938 w 3718"/>
                <a:gd name="T55" fmla="*/ 89 h 2873"/>
                <a:gd name="T56" fmla="*/ 848 w 3718"/>
                <a:gd name="T57" fmla="*/ 89 h 2873"/>
                <a:gd name="T58" fmla="*/ 848 w 3718"/>
                <a:gd name="T59" fmla="*/ 512 h 2873"/>
                <a:gd name="T60" fmla="*/ 715 w 3718"/>
                <a:gd name="T61" fmla="*/ 512 h 2873"/>
                <a:gd name="T62" fmla="*/ 715 w 3718"/>
                <a:gd name="T63" fmla="*/ 233 h 2873"/>
                <a:gd name="T64" fmla="*/ 603 w 3718"/>
                <a:gd name="T65" fmla="*/ 233 h 2873"/>
                <a:gd name="T66" fmla="*/ 603 w 3718"/>
                <a:gd name="T67" fmla="*/ 745 h 2873"/>
                <a:gd name="T68" fmla="*/ 558 w 3718"/>
                <a:gd name="T69" fmla="*/ 745 h 2873"/>
                <a:gd name="T70" fmla="*/ 558 w 3718"/>
                <a:gd name="T71" fmla="*/ 657 h 2873"/>
                <a:gd name="T72" fmla="*/ 413 w 3718"/>
                <a:gd name="T73" fmla="*/ 512 h 2873"/>
                <a:gd name="T74" fmla="*/ 413 w 3718"/>
                <a:gd name="T75" fmla="*/ 44 h 2873"/>
                <a:gd name="T76" fmla="*/ 368 w 3718"/>
                <a:gd name="T77" fmla="*/ 44 h 2873"/>
                <a:gd name="T78" fmla="*/ 368 w 3718"/>
                <a:gd name="T79" fmla="*/ 278 h 2873"/>
                <a:gd name="T80" fmla="*/ 257 w 3718"/>
                <a:gd name="T81" fmla="*/ 389 h 2873"/>
                <a:gd name="T82" fmla="*/ 257 w 3718"/>
                <a:gd name="T83" fmla="*/ 667 h 2873"/>
                <a:gd name="T84" fmla="*/ 99 w 3718"/>
                <a:gd name="T85" fmla="*/ 667 h 2873"/>
                <a:gd name="T86" fmla="*/ 99 w 3718"/>
                <a:gd name="T87" fmla="*/ 523 h 2873"/>
                <a:gd name="T88" fmla="*/ 45 w 3718"/>
                <a:gd name="T89" fmla="*/ 523 h 2873"/>
                <a:gd name="T90" fmla="*/ 45 w 3718"/>
                <a:gd name="T91" fmla="*/ 958 h 2873"/>
                <a:gd name="T92" fmla="*/ 0 w 3718"/>
                <a:gd name="T93" fmla="*/ 958 h 2873"/>
                <a:gd name="T94" fmla="*/ 0 w 3718"/>
                <a:gd name="T95" fmla="*/ 958 h 28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18"/>
                <a:gd name="T145" fmla="*/ 0 h 2873"/>
                <a:gd name="T146" fmla="*/ 3718 w 3718"/>
                <a:gd name="T147" fmla="*/ 2873 h 28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18" h="2873">
                  <a:moveTo>
                    <a:pt x="0" y="2873"/>
                  </a:moveTo>
                  <a:lnTo>
                    <a:pt x="0" y="1434"/>
                  </a:lnTo>
                  <a:lnTo>
                    <a:pt x="434" y="1434"/>
                  </a:lnTo>
                  <a:lnTo>
                    <a:pt x="434" y="1869"/>
                  </a:lnTo>
                  <a:lnTo>
                    <a:pt x="639" y="1869"/>
                  </a:lnTo>
                  <a:lnTo>
                    <a:pt x="639" y="1132"/>
                  </a:lnTo>
                  <a:lnTo>
                    <a:pt x="973" y="799"/>
                  </a:lnTo>
                  <a:lnTo>
                    <a:pt x="973" y="0"/>
                  </a:lnTo>
                  <a:lnTo>
                    <a:pt x="1342" y="0"/>
                  </a:lnTo>
                  <a:lnTo>
                    <a:pt x="1342" y="1467"/>
                  </a:lnTo>
                  <a:lnTo>
                    <a:pt x="1674" y="1801"/>
                  </a:lnTo>
                  <a:lnTo>
                    <a:pt x="1674" y="565"/>
                  </a:lnTo>
                  <a:lnTo>
                    <a:pt x="2278" y="565"/>
                  </a:lnTo>
                  <a:lnTo>
                    <a:pt x="2278" y="1401"/>
                  </a:lnTo>
                  <a:lnTo>
                    <a:pt x="2410" y="1401"/>
                  </a:lnTo>
                  <a:lnTo>
                    <a:pt x="2410" y="132"/>
                  </a:lnTo>
                  <a:lnTo>
                    <a:pt x="2946" y="132"/>
                  </a:lnTo>
                  <a:lnTo>
                    <a:pt x="2946" y="1567"/>
                  </a:lnTo>
                  <a:lnTo>
                    <a:pt x="3351" y="1567"/>
                  </a:lnTo>
                  <a:lnTo>
                    <a:pt x="3351" y="2105"/>
                  </a:lnTo>
                  <a:lnTo>
                    <a:pt x="3718" y="2105"/>
                  </a:lnTo>
                  <a:lnTo>
                    <a:pt x="3718" y="2873"/>
                  </a:lnTo>
                  <a:lnTo>
                    <a:pt x="3583" y="2873"/>
                  </a:lnTo>
                  <a:lnTo>
                    <a:pt x="3583" y="2233"/>
                  </a:lnTo>
                  <a:lnTo>
                    <a:pt x="3215" y="2233"/>
                  </a:lnTo>
                  <a:lnTo>
                    <a:pt x="3215" y="1702"/>
                  </a:lnTo>
                  <a:lnTo>
                    <a:pt x="2814" y="1702"/>
                  </a:lnTo>
                  <a:lnTo>
                    <a:pt x="2814" y="266"/>
                  </a:lnTo>
                  <a:lnTo>
                    <a:pt x="2544" y="266"/>
                  </a:lnTo>
                  <a:lnTo>
                    <a:pt x="2544" y="1536"/>
                  </a:lnTo>
                  <a:lnTo>
                    <a:pt x="2146" y="1536"/>
                  </a:lnTo>
                  <a:lnTo>
                    <a:pt x="2146" y="700"/>
                  </a:lnTo>
                  <a:lnTo>
                    <a:pt x="1810" y="700"/>
                  </a:lnTo>
                  <a:lnTo>
                    <a:pt x="1810" y="2233"/>
                  </a:lnTo>
                  <a:lnTo>
                    <a:pt x="1674" y="2233"/>
                  </a:lnTo>
                  <a:lnTo>
                    <a:pt x="1674" y="1971"/>
                  </a:lnTo>
                  <a:lnTo>
                    <a:pt x="1239" y="1536"/>
                  </a:lnTo>
                  <a:lnTo>
                    <a:pt x="1239" y="132"/>
                  </a:lnTo>
                  <a:lnTo>
                    <a:pt x="1103" y="132"/>
                  </a:lnTo>
                  <a:lnTo>
                    <a:pt x="1103" y="834"/>
                  </a:lnTo>
                  <a:lnTo>
                    <a:pt x="771" y="1168"/>
                  </a:lnTo>
                  <a:lnTo>
                    <a:pt x="771" y="2000"/>
                  </a:lnTo>
                  <a:lnTo>
                    <a:pt x="298" y="2000"/>
                  </a:lnTo>
                  <a:lnTo>
                    <a:pt x="298" y="1567"/>
                  </a:lnTo>
                  <a:lnTo>
                    <a:pt x="135" y="1567"/>
                  </a:lnTo>
                  <a:lnTo>
                    <a:pt x="135" y="2873"/>
                  </a:lnTo>
                  <a:lnTo>
                    <a:pt x="0" y="28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2" name="Freeform 4104"/>
            <p:cNvSpPr>
              <a:spLocks/>
            </p:cNvSpPr>
            <p:nvPr/>
          </p:nvSpPr>
          <p:spPr bwMode="auto">
            <a:xfrm>
              <a:off x="4549" y="1721"/>
              <a:ext cx="44" cy="56"/>
            </a:xfrm>
            <a:custGeom>
              <a:avLst/>
              <a:gdLst>
                <a:gd name="T0" fmla="*/ 0 w 132"/>
                <a:gd name="T1" fmla="*/ 56 h 168"/>
                <a:gd name="T2" fmla="*/ 0 w 132"/>
                <a:gd name="T3" fmla="*/ 0 h 168"/>
                <a:gd name="T4" fmla="*/ 44 w 132"/>
                <a:gd name="T5" fmla="*/ 0 h 168"/>
                <a:gd name="T6" fmla="*/ 44 w 132"/>
                <a:gd name="T7" fmla="*/ 56 h 168"/>
                <a:gd name="T8" fmla="*/ 0 w 132"/>
                <a:gd name="T9" fmla="*/ 56 h 168"/>
                <a:gd name="T10" fmla="*/ 0 w 132"/>
                <a:gd name="T11" fmla="*/ 56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8"/>
                <a:gd name="T20" fmla="*/ 132 w 132"/>
                <a:gd name="T21" fmla="*/ 168 h 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8">
                  <a:moveTo>
                    <a:pt x="0" y="168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Freeform 4105"/>
            <p:cNvSpPr>
              <a:spLocks/>
            </p:cNvSpPr>
            <p:nvPr/>
          </p:nvSpPr>
          <p:spPr bwMode="auto">
            <a:xfrm>
              <a:off x="4549" y="1832"/>
              <a:ext cx="44" cy="57"/>
            </a:xfrm>
            <a:custGeom>
              <a:avLst/>
              <a:gdLst>
                <a:gd name="T0" fmla="*/ 0 w 132"/>
                <a:gd name="T1" fmla="*/ 57 h 169"/>
                <a:gd name="T2" fmla="*/ 0 w 132"/>
                <a:gd name="T3" fmla="*/ 0 h 169"/>
                <a:gd name="T4" fmla="*/ 44 w 132"/>
                <a:gd name="T5" fmla="*/ 0 h 169"/>
                <a:gd name="T6" fmla="*/ 44 w 132"/>
                <a:gd name="T7" fmla="*/ 57 h 169"/>
                <a:gd name="T8" fmla="*/ 0 w 132"/>
                <a:gd name="T9" fmla="*/ 57 h 169"/>
                <a:gd name="T10" fmla="*/ 0 w 132"/>
                <a:gd name="T11" fmla="*/ 57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9"/>
                <a:gd name="T20" fmla="*/ 132 w 132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9">
                  <a:moveTo>
                    <a:pt x="0" y="169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Freeform 4106"/>
            <p:cNvSpPr>
              <a:spLocks/>
            </p:cNvSpPr>
            <p:nvPr/>
          </p:nvSpPr>
          <p:spPr bwMode="auto">
            <a:xfrm>
              <a:off x="4549" y="194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Freeform 4107"/>
            <p:cNvSpPr>
              <a:spLocks/>
            </p:cNvSpPr>
            <p:nvPr/>
          </p:nvSpPr>
          <p:spPr bwMode="auto">
            <a:xfrm>
              <a:off x="4885" y="194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6" name="Freeform 4108"/>
            <p:cNvSpPr>
              <a:spLocks/>
            </p:cNvSpPr>
            <p:nvPr/>
          </p:nvSpPr>
          <p:spPr bwMode="auto">
            <a:xfrm>
              <a:off x="5108" y="1944"/>
              <a:ext cx="44" cy="56"/>
            </a:xfrm>
            <a:custGeom>
              <a:avLst/>
              <a:gdLst>
                <a:gd name="T0" fmla="*/ 0 w 131"/>
                <a:gd name="T1" fmla="*/ 56 h 167"/>
                <a:gd name="T2" fmla="*/ 0 w 131"/>
                <a:gd name="T3" fmla="*/ 0 h 167"/>
                <a:gd name="T4" fmla="*/ 44 w 131"/>
                <a:gd name="T5" fmla="*/ 0 h 167"/>
                <a:gd name="T6" fmla="*/ 44 w 131"/>
                <a:gd name="T7" fmla="*/ 56 h 167"/>
                <a:gd name="T8" fmla="*/ 0 w 131"/>
                <a:gd name="T9" fmla="*/ 56 h 167"/>
                <a:gd name="T10" fmla="*/ 0 w 131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67"/>
                <a:gd name="T20" fmla="*/ 131 w 13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67">
                  <a:moveTo>
                    <a:pt x="0" y="167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Freeform 4109"/>
            <p:cNvSpPr>
              <a:spLocks/>
            </p:cNvSpPr>
            <p:nvPr/>
          </p:nvSpPr>
          <p:spPr bwMode="auto">
            <a:xfrm>
              <a:off x="5221" y="1944"/>
              <a:ext cx="43" cy="56"/>
            </a:xfrm>
            <a:custGeom>
              <a:avLst/>
              <a:gdLst>
                <a:gd name="T0" fmla="*/ 0 w 131"/>
                <a:gd name="T1" fmla="*/ 56 h 167"/>
                <a:gd name="T2" fmla="*/ 0 w 131"/>
                <a:gd name="T3" fmla="*/ 0 h 167"/>
                <a:gd name="T4" fmla="*/ 43 w 131"/>
                <a:gd name="T5" fmla="*/ 0 h 167"/>
                <a:gd name="T6" fmla="*/ 43 w 131"/>
                <a:gd name="T7" fmla="*/ 56 h 167"/>
                <a:gd name="T8" fmla="*/ 0 w 131"/>
                <a:gd name="T9" fmla="*/ 56 h 167"/>
                <a:gd name="T10" fmla="*/ 0 w 131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67"/>
                <a:gd name="T20" fmla="*/ 131 w 13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67">
                  <a:moveTo>
                    <a:pt x="0" y="167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Freeform 4110"/>
            <p:cNvSpPr>
              <a:spLocks/>
            </p:cNvSpPr>
            <p:nvPr/>
          </p:nvSpPr>
          <p:spPr bwMode="auto">
            <a:xfrm>
              <a:off x="4438" y="2054"/>
              <a:ext cx="45" cy="56"/>
            </a:xfrm>
            <a:custGeom>
              <a:avLst/>
              <a:gdLst>
                <a:gd name="T0" fmla="*/ 0 w 136"/>
                <a:gd name="T1" fmla="*/ 56 h 167"/>
                <a:gd name="T2" fmla="*/ 0 w 136"/>
                <a:gd name="T3" fmla="*/ 0 h 167"/>
                <a:gd name="T4" fmla="*/ 45 w 136"/>
                <a:gd name="T5" fmla="*/ 0 h 167"/>
                <a:gd name="T6" fmla="*/ 45 w 136"/>
                <a:gd name="T7" fmla="*/ 56 h 167"/>
                <a:gd name="T8" fmla="*/ 0 w 136"/>
                <a:gd name="T9" fmla="*/ 56 h 167"/>
                <a:gd name="T10" fmla="*/ 0 w 136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67"/>
                <a:gd name="T20" fmla="*/ 136 w 136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67">
                  <a:moveTo>
                    <a:pt x="0" y="167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9" name="Freeform 4111"/>
            <p:cNvSpPr>
              <a:spLocks/>
            </p:cNvSpPr>
            <p:nvPr/>
          </p:nvSpPr>
          <p:spPr bwMode="auto">
            <a:xfrm>
              <a:off x="4550" y="2054"/>
              <a:ext cx="45" cy="56"/>
            </a:xfrm>
            <a:custGeom>
              <a:avLst/>
              <a:gdLst>
                <a:gd name="T0" fmla="*/ 0 w 134"/>
                <a:gd name="T1" fmla="*/ 56 h 167"/>
                <a:gd name="T2" fmla="*/ 0 w 134"/>
                <a:gd name="T3" fmla="*/ 0 h 167"/>
                <a:gd name="T4" fmla="*/ 45 w 134"/>
                <a:gd name="T5" fmla="*/ 0 h 167"/>
                <a:gd name="T6" fmla="*/ 45 w 134"/>
                <a:gd name="T7" fmla="*/ 56 h 167"/>
                <a:gd name="T8" fmla="*/ 0 w 134"/>
                <a:gd name="T9" fmla="*/ 56 h 167"/>
                <a:gd name="T10" fmla="*/ 0 w 134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167"/>
                <a:gd name="T20" fmla="*/ 134 w 134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167">
                  <a:moveTo>
                    <a:pt x="0" y="167"/>
                  </a:moveTo>
                  <a:lnTo>
                    <a:pt x="0" y="0"/>
                  </a:lnTo>
                  <a:lnTo>
                    <a:pt x="134" y="0"/>
                  </a:lnTo>
                  <a:lnTo>
                    <a:pt x="134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0" name="Freeform 4112"/>
            <p:cNvSpPr>
              <a:spLocks/>
            </p:cNvSpPr>
            <p:nvPr/>
          </p:nvSpPr>
          <p:spPr bwMode="auto">
            <a:xfrm>
              <a:off x="4662" y="2054"/>
              <a:ext cx="44" cy="56"/>
            </a:xfrm>
            <a:custGeom>
              <a:avLst/>
              <a:gdLst>
                <a:gd name="T0" fmla="*/ 0 w 133"/>
                <a:gd name="T1" fmla="*/ 56 h 167"/>
                <a:gd name="T2" fmla="*/ 0 w 133"/>
                <a:gd name="T3" fmla="*/ 0 h 167"/>
                <a:gd name="T4" fmla="*/ 44 w 133"/>
                <a:gd name="T5" fmla="*/ 0 h 167"/>
                <a:gd name="T6" fmla="*/ 44 w 133"/>
                <a:gd name="T7" fmla="*/ 56 h 167"/>
                <a:gd name="T8" fmla="*/ 0 w 133"/>
                <a:gd name="T9" fmla="*/ 56 h 167"/>
                <a:gd name="T10" fmla="*/ 0 w 133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67"/>
                <a:gd name="T20" fmla="*/ 133 w 13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67">
                  <a:moveTo>
                    <a:pt x="0" y="167"/>
                  </a:moveTo>
                  <a:lnTo>
                    <a:pt x="0" y="0"/>
                  </a:lnTo>
                  <a:lnTo>
                    <a:pt x="133" y="0"/>
                  </a:lnTo>
                  <a:lnTo>
                    <a:pt x="133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1" name="Freeform 4113"/>
            <p:cNvSpPr>
              <a:spLocks/>
            </p:cNvSpPr>
            <p:nvPr/>
          </p:nvSpPr>
          <p:spPr bwMode="auto">
            <a:xfrm>
              <a:off x="4997" y="2054"/>
              <a:ext cx="46" cy="56"/>
            </a:xfrm>
            <a:custGeom>
              <a:avLst/>
              <a:gdLst>
                <a:gd name="T0" fmla="*/ 0 w 137"/>
                <a:gd name="T1" fmla="*/ 56 h 167"/>
                <a:gd name="T2" fmla="*/ 0 w 137"/>
                <a:gd name="T3" fmla="*/ 0 h 167"/>
                <a:gd name="T4" fmla="*/ 46 w 137"/>
                <a:gd name="T5" fmla="*/ 0 h 167"/>
                <a:gd name="T6" fmla="*/ 46 w 137"/>
                <a:gd name="T7" fmla="*/ 56 h 167"/>
                <a:gd name="T8" fmla="*/ 0 w 137"/>
                <a:gd name="T9" fmla="*/ 56 h 167"/>
                <a:gd name="T10" fmla="*/ 0 w 137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67"/>
                <a:gd name="T20" fmla="*/ 137 w 137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67">
                  <a:moveTo>
                    <a:pt x="0" y="167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2" name="Freeform 4114"/>
            <p:cNvSpPr>
              <a:spLocks/>
            </p:cNvSpPr>
            <p:nvPr/>
          </p:nvSpPr>
          <p:spPr bwMode="auto">
            <a:xfrm>
              <a:off x="5110" y="2054"/>
              <a:ext cx="45" cy="56"/>
            </a:xfrm>
            <a:custGeom>
              <a:avLst/>
              <a:gdLst>
                <a:gd name="T0" fmla="*/ 0 w 135"/>
                <a:gd name="T1" fmla="*/ 56 h 167"/>
                <a:gd name="T2" fmla="*/ 0 w 135"/>
                <a:gd name="T3" fmla="*/ 0 h 167"/>
                <a:gd name="T4" fmla="*/ 45 w 135"/>
                <a:gd name="T5" fmla="*/ 0 h 167"/>
                <a:gd name="T6" fmla="*/ 45 w 135"/>
                <a:gd name="T7" fmla="*/ 56 h 167"/>
                <a:gd name="T8" fmla="*/ 0 w 135"/>
                <a:gd name="T9" fmla="*/ 56 h 167"/>
                <a:gd name="T10" fmla="*/ 0 w 135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67"/>
                <a:gd name="T20" fmla="*/ 135 w 1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67">
                  <a:moveTo>
                    <a:pt x="0" y="167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3" name="Freeform 4115"/>
            <p:cNvSpPr>
              <a:spLocks/>
            </p:cNvSpPr>
            <p:nvPr/>
          </p:nvSpPr>
          <p:spPr bwMode="auto">
            <a:xfrm>
              <a:off x="5221" y="205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486" name="Text Box 4116"/>
          <p:cNvSpPr txBox="1">
            <a:spLocks noChangeArrowheads="1"/>
          </p:cNvSpPr>
          <p:nvPr/>
        </p:nvSpPr>
        <p:spPr bwMode="auto">
          <a:xfrm>
            <a:off x="904875" y="4129088"/>
            <a:ext cx="750887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88925">
              <a:spcBef>
                <a:spcPct val="50000"/>
              </a:spcBef>
              <a:tabLst>
                <a:tab pos="0" algn="l"/>
                <a:tab pos="101600" algn="l"/>
              </a:tabLst>
            </a:pPr>
            <a:endParaRPr lang="de-DE" sz="1400" u="sng" dirty="0">
              <a:solidFill>
                <a:srgbClr val="C00000"/>
              </a:solidFill>
            </a:endParaRPr>
          </a:p>
          <a:p>
            <a:pPr defTabSz="288925">
              <a:spcBef>
                <a:spcPct val="50000"/>
              </a:spcBef>
              <a:tabLst>
                <a:tab pos="0" algn="l"/>
                <a:tab pos="101600" algn="l"/>
              </a:tabLst>
            </a:pPr>
            <a:endParaRPr lang="de-DE" sz="1400" u="sng" dirty="0">
              <a:solidFill>
                <a:srgbClr val="C00000"/>
              </a:solidFill>
            </a:endParaRPr>
          </a:p>
          <a:p>
            <a:pPr defTabSz="288925">
              <a:spcBef>
                <a:spcPct val="50000"/>
              </a:spcBef>
              <a:buClr>
                <a:srgbClr val="CC6600"/>
              </a:buClr>
              <a:buFont typeface="Arial" pitchFamily="34" charset="0"/>
              <a:buChar char="•"/>
              <a:tabLst>
                <a:tab pos="0" algn="l"/>
                <a:tab pos="101600" algn="l"/>
              </a:tabLst>
            </a:pPr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Innovation potential from (SU) as driving force for economic growth</a:t>
            </a:r>
          </a:p>
          <a:p>
            <a:pPr defTabSz="288925">
              <a:spcBef>
                <a:spcPct val="50000"/>
              </a:spcBef>
              <a:buClr>
                <a:srgbClr val="CC6600"/>
              </a:buClr>
              <a:buFont typeface="Arial" pitchFamily="34" charset="0"/>
              <a:buChar char="•"/>
              <a:tabLst>
                <a:tab pos="0" algn="l"/>
                <a:tab pos="101600" algn="l"/>
              </a:tabLst>
            </a:pPr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Economic problem solutions increase experiences and competences of the SU</a:t>
            </a:r>
          </a:p>
          <a:p>
            <a:pPr defTabSz="288925">
              <a:spcBef>
                <a:spcPct val="50000"/>
              </a:spcBef>
              <a:buClr>
                <a:srgbClr val="CC6600"/>
              </a:buClr>
              <a:buFont typeface="Arial" pitchFamily="34" charset="0"/>
              <a:buChar char="•"/>
              <a:tabLst>
                <a:tab pos="0" algn="l"/>
                <a:tab pos="101600" algn="l"/>
              </a:tabLst>
            </a:pPr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Economic problems very often generate new research activities at universities</a:t>
            </a:r>
          </a:p>
        </p:txBody>
      </p:sp>
      <p:sp>
        <p:nvSpPr>
          <p:cNvPr id="118805" name="Rectangle 4117"/>
          <p:cNvSpPr>
            <a:spLocks noChangeArrowheads="1"/>
          </p:cNvSpPr>
          <p:nvPr/>
        </p:nvSpPr>
        <p:spPr bwMode="auto">
          <a:xfrm>
            <a:off x="4413250" y="2890838"/>
            <a:ext cx="850900" cy="509587"/>
          </a:xfrm>
          <a:prstGeom prst="rect">
            <a:avLst/>
          </a:prstGeom>
          <a:solidFill>
            <a:srgbClr val="85A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46800" r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0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</a:t>
            </a: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488" name="Rectangle 4118"/>
          <p:cNvSpPr>
            <a:spLocks noChangeArrowheads="1"/>
          </p:cNvSpPr>
          <p:nvPr/>
        </p:nvSpPr>
        <p:spPr bwMode="auto">
          <a:xfrm>
            <a:off x="508000" y="685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 dirty="0"/>
              <a:t>Steinbeis </a:t>
            </a:r>
            <a:r>
              <a:rPr lang="de-DE" sz="2400" dirty="0" smtClean="0"/>
              <a:t>System</a:t>
            </a:r>
            <a:endParaRPr lang="de-DE" sz="2400" b="0" dirty="0"/>
          </a:p>
        </p:txBody>
      </p:sp>
      <p:grpSp>
        <p:nvGrpSpPr>
          <p:cNvPr id="3" name="Group 4119"/>
          <p:cNvGrpSpPr>
            <a:grpSpLocks/>
          </p:cNvGrpSpPr>
          <p:nvPr/>
        </p:nvGrpSpPr>
        <p:grpSpPr bwMode="auto">
          <a:xfrm>
            <a:off x="457200" y="1828800"/>
            <a:ext cx="2257425" cy="2184400"/>
            <a:chOff x="432" y="1120"/>
            <a:chExt cx="1422" cy="1376"/>
          </a:xfrm>
        </p:grpSpPr>
        <p:sp>
          <p:nvSpPr>
            <p:cNvPr id="20493" name="Oval 4120"/>
            <p:cNvSpPr>
              <a:spLocks noChangeArrowheads="1"/>
            </p:cNvSpPr>
            <p:nvPr/>
          </p:nvSpPr>
          <p:spPr bwMode="auto">
            <a:xfrm>
              <a:off x="464" y="1132"/>
              <a:ext cx="868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720000" bIns="766800" anchor="ctr"/>
            <a:lstStyle/>
            <a:p>
              <a:pPr eaLnBrk="0" hangingPunct="0">
                <a:spcBef>
                  <a:spcPct val="50000"/>
                </a:spcBef>
              </a:pPr>
              <a:endParaRPr lang="de-DE" sz="1400" b="0">
                <a:latin typeface="Arial" pitchFamily="34" charset="0"/>
              </a:endParaRPr>
            </a:p>
          </p:txBody>
        </p:sp>
        <p:sp>
          <p:nvSpPr>
            <p:cNvPr id="20494" name="Oval 4121"/>
            <p:cNvSpPr>
              <a:spLocks noChangeArrowheads="1"/>
            </p:cNvSpPr>
            <p:nvPr/>
          </p:nvSpPr>
          <p:spPr bwMode="auto">
            <a:xfrm>
              <a:off x="714" y="1628"/>
              <a:ext cx="869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478800" rIns="0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 sz="1400" b="0">
                <a:latin typeface="Arial" pitchFamily="34" charset="0"/>
              </a:endParaRPr>
            </a:p>
          </p:txBody>
        </p:sp>
        <p:sp>
          <p:nvSpPr>
            <p:cNvPr id="20495" name="Oval 4122"/>
            <p:cNvSpPr>
              <a:spLocks noChangeArrowheads="1"/>
            </p:cNvSpPr>
            <p:nvPr/>
          </p:nvSpPr>
          <p:spPr bwMode="auto">
            <a:xfrm>
              <a:off x="983" y="1120"/>
              <a:ext cx="868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0" tIns="0" rIns="0" bIns="766800" anchor="ctr"/>
            <a:lstStyle/>
            <a:p>
              <a:pPr algn="r" eaLnBrk="0" hangingPunct="0">
                <a:spcBef>
                  <a:spcPct val="50000"/>
                </a:spcBef>
              </a:pPr>
              <a:endParaRPr lang="de-DE" sz="1400" b="0">
                <a:latin typeface="Arial" pitchFamily="34" charset="0"/>
              </a:endParaRPr>
            </a:p>
          </p:txBody>
        </p:sp>
        <p:sp>
          <p:nvSpPr>
            <p:cNvPr id="20496" name="Freeform 4123" descr="Diagonal weit nach oben"/>
            <p:cNvSpPr>
              <a:spLocks/>
            </p:cNvSpPr>
            <p:nvPr/>
          </p:nvSpPr>
          <p:spPr bwMode="auto">
            <a:xfrm>
              <a:off x="967" y="1612"/>
              <a:ext cx="379" cy="291"/>
            </a:xfrm>
            <a:custGeom>
              <a:avLst/>
              <a:gdLst>
                <a:gd name="T0" fmla="*/ 28 w 495"/>
                <a:gd name="T1" fmla="*/ 39 h 380"/>
                <a:gd name="T2" fmla="*/ 183 w 495"/>
                <a:gd name="T3" fmla="*/ 289 h 380"/>
                <a:gd name="T4" fmla="*/ 352 w 495"/>
                <a:gd name="T5" fmla="*/ 54 h 380"/>
                <a:gd name="T6" fmla="*/ 28 w 495"/>
                <a:gd name="T7" fmla="*/ 39 h 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5"/>
                <a:gd name="T13" fmla="*/ 0 h 380"/>
                <a:gd name="T14" fmla="*/ 495 w 495"/>
                <a:gd name="T15" fmla="*/ 380 h 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5" h="380">
                  <a:moveTo>
                    <a:pt x="37" y="51"/>
                  </a:moveTo>
                  <a:cubicBezTo>
                    <a:pt x="0" y="102"/>
                    <a:pt x="169" y="374"/>
                    <a:pt x="239" y="377"/>
                  </a:cubicBezTo>
                  <a:cubicBezTo>
                    <a:pt x="309" y="380"/>
                    <a:pt x="495" y="123"/>
                    <a:pt x="460" y="70"/>
                  </a:cubicBezTo>
                  <a:cubicBezTo>
                    <a:pt x="425" y="17"/>
                    <a:pt x="74" y="0"/>
                    <a:pt x="37" y="51"/>
                  </a:cubicBez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Rectangle 4124"/>
            <p:cNvSpPr>
              <a:spLocks noChangeArrowheads="1"/>
            </p:cNvSpPr>
            <p:nvPr/>
          </p:nvSpPr>
          <p:spPr bwMode="auto">
            <a:xfrm>
              <a:off x="432" y="1454"/>
              <a:ext cx="6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>
                  <a:latin typeface="Arial" pitchFamily="34" charset="0"/>
                </a:rPr>
                <a:t>University</a:t>
              </a:r>
            </a:p>
          </p:txBody>
        </p:sp>
        <p:sp>
          <p:nvSpPr>
            <p:cNvPr id="20498" name="Rectangle 4125"/>
            <p:cNvSpPr>
              <a:spLocks noChangeArrowheads="1"/>
            </p:cNvSpPr>
            <p:nvPr/>
          </p:nvSpPr>
          <p:spPr bwMode="auto">
            <a:xfrm>
              <a:off x="1286" y="1454"/>
              <a:ext cx="5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>
                  <a:latin typeface="Arial" pitchFamily="34" charset="0"/>
                </a:rPr>
                <a:t>Staff &amp;</a:t>
              </a:r>
            </a:p>
            <a:p>
              <a:r>
                <a:rPr lang="de-DE" sz="1300">
                  <a:latin typeface="Arial" pitchFamily="34" charset="0"/>
                </a:rPr>
                <a:t>Students</a:t>
              </a:r>
            </a:p>
          </p:txBody>
        </p:sp>
        <p:sp>
          <p:nvSpPr>
            <p:cNvPr id="20499" name="Rectangle 4126"/>
            <p:cNvSpPr>
              <a:spLocks noChangeArrowheads="1"/>
            </p:cNvSpPr>
            <p:nvPr/>
          </p:nvSpPr>
          <p:spPr bwMode="auto">
            <a:xfrm>
              <a:off x="877" y="2075"/>
              <a:ext cx="59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>
                  <a:latin typeface="Arial" pitchFamily="34" charset="0"/>
                </a:rPr>
                <a:t>Research</a:t>
              </a:r>
            </a:p>
          </p:txBody>
        </p:sp>
      </p:grpSp>
      <p:sp>
        <p:nvSpPr>
          <p:cNvPr id="20490" name="Text Box 4127"/>
          <p:cNvSpPr txBox="1">
            <a:spLocks noChangeArrowheads="1"/>
          </p:cNvSpPr>
          <p:nvPr/>
        </p:nvSpPr>
        <p:spPr bwMode="auto">
          <a:xfrm>
            <a:off x="1355725" y="4146550"/>
            <a:ext cx="60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win</a:t>
            </a:r>
          </a:p>
        </p:txBody>
      </p:sp>
      <p:sp>
        <p:nvSpPr>
          <p:cNvPr id="20491" name="Text Box 4128"/>
          <p:cNvSpPr txBox="1">
            <a:spLocks noChangeArrowheads="1"/>
          </p:cNvSpPr>
          <p:nvPr/>
        </p:nvSpPr>
        <p:spPr bwMode="auto">
          <a:xfrm>
            <a:off x="4572000" y="412908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win</a:t>
            </a:r>
          </a:p>
        </p:txBody>
      </p:sp>
      <p:sp>
        <p:nvSpPr>
          <p:cNvPr id="20492" name="Text Box 4129"/>
          <p:cNvSpPr txBox="1">
            <a:spLocks noChangeArrowheads="1"/>
          </p:cNvSpPr>
          <p:nvPr/>
        </p:nvSpPr>
        <p:spPr bwMode="auto">
          <a:xfrm>
            <a:off x="7627938" y="4191000"/>
            <a:ext cx="60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00FF"/>
                </a:solidFill>
              </a:rPr>
              <a:t>win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026"/>
          <p:cNvSpPr>
            <a:spLocks noChangeShapeType="1"/>
          </p:cNvSpPr>
          <p:nvPr/>
        </p:nvSpPr>
        <p:spPr bwMode="auto">
          <a:xfrm flipH="1" flipV="1">
            <a:off x="2887663" y="3024188"/>
            <a:ext cx="4010025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07" name="Line 1027"/>
          <p:cNvSpPr>
            <a:spLocks noChangeShapeType="1"/>
          </p:cNvSpPr>
          <p:nvPr/>
        </p:nvSpPr>
        <p:spPr bwMode="auto">
          <a:xfrm flipH="1" flipV="1">
            <a:off x="2871788" y="3281363"/>
            <a:ext cx="3990975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1508" name="Line 1028"/>
          <p:cNvSpPr>
            <a:spLocks noChangeShapeType="1"/>
          </p:cNvSpPr>
          <p:nvPr/>
        </p:nvSpPr>
        <p:spPr bwMode="auto">
          <a:xfrm flipH="1">
            <a:off x="3011488" y="2260600"/>
            <a:ext cx="1382712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09" name="Line 1029"/>
          <p:cNvSpPr>
            <a:spLocks noChangeShapeType="1"/>
          </p:cNvSpPr>
          <p:nvPr/>
        </p:nvSpPr>
        <p:spPr bwMode="auto">
          <a:xfrm>
            <a:off x="5410200" y="2260600"/>
            <a:ext cx="1168400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0" name="Line 1030"/>
          <p:cNvSpPr>
            <a:spLocks noChangeShapeType="1"/>
          </p:cNvSpPr>
          <p:nvPr/>
        </p:nvSpPr>
        <p:spPr bwMode="auto">
          <a:xfrm flipH="1">
            <a:off x="3898900" y="2260600"/>
            <a:ext cx="660400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1" name="Line 1031"/>
          <p:cNvSpPr>
            <a:spLocks noChangeShapeType="1"/>
          </p:cNvSpPr>
          <p:nvPr/>
        </p:nvSpPr>
        <p:spPr bwMode="auto">
          <a:xfrm flipH="1">
            <a:off x="4559300" y="2260600"/>
            <a:ext cx="209550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2" name="Line 1032"/>
          <p:cNvSpPr>
            <a:spLocks noChangeShapeType="1"/>
          </p:cNvSpPr>
          <p:nvPr/>
        </p:nvSpPr>
        <p:spPr bwMode="auto">
          <a:xfrm>
            <a:off x="5010150" y="2260600"/>
            <a:ext cx="292100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3" name="Line 1033"/>
          <p:cNvSpPr>
            <a:spLocks noChangeShapeType="1"/>
          </p:cNvSpPr>
          <p:nvPr/>
        </p:nvSpPr>
        <p:spPr bwMode="auto">
          <a:xfrm>
            <a:off x="5213350" y="2260600"/>
            <a:ext cx="800100" cy="18002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 flipV="1">
            <a:off x="3911600" y="2616200"/>
            <a:ext cx="19177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>
            <a:off x="3714750" y="2870200"/>
            <a:ext cx="22987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 flipV="1">
            <a:off x="3479800" y="3263900"/>
            <a:ext cx="2744788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7" name="Line 1037"/>
          <p:cNvSpPr>
            <a:spLocks noChangeShapeType="1"/>
          </p:cNvSpPr>
          <p:nvPr/>
        </p:nvSpPr>
        <p:spPr bwMode="auto">
          <a:xfrm>
            <a:off x="3009900" y="3771900"/>
            <a:ext cx="3633788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7031038" y="2312988"/>
            <a:ext cx="1966912" cy="1531937"/>
            <a:chOff x="4237" y="1331"/>
            <a:chExt cx="1239" cy="965"/>
          </a:xfrm>
        </p:grpSpPr>
        <p:sp>
          <p:nvSpPr>
            <p:cNvPr id="21537" name="Freeform 1039"/>
            <p:cNvSpPr>
              <a:spLocks/>
            </p:cNvSpPr>
            <p:nvPr/>
          </p:nvSpPr>
          <p:spPr bwMode="auto">
            <a:xfrm>
              <a:off x="4266" y="1365"/>
              <a:ext cx="1180" cy="931"/>
            </a:xfrm>
            <a:custGeom>
              <a:avLst/>
              <a:gdLst>
                <a:gd name="T0" fmla="*/ 0 w 3541"/>
                <a:gd name="T1" fmla="*/ 931 h 2791"/>
                <a:gd name="T2" fmla="*/ 1180 w 3541"/>
                <a:gd name="T3" fmla="*/ 931 h 2791"/>
                <a:gd name="T4" fmla="*/ 1180 w 3541"/>
                <a:gd name="T5" fmla="*/ 698 h 2791"/>
                <a:gd name="T6" fmla="*/ 1078 w 3541"/>
                <a:gd name="T7" fmla="*/ 698 h 2791"/>
                <a:gd name="T8" fmla="*/ 1078 w 3541"/>
                <a:gd name="T9" fmla="*/ 524 h 2791"/>
                <a:gd name="T10" fmla="*/ 918 w 3541"/>
                <a:gd name="T11" fmla="*/ 524 h 2791"/>
                <a:gd name="T12" fmla="*/ 918 w 3541"/>
                <a:gd name="T13" fmla="*/ 42 h 2791"/>
                <a:gd name="T14" fmla="*/ 801 w 3541"/>
                <a:gd name="T15" fmla="*/ 42 h 2791"/>
                <a:gd name="T16" fmla="*/ 801 w 3541"/>
                <a:gd name="T17" fmla="*/ 465 h 2791"/>
                <a:gd name="T18" fmla="*/ 713 w 3541"/>
                <a:gd name="T19" fmla="*/ 465 h 2791"/>
                <a:gd name="T20" fmla="*/ 713 w 3541"/>
                <a:gd name="T21" fmla="*/ 188 h 2791"/>
                <a:gd name="T22" fmla="*/ 539 w 3541"/>
                <a:gd name="T23" fmla="*/ 188 h 2791"/>
                <a:gd name="T24" fmla="*/ 539 w 3541"/>
                <a:gd name="T25" fmla="*/ 611 h 2791"/>
                <a:gd name="T26" fmla="*/ 408 w 3541"/>
                <a:gd name="T27" fmla="*/ 480 h 2791"/>
                <a:gd name="T28" fmla="*/ 408 w 3541"/>
                <a:gd name="T29" fmla="*/ 0 h 2791"/>
                <a:gd name="T30" fmla="*/ 320 w 3541"/>
                <a:gd name="T31" fmla="*/ 0 h 2791"/>
                <a:gd name="T32" fmla="*/ 320 w 3541"/>
                <a:gd name="T33" fmla="*/ 247 h 2791"/>
                <a:gd name="T34" fmla="*/ 218 w 3541"/>
                <a:gd name="T35" fmla="*/ 334 h 2791"/>
                <a:gd name="T36" fmla="*/ 218 w 3541"/>
                <a:gd name="T37" fmla="*/ 611 h 2791"/>
                <a:gd name="T38" fmla="*/ 101 w 3541"/>
                <a:gd name="T39" fmla="*/ 611 h 2791"/>
                <a:gd name="T40" fmla="*/ 101 w 3541"/>
                <a:gd name="T41" fmla="*/ 480 h 2791"/>
                <a:gd name="T42" fmla="*/ 0 w 3541"/>
                <a:gd name="T43" fmla="*/ 480 h 2791"/>
                <a:gd name="T44" fmla="*/ 0 w 3541"/>
                <a:gd name="T45" fmla="*/ 931 h 2791"/>
                <a:gd name="T46" fmla="*/ 0 w 3541"/>
                <a:gd name="T47" fmla="*/ 931 h 27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1"/>
                <a:gd name="T73" fmla="*/ 0 h 2791"/>
                <a:gd name="T74" fmla="*/ 3541 w 3541"/>
                <a:gd name="T75" fmla="*/ 2791 h 27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1" h="2791">
                  <a:moveTo>
                    <a:pt x="0" y="2791"/>
                  </a:moveTo>
                  <a:lnTo>
                    <a:pt x="3541" y="2791"/>
                  </a:lnTo>
                  <a:lnTo>
                    <a:pt x="3541" y="2092"/>
                  </a:lnTo>
                  <a:lnTo>
                    <a:pt x="3236" y="2092"/>
                  </a:lnTo>
                  <a:lnTo>
                    <a:pt x="3236" y="1570"/>
                  </a:lnTo>
                  <a:lnTo>
                    <a:pt x="2754" y="1570"/>
                  </a:lnTo>
                  <a:lnTo>
                    <a:pt x="2754" y="127"/>
                  </a:lnTo>
                  <a:lnTo>
                    <a:pt x="2405" y="127"/>
                  </a:lnTo>
                  <a:lnTo>
                    <a:pt x="2405" y="1393"/>
                  </a:lnTo>
                  <a:lnTo>
                    <a:pt x="2141" y="1393"/>
                  </a:lnTo>
                  <a:lnTo>
                    <a:pt x="2141" y="565"/>
                  </a:lnTo>
                  <a:lnTo>
                    <a:pt x="1618" y="565"/>
                  </a:lnTo>
                  <a:lnTo>
                    <a:pt x="1618" y="1831"/>
                  </a:lnTo>
                  <a:lnTo>
                    <a:pt x="1224" y="1438"/>
                  </a:lnTo>
                  <a:lnTo>
                    <a:pt x="1224" y="0"/>
                  </a:lnTo>
                  <a:lnTo>
                    <a:pt x="960" y="0"/>
                  </a:lnTo>
                  <a:lnTo>
                    <a:pt x="960" y="739"/>
                  </a:lnTo>
                  <a:lnTo>
                    <a:pt x="654" y="1001"/>
                  </a:lnTo>
                  <a:lnTo>
                    <a:pt x="654" y="1831"/>
                  </a:lnTo>
                  <a:lnTo>
                    <a:pt x="304" y="1831"/>
                  </a:lnTo>
                  <a:lnTo>
                    <a:pt x="304" y="1438"/>
                  </a:lnTo>
                  <a:lnTo>
                    <a:pt x="0" y="1438"/>
                  </a:lnTo>
                  <a:lnTo>
                    <a:pt x="0" y="2791"/>
                  </a:lnTo>
                  <a:close/>
                </a:path>
              </a:pathLst>
            </a:custGeom>
            <a:solidFill>
              <a:srgbClr val="85AEFF"/>
            </a:solidFill>
            <a:ln w="9525">
              <a:noFill/>
              <a:round/>
              <a:headEnd/>
              <a:tailEnd/>
            </a:ln>
          </p:spPr>
          <p:txBody>
            <a:bodyPr wrap="none" lIns="0" tIns="478800" rIns="0" anchor="ctr"/>
            <a:lstStyle/>
            <a:p>
              <a:endParaRPr lang="de-DE"/>
            </a:p>
          </p:txBody>
        </p:sp>
        <p:sp>
          <p:nvSpPr>
            <p:cNvPr id="21538" name="Freeform 1040"/>
            <p:cNvSpPr>
              <a:spLocks/>
            </p:cNvSpPr>
            <p:nvPr/>
          </p:nvSpPr>
          <p:spPr bwMode="auto">
            <a:xfrm>
              <a:off x="4237" y="1331"/>
              <a:ext cx="1239" cy="958"/>
            </a:xfrm>
            <a:custGeom>
              <a:avLst/>
              <a:gdLst>
                <a:gd name="T0" fmla="*/ 0 w 3718"/>
                <a:gd name="T1" fmla="*/ 958 h 2873"/>
                <a:gd name="T2" fmla="*/ 0 w 3718"/>
                <a:gd name="T3" fmla="*/ 478 h 2873"/>
                <a:gd name="T4" fmla="*/ 145 w 3718"/>
                <a:gd name="T5" fmla="*/ 478 h 2873"/>
                <a:gd name="T6" fmla="*/ 145 w 3718"/>
                <a:gd name="T7" fmla="*/ 623 h 2873"/>
                <a:gd name="T8" fmla="*/ 213 w 3718"/>
                <a:gd name="T9" fmla="*/ 623 h 2873"/>
                <a:gd name="T10" fmla="*/ 213 w 3718"/>
                <a:gd name="T11" fmla="*/ 377 h 2873"/>
                <a:gd name="T12" fmla="*/ 324 w 3718"/>
                <a:gd name="T13" fmla="*/ 266 h 2873"/>
                <a:gd name="T14" fmla="*/ 324 w 3718"/>
                <a:gd name="T15" fmla="*/ 0 h 2873"/>
                <a:gd name="T16" fmla="*/ 447 w 3718"/>
                <a:gd name="T17" fmla="*/ 0 h 2873"/>
                <a:gd name="T18" fmla="*/ 447 w 3718"/>
                <a:gd name="T19" fmla="*/ 489 h 2873"/>
                <a:gd name="T20" fmla="*/ 558 w 3718"/>
                <a:gd name="T21" fmla="*/ 601 h 2873"/>
                <a:gd name="T22" fmla="*/ 558 w 3718"/>
                <a:gd name="T23" fmla="*/ 188 h 2873"/>
                <a:gd name="T24" fmla="*/ 759 w 3718"/>
                <a:gd name="T25" fmla="*/ 188 h 2873"/>
                <a:gd name="T26" fmla="*/ 759 w 3718"/>
                <a:gd name="T27" fmla="*/ 467 h 2873"/>
                <a:gd name="T28" fmla="*/ 803 w 3718"/>
                <a:gd name="T29" fmla="*/ 467 h 2873"/>
                <a:gd name="T30" fmla="*/ 803 w 3718"/>
                <a:gd name="T31" fmla="*/ 44 h 2873"/>
                <a:gd name="T32" fmla="*/ 982 w 3718"/>
                <a:gd name="T33" fmla="*/ 44 h 2873"/>
                <a:gd name="T34" fmla="*/ 982 w 3718"/>
                <a:gd name="T35" fmla="*/ 523 h 2873"/>
                <a:gd name="T36" fmla="*/ 1117 w 3718"/>
                <a:gd name="T37" fmla="*/ 523 h 2873"/>
                <a:gd name="T38" fmla="*/ 1117 w 3718"/>
                <a:gd name="T39" fmla="*/ 702 h 2873"/>
                <a:gd name="T40" fmla="*/ 1239 w 3718"/>
                <a:gd name="T41" fmla="*/ 702 h 2873"/>
                <a:gd name="T42" fmla="*/ 1239 w 3718"/>
                <a:gd name="T43" fmla="*/ 958 h 2873"/>
                <a:gd name="T44" fmla="*/ 1194 w 3718"/>
                <a:gd name="T45" fmla="*/ 958 h 2873"/>
                <a:gd name="T46" fmla="*/ 1194 w 3718"/>
                <a:gd name="T47" fmla="*/ 745 h 2873"/>
                <a:gd name="T48" fmla="*/ 1071 w 3718"/>
                <a:gd name="T49" fmla="*/ 745 h 2873"/>
                <a:gd name="T50" fmla="*/ 1071 w 3718"/>
                <a:gd name="T51" fmla="*/ 568 h 2873"/>
                <a:gd name="T52" fmla="*/ 938 w 3718"/>
                <a:gd name="T53" fmla="*/ 568 h 2873"/>
                <a:gd name="T54" fmla="*/ 938 w 3718"/>
                <a:gd name="T55" fmla="*/ 89 h 2873"/>
                <a:gd name="T56" fmla="*/ 848 w 3718"/>
                <a:gd name="T57" fmla="*/ 89 h 2873"/>
                <a:gd name="T58" fmla="*/ 848 w 3718"/>
                <a:gd name="T59" fmla="*/ 512 h 2873"/>
                <a:gd name="T60" fmla="*/ 715 w 3718"/>
                <a:gd name="T61" fmla="*/ 512 h 2873"/>
                <a:gd name="T62" fmla="*/ 715 w 3718"/>
                <a:gd name="T63" fmla="*/ 233 h 2873"/>
                <a:gd name="T64" fmla="*/ 603 w 3718"/>
                <a:gd name="T65" fmla="*/ 233 h 2873"/>
                <a:gd name="T66" fmla="*/ 603 w 3718"/>
                <a:gd name="T67" fmla="*/ 745 h 2873"/>
                <a:gd name="T68" fmla="*/ 558 w 3718"/>
                <a:gd name="T69" fmla="*/ 745 h 2873"/>
                <a:gd name="T70" fmla="*/ 558 w 3718"/>
                <a:gd name="T71" fmla="*/ 657 h 2873"/>
                <a:gd name="T72" fmla="*/ 413 w 3718"/>
                <a:gd name="T73" fmla="*/ 512 h 2873"/>
                <a:gd name="T74" fmla="*/ 413 w 3718"/>
                <a:gd name="T75" fmla="*/ 44 h 2873"/>
                <a:gd name="T76" fmla="*/ 368 w 3718"/>
                <a:gd name="T77" fmla="*/ 44 h 2873"/>
                <a:gd name="T78" fmla="*/ 368 w 3718"/>
                <a:gd name="T79" fmla="*/ 278 h 2873"/>
                <a:gd name="T80" fmla="*/ 257 w 3718"/>
                <a:gd name="T81" fmla="*/ 389 h 2873"/>
                <a:gd name="T82" fmla="*/ 257 w 3718"/>
                <a:gd name="T83" fmla="*/ 667 h 2873"/>
                <a:gd name="T84" fmla="*/ 99 w 3718"/>
                <a:gd name="T85" fmla="*/ 667 h 2873"/>
                <a:gd name="T86" fmla="*/ 99 w 3718"/>
                <a:gd name="T87" fmla="*/ 523 h 2873"/>
                <a:gd name="T88" fmla="*/ 45 w 3718"/>
                <a:gd name="T89" fmla="*/ 523 h 2873"/>
                <a:gd name="T90" fmla="*/ 45 w 3718"/>
                <a:gd name="T91" fmla="*/ 958 h 2873"/>
                <a:gd name="T92" fmla="*/ 0 w 3718"/>
                <a:gd name="T93" fmla="*/ 958 h 2873"/>
                <a:gd name="T94" fmla="*/ 0 w 3718"/>
                <a:gd name="T95" fmla="*/ 958 h 28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18"/>
                <a:gd name="T145" fmla="*/ 0 h 2873"/>
                <a:gd name="T146" fmla="*/ 3718 w 3718"/>
                <a:gd name="T147" fmla="*/ 2873 h 28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18" h="2873">
                  <a:moveTo>
                    <a:pt x="0" y="2873"/>
                  </a:moveTo>
                  <a:lnTo>
                    <a:pt x="0" y="1434"/>
                  </a:lnTo>
                  <a:lnTo>
                    <a:pt x="434" y="1434"/>
                  </a:lnTo>
                  <a:lnTo>
                    <a:pt x="434" y="1869"/>
                  </a:lnTo>
                  <a:lnTo>
                    <a:pt x="639" y="1869"/>
                  </a:lnTo>
                  <a:lnTo>
                    <a:pt x="639" y="1132"/>
                  </a:lnTo>
                  <a:lnTo>
                    <a:pt x="973" y="799"/>
                  </a:lnTo>
                  <a:lnTo>
                    <a:pt x="973" y="0"/>
                  </a:lnTo>
                  <a:lnTo>
                    <a:pt x="1342" y="0"/>
                  </a:lnTo>
                  <a:lnTo>
                    <a:pt x="1342" y="1467"/>
                  </a:lnTo>
                  <a:lnTo>
                    <a:pt x="1674" y="1801"/>
                  </a:lnTo>
                  <a:lnTo>
                    <a:pt x="1674" y="565"/>
                  </a:lnTo>
                  <a:lnTo>
                    <a:pt x="2278" y="565"/>
                  </a:lnTo>
                  <a:lnTo>
                    <a:pt x="2278" y="1401"/>
                  </a:lnTo>
                  <a:lnTo>
                    <a:pt x="2410" y="1401"/>
                  </a:lnTo>
                  <a:lnTo>
                    <a:pt x="2410" y="132"/>
                  </a:lnTo>
                  <a:lnTo>
                    <a:pt x="2946" y="132"/>
                  </a:lnTo>
                  <a:lnTo>
                    <a:pt x="2946" y="1567"/>
                  </a:lnTo>
                  <a:lnTo>
                    <a:pt x="3351" y="1567"/>
                  </a:lnTo>
                  <a:lnTo>
                    <a:pt x="3351" y="2105"/>
                  </a:lnTo>
                  <a:lnTo>
                    <a:pt x="3718" y="2105"/>
                  </a:lnTo>
                  <a:lnTo>
                    <a:pt x="3718" y="2873"/>
                  </a:lnTo>
                  <a:lnTo>
                    <a:pt x="3583" y="2873"/>
                  </a:lnTo>
                  <a:lnTo>
                    <a:pt x="3583" y="2233"/>
                  </a:lnTo>
                  <a:lnTo>
                    <a:pt x="3215" y="2233"/>
                  </a:lnTo>
                  <a:lnTo>
                    <a:pt x="3215" y="1702"/>
                  </a:lnTo>
                  <a:lnTo>
                    <a:pt x="2814" y="1702"/>
                  </a:lnTo>
                  <a:lnTo>
                    <a:pt x="2814" y="266"/>
                  </a:lnTo>
                  <a:lnTo>
                    <a:pt x="2544" y="266"/>
                  </a:lnTo>
                  <a:lnTo>
                    <a:pt x="2544" y="1536"/>
                  </a:lnTo>
                  <a:lnTo>
                    <a:pt x="2146" y="1536"/>
                  </a:lnTo>
                  <a:lnTo>
                    <a:pt x="2146" y="700"/>
                  </a:lnTo>
                  <a:lnTo>
                    <a:pt x="1810" y="700"/>
                  </a:lnTo>
                  <a:lnTo>
                    <a:pt x="1810" y="2233"/>
                  </a:lnTo>
                  <a:lnTo>
                    <a:pt x="1674" y="2233"/>
                  </a:lnTo>
                  <a:lnTo>
                    <a:pt x="1674" y="1971"/>
                  </a:lnTo>
                  <a:lnTo>
                    <a:pt x="1239" y="1536"/>
                  </a:lnTo>
                  <a:lnTo>
                    <a:pt x="1239" y="132"/>
                  </a:lnTo>
                  <a:lnTo>
                    <a:pt x="1103" y="132"/>
                  </a:lnTo>
                  <a:lnTo>
                    <a:pt x="1103" y="834"/>
                  </a:lnTo>
                  <a:lnTo>
                    <a:pt x="771" y="1168"/>
                  </a:lnTo>
                  <a:lnTo>
                    <a:pt x="771" y="2000"/>
                  </a:lnTo>
                  <a:lnTo>
                    <a:pt x="298" y="2000"/>
                  </a:lnTo>
                  <a:lnTo>
                    <a:pt x="298" y="1567"/>
                  </a:lnTo>
                  <a:lnTo>
                    <a:pt x="135" y="1567"/>
                  </a:lnTo>
                  <a:lnTo>
                    <a:pt x="135" y="2873"/>
                  </a:lnTo>
                  <a:lnTo>
                    <a:pt x="0" y="28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Freeform 1041"/>
            <p:cNvSpPr>
              <a:spLocks/>
            </p:cNvSpPr>
            <p:nvPr/>
          </p:nvSpPr>
          <p:spPr bwMode="auto">
            <a:xfrm>
              <a:off x="4549" y="1721"/>
              <a:ext cx="44" cy="56"/>
            </a:xfrm>
            <a:custGeom>
              <a:avLst/>
              <a:gdLst>
                <a:gd name="T0" fmla="*/ 0 w 132"/>
                <a:gd name="T1" fmla="*/ 56 h 168"/>
                <a:gd name="T2" fmla="*/ 0 w 132"/>
                <a:gd name="T3" fmla="*/ 0 h 168"/>
                <a:gd name="T4" fmla="*/ 44 w 132"/>
                <a:gd name="T5" fmla="*/ 0 h 168"/>
                <a:gd name="T6" fmla="*/ 44 w 132"/>
                <a:gd name="T7" fmla="*/ 56 h 168"/>
                <a:gd name="T8" fmla="*/ 0 w 132"/>
                <a:gd name="T9" fmla="*/ 56 h 168"/>
                <a:gd name="T10" fmla="*/ 0 w 132"/>
                <a:gd name="T11" fmla="*/ 56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8"/>
                <a:gd name="T20" fmla="*/ 132 w 132"/>
                <a:gd name="T21" fmla="*/ 168 h 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8">
                  <a:moveTo>
                    <a:pt x="0" y="168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0" name="Freeform 1042"/>
            <p:cNvSpPr>
              <a:spLocks/>
            </p:cNvSpPr>
            <p:nvPr/>
          </p:nvSpPr>
          <p:spPr bwMode="auto">
            <a:xfrm>
              <a:off x="4549" y="1832"/>
              <a:ext cx="44" cy="57"/>
            </a:xfrm>
            <a:custGeom>
              <a:avLst/>
              <a:gdLst>
                <a:gd name="T0" fmla="*/ 0 w 132"/>
                <a:gd name="T1" fmla="*/ 57 h 169"/>
                <a:gd name="T2" fmla="*/ 0 w 132"/>
                <a:gd name="T3" fmla="*/ 0 h 169"/>
                <a:gd name="T4" fmla="*/ 44 w 132"/>
                <a:gd name="T5" fmla="*/ 0 h 169"/>
                <a:gd name="T6" fmla="*/ 44 w 132"/>
                <a:gd name="T7" fmla="*/ 57 h 169"/>
                <a:gd name="T8" fmla="*/ 0 w 132"/>
                <a:gd name="T9" fmla="*/ 57 h 169"/>
                <a:gd name="T10" fmla="*/ 0 w 132"/>
                <a:gd name="T11" fmla="*/ 57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9"/>
                <a:gd name="T20" fmla="*/ 132 w 132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9">
                  <a:moveTo>
                    <a:pt x="0" y="169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1" name="Freeform 1043"/>
            <p:cNvSpPr>
              <a:spLocks/>
            </p:cNvSpPr>
            <p:nvPr/>
          </p:nvSpPr>
          <p:spPr bwMode="auto">
            <a:xfrm>
              <a:off x="4549" y="194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2" name="Freeform 1044"/>
            <p:cNvSpPr>
              <a:spLocks/>
            </p:cNvSpPr>
            <p:nvPr/>
          </p:nvSpPr>
          <p:spPr bwMode="auto">
            <a:xfrm>
              <a:off x="4885" y="194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3" name="Freeform 1045"/>
            <p:cNvSpPr>
              <a:spLocks/>
            </p:cNvSpPr>
            <p:nvPr/>
          </p:nvSpPr>
          <p:spPr bwMode="auto">
            <a:xfrm>
              <a:off x="5108" y="1944"/>
              <a:ext cx="44" cy="56"/>
            </a:xfrm>
            <a:custGeom>
              <a:avLst/>
              <a:gdLst>
                <a:gd name="T0" fmla="*/ 0 w 131"/>
                <a:gd name="T1" fmla="*/ 56 h 167"/>
                <a:gd name="T2" fmla="*/ 0 w 131"/>
                <a:gd name="T3" fmla="*/ 0 h 167"/>
                <a:gd name="T4" fmla="*/ 44 w 131"/>
                <a:gd name="T5" fmla="*/ 0 h 167"/>
                <a:gd name="T6" fmla="*/ 44 w 131"/>
                <a:gd name="T7" fmla="*/ 56 h 167"/>
                <a:gd name="T8" fmla="*/ 0 w 131"/>
                <a:gd name="T9" fmla="*/ 56 h 167"/>
                <a:gd name="T10" fmla="*/ 0 w 131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67"/>
                <a:gd name="T20" fmla="*/ 131 w 13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67">
                  <a:moveTo>
                    <a:pt x="0" y="167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4" name="Freeform 1046"/>
            <p:cNvSpPr>
              <a:spLocks/>
            </p:cNvSpPr>
            <p:nvPr/>
          </p:nvSpPr>
          <p:spPr bwMode="auto">
            <a:xfrm>
              <a:off x="5221" y="1944"/>
              <a:ext cx="43" cy="56"/>
            </a:xfrm>
            <a:custGeom>
              <a:avLst/>
              <a:gdLst>
                <a:gd name="T0" fmla="*/ 0 w 131"/>
                <a:gd name="T1" fmla="*/ 56 h 167"/>
                <a:gd name="T2" fmla="*/ 0 w 131"/>
                <a:gd name="T3" fmla="*/ 0 h 167"/>
                <a:gd name="T4" fmla="*/ 43 w 131"/>
                <a:gd name="T5" fmla="*/ 0 h 167"/>
                <a:gd name="T6" fmla="*/ 43 w 131"/>
                <a:gd name="T7" fmla="*/ 56 h 167"/>
                <a:gd name="T8" fmla="*/ 0 w 131"/>
                <a:gd name="T9" fmla="*/ 56 h 167"/>
                <a:gd name="T10" fmla="*/ 0 w 131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67"/>
                <a:gd name="T20" fmla="*/ 131 w 13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67">
                  <a:moveTo>
                    <a:pt x="0" y="167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Freeform 1047"/>
            <p:cNvSpPr>
              <a:spLocks/>
            </p:cNvSpPr>
            <p:nvPr/>
          </p:nvSpPr>
          <p:spPr bwMode="auto">
            <a:xfrm>
              <a:off x="4438" y="2054"/>
              <a:ext cx="45" cy="56"/>
            </a:xfrm>
            <a:custGeom>
              <a:avLst/>
              <a:gdLst>
                <a:gd name="T0" fmla="*/ 0 w 136"/>
                <a:gd name="T1" fmla="*/ 56 h 167"/>
                <a:gd name="T2" fmla="*/ 0 w 136"/>
                <a:gd name="T3" fmla="*/ 0 h 167"/>
                <a:gd name="T4" fmla="*/ 45 w 136"/>
                <a:gd name="T5" fmla="*/ 0 h 167"/>
                <a:gd name="T6" fmla="*/ 45 w 136"/>
                <a:gd name="T7" fmla="*/ 56 h 167"/>
                <a:gd name="T8" fmla="*/ 0 w 136"/>
                <a:gd name="T9" fmla="*/ 56 h 167"/>
                <a:gd name="T10" fmla="*/ 0 w 136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67"/>
                <a:gd name="T20" fmla="*/ 136 w 136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67">
                  <a:moveTo>
                    <a:pt x="0" y="167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Freeform 1048"/>
            <p:cNvSpPr>
              <a:spLocks/>
            </p:cNvSpPr>
            <p:nvPr/>
          </p:nvSpPr>
          <p:spPr bwMode="auto">
            <a:xfrm>
              <a:off x="4550" y="2054"/>
              <a:ext cx="45" cy="56"/>
            </a:xfrm>
            <a:custGeom>
              <a:avLst/>
              <a:gdLst>
                <a:gd name="T0" fmla="*/ 0 w 134"/>
                <a:gd name="T1" fmla="*/ 56 h 167"/>
                <a:gd name="T2" fmla="*/ 0 w 134"/>
                <a:gd name="T3" fmla="*/ 0 h 167"/>
                <a:gd name="T4" fmla="*/ 45 w 134"/>
                <a:gd name="T5" fmla="*/ 0 h 167"/>
                <a:gd name="T6" fmla="*/ 45 w 134"/>
                <a:gd name="T7" fmla="*/ 56 h 167"/>
                <a:gd name="T8" fmla="*/ 0 w 134"/>
                <a:gd name="T9" fmla="*/ 56 h 167"/>
                <a:gd name="T10" fmla="*/ 0 w 134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167"/>
                <a:gd name="T20" fmla="*/ 134 w 134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167">
                  <a:moveTo>
                    <a:pt x="0" y="167"/>
                  </a:moveTo>
                  <a:lnTo>
                    <a:pt x="0" y="0"/>
                  </a:lnTo>
                  <a:lnTo>
                    <a:pt x="134" y="0"/>
                  </a:lnTo>
                  <a:lnTo>
                    <a:pt x="134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7" name="Freeform 1049"/>
            <p:cNvSpPr>
              <a:spLocks/>
            </p:cNvSpPr>
            <p:nvPr/>
          </p:nvSpPr>
          <p:spPr bwMode="auto">
            <a:xfrm>
              <a:off x="4662" y="2054"/>
              <a:ext cx="44" cy="56"/>
            </a:xfrm>
            <a:custGeom>
              <a:avLst/>
              <a:gdLst>
                <a:gd name="T0" fmla="*/ 0 w 133"/>
                <a:gd name="T1" fmla="*/ 56 h 167"/>
                <a:gd name="T2" fmla="*/ 0 w 133"/>
                <a:gd name="T3" fmla="*/ 0 h 167"/>
                <a:gd name="T4" fmla="*/ 44 w 133"/>
                <a:gd name="T5" fmla="*/ 0 h 167"/>
                <a:gd name="T6" fmla="*/ 44 w 133"/>
                <a:gd name="T7" fmla="*/ 56 h 167"/>
                <a:gd name="T8" fmla="*/ 0 w 133"/>
                <a:gd name="T9" fmla="*/ 56 h 167"/>
                <a:gd name="T10" fmla="*/ 0 w 133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67"/>
                <a:gd name="T20" fmla="*/ 133 w 13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67">
                  <a:moveTo>
                    <a:pt x="0" y="167"/>
                  </a:moveTo>
                  <a:lnTo>
                    <a:pt x="0" y="0"/>
                  </a:lnTo>
                  <a:lnTo>
                    <a:pt x="133" y="0"/>
                  </a:lnTo>
                  <a:lnTo>
                    <a:pt x="133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8" name="Freeform 1050"/>
            <p:cNvSpPr>
              <a:spLocks/>
            </p:cNvSpPr>
            <p:nvPr/>
          </p:nvSpPr>
          <p:spPr bwMode="auto">
            <a:xfrm>
              <a:off x="4997" y="2054"/>
              <a:ext cx="46" cy="56"/>
            </a:xfrm>
            <a:custGeom>
              <a:avLst/>
              <a:gdLst>
                <a:gd name="T0" fmla="*/ 0 w 137"/>
                <a:gd name="T1" fmla="*/ 56 h 167"/>
                <a:gd name="T2" fmla="*/ 0 w 137"/>
                <a:gd name="T3" fmla="*/ 0 h 167"/>
                <a:gd name="T4" fmla="*/ 46 w 137"/>
                <a:gd name="T5" fmla="*/ 0 h 167"/>
                <a:gd name="T6" fmla="*/ 46 w 137"/>
                <a:gd name="T7" fmla="*/ 56 h 167"/>
                <a:gd name="T8" fmla="*/ 0 w 137"/>
                <a:gd name="T9" fmla="*/ 56 h 167"/>
                <a:gd name="T10" fmla="*/ 0 w 137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67"/>
                <a:gd name="T20" fmla="*/ 137 w 137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67">
                  <a:moveTo>
                    <a:pt x="0" y="167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Freeform 1051"/>
            <p:cNvSpPr>
              <a:spLocks/>
            </p:cNvSpPr>
            <p:nvPr/>
          </p:nvSpPr>
          <p:spPr bwMode="auto">
            <a:xfrm>
              <a:off x="5110" y="2054"/>
              <a:ext cx="45" cy="56"/>
            </a:xfrm>
            <a:custGeom>
              <a:avLst/>
              <a:gdLst>
                <a:gd name="T0" fmla="*/ 0 w 135"/>
                <a:gd name="T1" fmla="*/ 56 h 167"/>
                <a:gd name="T2" fmla="*/ 0 w 135"/>
                <a:gd name="T3" fmla="*/ 0 h 167"/>
                <a:gd name="T4" fmla="*/ 45 w 135"/>
                <a:gd name="T5" fmla="*/ 0 h 167"/>
                <a:gd name="T6" fmla="*/ 45 w 135"/>
                <a:gd name="T7" fmla="*/ 56 h 167"/>
                <a:gd name="T8" fmla="*/ 0 w 135"/>
                <a:gd name="T9" fmla="*/ 56 h 167"/>
                <a:gd name="T10" fmla="*/ 0 w 135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67"/>
                <a:gd name="T20" fmla="*/ 135 w 1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67">
                  <a:moveTo>
                    <a:pt x="0" y="167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0" name="Freeform 1052"/>
            <p:cNvSpPr>
              <a:spLocks/>
            </p:cNvSpPr>
            <p:nvPr/>
          </p:nvSpPr>
          <p:spPr bwMode="auto">
            <a:xfrm>
              <a:off x="5221" y="2054"/>
              <a:ext cx="44" cy="56"/>
            </a:xfrm>
            <a:custGeom>
              <a:avLst/>
              <a:gdLst>
                <a:gd name="T0" fmla="*/ 0 w 132"/>
                <a:gd name="T1" fmla="*/ 56 h 167"/>
                <a:gd name="T2" fmla="*/ 0 w 132"/>
                <a:gd name="T3" fmla="*/ 0 h 167"/>
                <a:gd name="T4" fmla="*/ 44 w 132"/>
                <a:gd name="T5" fmla="*/ 0 h 167"/>
                <a:gd name="T6" fmla="*/ 44 w 132"/>
                <a:gd name="T7" fmla="*/ 56 h 167"/>
                <a:gd name="T8" fmla="*/ 0 w 132"/>
                <a:gd name="T9" fmla="*/ 56 h 167"/>
                <a:gd name="T10" fmla="*/ 0 w 132"/>
                <a:gd name="T11" fmla="*/ 5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7"/>
                <a:gd name="T20" fmla="*/ 132 w 13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7">
                  <a:moveTo>
                    <a:pt x="0" y="167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0862" name="Rectangle 1054"/>
          <p:cNvSpPr>
            <a:spLocks noChangeArrowheads="1"/>
          </p:cNvSpPr>
          <p:nvPr/>
        </p:nvSpPr>
        <p:spPr bwMode="auto">
          <a:xfrm>
            <a:off x="4413250" y="2890838"/>
            <a:ext cx="850900" cy="509587"/>
          </a:xfrm>
          <a:prstGeom prst="rect">
            <a:avLst/>
          </a:prstGeom>
          <a:solidFill>
            <a:srgbClr val="85A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46800" r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0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</a:t>
            </a:r>
            <a:endParaRPr lang="en-GB" sz="20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520" name="Rectangle 1055"/>
          <p:cNvSpPr>
            <a:spLocks noChangeArrowheads="1"/>
          </p:cNvSpPr>
          <p:nvPr/>
        </p:nvSpPr>
        <p:spPr bwMode="auto">
          <a:xfrm>
            <a:off x="685800" y="304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/>
              <a:t>Steinbeis System – Network</a:t>
            </a:r>
            <a:endParaRPr lang="de-DE" sz="2400" b="0"/>
          </a:p>
        </p:txBody>
      </p:sp>
      <p:sp>
        <p:nvSpPr>
          <p:cNvPr id="21521" name="Line 1056"/>
          <p:cNvSpPr>
            <a:spLocks noChangeShapeType="1"/>
          </p:cNvSpPr>
          <p:nvPr/>
        </p:nvSpPr>
        <p:spPr bwMode="auto">
          <a:xfrm>
            <a:off x="4192588" y="2438400"/>
            <a:ext cx="1395412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1522" name="Picture 1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88" y="1257300"/>
            <a:ext cx="658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1058"/>
          <p:cNvSpPr txBox="1">
            <a:spLocks noChangeArrowheads="1"/>
          </p:cNvSpPr>
          <p:nvPr/>
        </p:nvSpPr>
        <p:spPr bwMode="auto">
          <a:xfrm>
            <a:off x="3352800" y="1924050"/>
            <a:ext cx="340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/>
              <a:t>Central Tasks and Management</a:t>
            </a:r>
          </a:p>
        </p:txBody>
      </p:sp>
      <p:grpSp>
        <p:nvGrpSpPr>
          <p:cNvPr id="3" name="Group 1075"/>
          <p:cNvGrpSpPr>
            <a:grpSpLocks/>
          </p:cNvGrpSpPr>
          <p:nvPr/>
        </p:nvGrpSpPr>
        <p:grpSpPr bwMode="auto">
          <a:xfrm>
            <a:off x="457200" y="1905000"/>
            <a:ext cx="2309813" cy="2184400"/>
            <a:chOff x="432" y="1120"/>
            <a:chExt cx="1455" cy="1376"/>
          </a:xfrm>
        </p:grpSpPr>
        <p:sp>
          <p:nvSpPr>
            <p:cNvPr id="21530" name="Oval 1076"/>
            <p:cNvSpPr>
              <a:spLocks noChangeArrowheads="1"/>
            </p:cNvSpPr>
            <p:nvPr/>
          </p:nvSpPr>
          <p:spPr bwMode="auto">
            <a:xfrm>
              <a:off x="464" y="1132"/>
              <a:ext cx="868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720000" bIns="766800" anchor="ctr"/>
            <a:lstStyle/>
            <a:p>
              <a:pPr eaLnBrk="0" hangingPunct="0">
                <a:spcBef>
                  <a:spcPct val="50000"/>
                </a:spcBef>
              </a:pPr>
              <a:endParaRPr lang="de-DE" sz="1400" b="0"/>
            </a:p>
          </p:txBody>
        </p:sp>
        <p:sp>
          <p:nvSpPr>
            <p:cNvPr id="21531" name="Oval 1077"/>
            <p:cNvSpPr>
              <a:spLocks noChangeArrowheads="1"/>
            </p:cNvSpPr>
            <p:nvPr/>
          </p:nvSpPr>
          <p:spPr bwMode="auto">
            <a:xfrm>
              <a:off x="714" y="1628"/>
              <a:ext cx="869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478800" rIns="0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 sz="1400" b="0"/>
            </a:p>
          </p:txBody>
        </p:sp>
        <p:sp>
          <p:nvSpPr>
            <p:cNvPr id="21532" name="Oval 1078"/>
            <p:cNvSpPr>
              <a:spLocks noChangeArrowheads="1"/>
            </p:cNvSpPr>
            <p:nvPr/>
          </p:nvSpPr>
          <p:spPr bwMode="auto">
            <a:xfrm>
              <a:off x="983" y="1120"/>
              <a:ext cx="868" cy="868"/>
            </a:xfrm>
            <a:prstGeom prst="ellipse">
              <a:avLst/>
            </a:prstGeom>
            <a:solidFill>
              <a:srgbClr val="85AE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0" tIns="0" rIns="0" bIns="766800" anchor="ctr"/>
            <a:lstStyle/>
            <a:p>
              <a:pPr algn="r" eaLnBrk="0" hangingPunct="0">
                <a:spcBef>
                  <a:spcPct val="50000"/>
                </a:spcBef>
              </a:pPr>
              <a:endParaRPr lang="de-DE" sz="1400" b="0"/>
            </a:p>
          </p:txBody>
        </p:sp>
        <p:sp>
          <p:nvSpPr>
            <p:cNvPr id="21533" name="Freeform 1079" descr="Diagonal weit nach oben"/>
            <p:cNvSpPr>
              <a:spLocks/>
            </p:cNvSpPr>
            <p:nvPr/>
          </p:nvSpPr>
          <p:spPr bwMode="auto">
            <a:xfrm>
              <a:off x="967" y="1612"/>
              <a:ext cx="379" cy="291"/>
            </a:xfrm>
            <a:custGeom>
              <a:avLst/>
              <a:gdLst>
                <a:gd name="T0" fmla="*/ 28 w 495"/>
                <a:gd name="T1" fmla="*/ 39 h 380"/>
                <a:gd name="T2" fmla="*/ 183 w 495"/>
                <a:gd name="T3" fmla="*/ 289 h 380"/>
                <a:gd name="T4" fmla="*/ 352 w 495"/>
                <a:gd name="T5" fmla="*/ 54 h 380"/>
                <a:gd name="T6" fmla="*/ 28 w 495"/>
                <a:gd name="T7" fmla="*/ 39 h 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5"/>
                <a:gd name="T13" fmla="*/ 0 h 380"/>
                <a:gd name="T14" fmla="*/ 495 w 495"/>
                <a:gd name="T15" fmla="*/ 380 h 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5" h="380">
                  <a:moveTo>
                    <a:pt x="37" y="51"/>
                  </a:moveTo>
                  <a:cubicBezTo>
                    <a:pt x="0" y="102"/>
                    <a:pt x="169" y="374"/>
                    <a:pt x="239" y="377"/>
                  </a:cubicBezTo>
                  <a:cubicBezTo>
                    <a:pt x="309" y="380"/>
                    <a:pt x="495" y="123"/>
                    <a:pt x="460" y="70"/>
                  </a:cubicBezTo>
                  <a:cubicBezTo>
                    <a:pt x="425" y="17"/>
                    <a:pt x="74" y="0"/>
                    <a:pt x="37" y="51"/>
                  </a:cubicBez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Rectangle 1080"/>
            <p:cNvSpPr>
              <a:spLocks noChangeArrowheads="1"/>
            </p:cNvSpPr>
            <p:nvPr/>
          </p:nvSpPr>
          <p:spPr bwMode="auto">
            <a:xfrm>
              <a:off x="432" y="1451"/>
              <a:ext cx="63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/>
                <a:t>university</a:t>
              </a:r>
            </a:p>
          </p:txBody>
        </p:sp>
        <p:sp>
          <p:nvSpPr>
            <p:cNvPr id="21535" name="Rectangle 1081"/>
            <p:cNvSpPr>
              <a:spLocks noChangeArrowheads="1"/>
            </p:cNvSpPr>
            <p:nvPr/>
          </p:nvSpPr>
          <p:spPr bwMode="auto">
            <a:xfrm>
              <a:off x="1286" y="1451"/>
              <a:ext cx="60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/>
                <a:t>staff &amp;</a:t>
              </a:r>
            </a:p>
            <a:p>
              <a:r>
                <a:rPr lang="de-DE" sz="1300"/>
                <a:t>students </a:t>
              </a:r>
            </a:p>
            <a:p>
              <a:endParaRPr lang="de-DE" sz="1300"/>
            </a:p>
          </p:txBody>
        </p:sp>
        <p:sp>
          <p:nvSpPr>
            <p:cNvPr id="21536" name="Rectangle 1082"/>
            <p:cNvSpPr>
              <a:spLocks noChangeArrowheads="1"/>
            </p:cNvSpPr>
            <p:nvPr/>
          </p:nvSpPr>
          <p:spPr bwMode="auto">
            <a:xfrm>
              <a:off x="877" y="2072"/>
              <a:ext cx="56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300"/>
                <a:t>research</a:t>
              </a:r>
            </a:p>
          </p:txBody>
        </p:sp>
      </p:grpSp>
      <p:sp>
        <p:nvSpPr>
          <p:cNvPr id="21525" name="Text Box 1083"/>
          <p:cNvSpPr txBox="1">
            <a:spLocks noChangeArrowheads="1"/>
          </p:cNvSpPr>
          <p:nvPr/>
        </p:nvSpPr>
        <p:spPr bwMode="auto">
          <a:xfrm>
            <a:off x="571500" y="4214813"/>
            <a:ext cx="205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 of knowledge</a:t>
            </a:r>
          </a:p>
        </p:txBody>
      </p:sp>
      <p:sp>
        <p:nvSpPr>
          <p:cNvPr id="21526" name="Text Box 1085"/>
          <p:cNvSpPr txBox="1">
            <a:spLocks noChangeArrowheads="1"/>
          </p:cNvSpPr>
          <p:nvPr/>
        </p:nvSpPr>
        <p:spPr bwMode="auto">
          <a:xfrm>
            <a:off x="3500438" y="4286250"/>
            <a:ext cx="2640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Knowledge and Technology</a:t>
            </a:r>
          </a:p>
          <a:p>
            <a:r>
              <a:rPr lang="de-DE" sz="1400"/>
              <a:t>Transfer Center</a:t>
            </a:r>
          </a:p>
        </p:txBody>
      </p:sp>
      <p:sp>
        <p:nvSpPr>
          <p:cNvPr id="21527" name="Text Box 1086"/>
          <p:cNvSpPr txBox="1">
            <a:spLocks noChangeArrowheads="1"/>
          </p:cNvSpPr>
          <p:nvPr/>
        </p:nvSpPr>
        <p:spPr bwMode="auto">
          <a:xfrm>
            <a:off x="6994525" y="4652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b="0"/>
          </a:p>
        </p:txBody>
      </p:sp>
      <p:sp>
        <p:nvSpPr>
          <p:cNvPr id="21528" name="Text Box 1087"/>
          <p:cNvSpPr txBox="1">
            <a:spLocks noChangeArrowheads="1"/>
          </p:cNvSpPr>
          <p:nvPr/>
        </p:nvSpPr>
        <p:spPr bwMode="auto">
          <a:xfrm>
            <a:off x="7077075" y="4357688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Economy as user</a:t>
            </a:r>
          </a:p>
        </p:txBody>
      </p:sp>
      <p:sp>
        <p:nvSpPr>
          <p:cNvPr id="21529" name="Textfeld 46"/>
          <p:cNvSpPr txBox="1">
            <a:spLocks noChangeArrowheads="1"/>
          </p:cNvSpPr>
          <p:nvPr/>
        </p:nvSpPr>
        <p:spPr bwMode="auto">
          <a:xfrm>
            <a:off x="2157412" y="5127625"/>
            <a:ext cx="6048375" cy="10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838"/>
              </a:spcBef>
              <a:buFont typeface="Arial" pitchFamily="34" charset="0"/>
              <a:buChar char="•"/>
            </a:pPr>
            <a:r>
              <a:rPr lang="de-DE" sz="1600" dirty="0">
                <a:solidFill>
                  <a:srgbClr val="CC6600"/>
                </a:solidFill>
              </a:rPr>
              <a:t>Customer </a:t>
            </a:r>
            <a:r>
              <a:rPr lang="de-DE" sz="1600" dirty="0" err="1">
                <a:solidFill>
                  <a:srgbClr val="CC6600"/>
                </a:solidFill>
              </a:rPr>
              <a:t>initiate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project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start</a:t>
            </a:r>
            <a:endParaRPr lang="de-DE" sz="1600" dirty="0">
              <a:solidFill>
                <a:srgbClr val="CC6600"/>
              </a:solidFill>
            </a:endParaRPr>
          </a:p>
          <a:p>
            <a:pPr marL="228600" indent="-228600">
              <a:spcBef>
                <a:spcPts val="838"/>
              </a:spcBef>
              <a:buFont typeface="Arial" pitchFamily="34" charset="0"/>
              <a:buChar char="•"/>
            </a:pPr>
            <a:r>
              <a:rPr lang="de-DE" sz="1600" dirty="0" err="1">
                <a:solidFill>
                  <a:srgbClr val="CC6600"/>
                </a:solidFill>
              </a:rPr>
              <a:t>Solidarity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 smtClean="0">
                <a:solidFill>
                  <a:srgbClr val="CC6600"/>
                </a:solidFill>
              </a:rPr>
              <a:t>principle</a:t>
            </a:r>
            <a:r>
              <a:rPr lang="de-DE" sz="1600" dirty="0" smtClean="0">
                <a:solidFill>
                  <a:srgbClr val="CC6600"/>
                </a:solidFill>
              </a:rPr>
              <a:t>: </a:t>
            </a:r>
            <a:r>
              <a:rPr lang="de-DE" sz="1600" dirty="0" err="1" smtClean="0">
                <a:solidFill>
                  <a:srgbClr val="CC6600"/>
                </a:solidFill>
              </a:rPr>
              <a:t>fees</a:t>
            </a:r>
            <a:r>
              <a:rPr lang="de-DE" sz="1600" dirty="0" smtClean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are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linked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to</a:t>
            </a:r>
            <a:r>
              <a:rPr lang="de-DE" sz="1600" dirty="0">
                <a:solidFill>
                  <a:srgbClr val="CC6600"/>
                </a:solidFill>
              </a:rPr>
              <a:t> SU </a:t>
            </a:r>
            <a:r>
              <a:rPr lang="de-DE" sz="1600" dirty="0" err="1">
                <a:solidFill>
                  <a:srgbClr val="CC6600"/>
                </a:solidFill>
              </a:rPr>
              <a:t>turnover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</a:p>
          <a:p>
            <a:pPr marL="228600" indent="-228600">
              <a:spcBef>
                <a:spcPts val="838"/>
              </a:spcBef>
              <a:buFont typeface="Arial" pitchFamily="34" charset="0"/>
              <a:buChar char="•"/>
            </a:pPr>
            <a:r>
              <a:rPr lang="de-DE" sz="1600" dirty="0">
                <a:solidFill>
                  <a:srgbClr val="CC6600"/>
                </a:solidFill>
              </a:rPr>
              <a:t>Division of </a:t>
            </a:r>
            <a:r>
              <a:rPr lang="de-DE" sz="1600" dirty="0" err="1">
                <a:solidFill>
                  <a:srgbClr val="CC6600"/>
                </a:solidFill>
              </a:rPr>
              <a:t>work</a:t>
            </a:r>
            <a:r>
              <a:rPr lang="de-DE" sz="1600" dirty="0">
                <a:solidFill>
                  <a:srgbClr val="CC6600"/>
                </a:solidFill>
              </a:rPr>
              <a:t> (</a:t>
            </a:r>
            <a:r>
              <a:rPr lang="de-DE" sz="1600" dirty="0" err="1">
                <a:solidFill>
                  <a:srgbClr val="CC6600"/>
                </a:solidFill>
              </a:rPr>
              <a:t>central</a:t>
            </a:r>
            <a:r>
              <a:rPr lang="de-DE" sz="1600" dirty="0">
                <a:solidFill>
                  <a:srgbClr val="CC6600"/>
                </a:solidFill>
              </a:rPr>
              <a:t> and </a:t>
            </a:r>
            <a:r>
              <a:rPr lang="de-DE" sz="1600" dirty="0" err="1">
                <a:solidFill>
                  <a:srgbClr val="CC6600"/>
                </a:solidFill>
              </a:rPr>
              <a:t>decentral</a:t>
            </a:r>
            <a:r>
              <a:rPr lang="de-DE" sz="1600" dirty="0">
                <a:solidFill>
                  <a:srgbClr val="CC6600"/>
                </a:solidFill>
              </a:rPr>
              <a:t> </a:t>
            </a:r>
            <a:r>
              <a:rPr lang="de-DE" sz="1600" dirty="0" err="1">
                <a:solidFill>
                  <a:srgbClr val="CC6600"/>
                </a:solidFill>
              </a:rPr>
              <a:t>work</a:t>
            </a:r>
            <a:r>
              <a:rPr lang="de-DE" dirty="0">
                <a:solidFill>
                  <a:srgbClr val="CC66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inbeis-Folien">
  <a:themeElements>
    <a:clrScheme name="Steinbeis-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einbeis-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einbeis-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inbeis-Foli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inbeis-Foli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inbeis-Foli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inbeis-Foli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inbeis-Foli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inbeis-Foli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Office\Vorlagen\Folien\Steinbeis-Folien.pot</Template>
  <TotalTime>0</TotalTime>
  <Words>544</Words>
  <Application>Microsoft Office PowerPoint</Application>
  <PresentationFormat>Bildschirmpräsentation (4:3)</PresentationFormat>
  <Paragraphs>280</Paragraphs>
  <Slides>15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Steinbeis-Folien</vt:lpstr>
      <vt:lpstr>Folie 1</vt:lpstr>
      <vt:lpstr>Steinbeis Network</vt:lpstr>
      <vt:lpstr>Ferdinand von Steinbeis (1807-1893)</vt:lpstr>
      <vt:lpstr>Steinbeis Services</vt:lpstr>
      <vt:lpstr> Steinbeis in Germany</vt:lpstr>
      <vt:lpstr>Folie 6</vt:lpstr>
      <vt:lpstr>Transfer</vt:lpstr>
      <vt:lpstr>Folie 8</vt:lpstr>
      <vt:lpstr>Folie 9</vt:lpstr>
      <vt:lpstr> Wettbewerbsfähigkeit der Donauländer</vt:lpstr>
      <vt:lpstr> Wettbewerbsfähigkeit der Donauländer</vt:lpstr>
      <vt:lpstr> Transfer of Best Practice</vt:lpstr>
      <vt:lpstr> Transfer of Best Practice</vt:lpstr>
      <vt:lpstr>Folie 14</vt:lpstr>
      <vt:lpstr>Folie 15</vt:lpstr>
    </vt:vector>
  </TitlesOfParts>
  <Company>StW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Kuratorium 26.03.2002</dc:title>
  <dc:creator>Jürgen Raizner</dc:creator>
  <cp:lastModifiedBy>STZ</cp:lastModifiedBy>
  <cp:revision>904</cp:revision>
  <cp:lastPrinted>2002-10-31T09:19:25Z</cp:lastPrinted>
  <dcterms:created xsi:type="dcterms:W3CDTF">2000-07-06T11:19:42Z</dcterms:created>
  <dcterms:modified xsi:type="dcterms:W3CDTF">2012-11-14T11:03:01Z</dcterms:modified>
</cp:coreProperties>
</file>