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7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sr-Latn-C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1" d="100"/>
          <a:sy n="71" d="100"/>
        </p:scale>
        <p:origin x="-48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154737-216A-499A-9D35-6C8F9334AC9D}" type="datetimeFigureOut">
              <a:rPr lang="sr-Latn-CS"/>
              <a:pPr>
                <a:defRPr/>
              </a:pPr>
              <a:t>12.11.2012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69158C-AF9E-4085-92C2-356E3B9CB00C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E288E7-EF4C-4C05-ABC5-5D21A41E3ED1}" type="datetimeFigureOut">
              <a:rPr lang="sr-Latn-CS"/>
              <a:pPr>
                <a:defRPr/>
              </a:pPr>
              <a:t>12.11.2012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DA126B-E537-4778-BB8C-C2A12BE8F941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63D56E-F4A9-4962-93B8-971F14F375E7}" type="datetimeFigureOut">
              <a:rPr lang="sr-Latn-CS"/>
              <a:pPr>
                <a:defRPr/>
              </a:pPr>
              <a:t>12.11.2012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BB7A5B-F105-4945-8678-CA96B84C0BA5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hr-HR" dirty="0"/>
          </a:p>
        </p:txBody>
      </p:sp>
      <p:sp>
        <p:nvSpPr>
          <p:cNvPr id="7" name="Date Placeholder 3"/>
          <p:cNvSpPr txBox="1">
            <a:spLocks/>
          </p:cNvSpPr>
          <p:nvPr userDrawn="1"/>
        </p:nvSpPr>
        <p:spPr>
          <a:xfrm>
            <a:off x="467544" y="6309320"/>
            <a:ext cx="5698976" cy="365125"/>
          </a:xfrm>
          <a:prstGeom prst="rect">
            <a:avLst/>
          </a:prstGeom>
        </p:spPr>
        <p:txBody>
          <a:bodyPr anchor="ctr"/>
          <a:lstStyle>
            <a:defPPr>
              <a:defRPr lang="x-none"/>
            </a:defPPr>
            <a:lvl1pPr marL="0" algn="ctr" defTabSz="914400" rtl="0" eaLnBrk="1" latinLnBrk="0" hangingPunct="1">
              <a:defRPr sz="105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hr-HR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728984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hr-HR" dirty="0"/>
          </a:p>
        </p:txBody>
      </p:sp>
      <p:sp>
        <p:nvSpPr>
          <p:cNvPr id="7" name="Date Placeholder 3"/>
          <p:cNvSpPr txBox="1">
            <a:spLocks/>
          </p:cNvSpPr>
          <p:nvPr userDrawn="1"/>
        </p:nvSpPr>
        <p:spPr>
          <a:xfrm>
            <a:off x="467544" y="6309320"/>
            <a:ext cx="5698976" cy="365125"/>
          </a:xfrm>
          <a:prstGeom prst="rect">
            <a:avLst/>
          </a:prstGeom>
        </p:spPr>
        <p:txBody>
          <a:bodyPr anchor="ctr"/>
          <a:lstStyle>
            <a:defPPr>
              <a:defRPr lang="x-none"/>
            </a:defPPr>
            <a:lvl1pPr marL="0" algn="ctr" defTabSz="914400" rtl="0" eaLnBrk="1" latinLnBrk="0" hangingPunct="1">
              <a:defRPr sz="105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hr-HR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728984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hr-HR" dirty="0"/>
          </a:p>
        </p:txBody>
      </p:sp>
      <p:sp>
        <p:nvSpPr>
          <p:cNvPr id="7" name="Date Placeholder 3"/>
          <p:cNvSpPr txBox="1">
            <a:spLocks/>
          </p:cNvSpPr>
          <p:nvPr userDrawn="1"/>
        </p:nvSpPr>
        <p:spPr>
          <a:xfrm>
            <a:off x="467544" y="6309320"/>
            <a:ext cx="5698976" cy="365125"/>
          </a:xfrm>
          <a:prstGeom prst="rect">
            <a:avLst/>
          </a:prstGeom>
        </p:spPr>
        <p:txBody>
          <a:bodyPr anchor="ctr"/>
          <a:lstStyle>
            <a:defPPr>
              <a:defRPr lang="x-none"/>
            </a:defPPr>
            <a:lvl1pPr marL="0" algn="ctr" defTabSz="914400" rtl="0" eaLnBrk="1" latinLnBrk="0" hangingPunct="1">
              <a:defRPr sz="105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hr-HR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728984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hr-HR" dirty="0"/>
          </a:p>
        </p:txBody>
      </p:sp>
      <p:sp>
        <p:nvSpPr>
          <p:cNvPr id="7" name="Date Placeholder 3"/>
          <p:cNvSpPr txBox="1">
            <a:spLocks/>
          </p:cNvSpPr>
          <p:nvPr userDrawn="1"/>
        </p:nvSpPr>
        <p:spPr>
          <a:xfrm>
            <a:off x="467544" y="6309320"/>
            <a:ext cx="5698976" cy="365125"/>
          </a:xfrm>
          <a:prstGeom prst="rect">
            <a:avLst/>
          </a:prstGeom>
        </p:spPr>
        <p:txBody>
          <a:bodyPr anchor="ctr"/>
          <a:lstStyle>
            <a:defPPr>
              <a:defRPr lang="x-none"/>
            </a:defPPr>
            <a:lvl1pPr marL="0" algn="ctr" defTabSz="914400" rtl="0" eaLnBrk="1" latinLnBrk="0" hangingPunct="1">
              <a:defRPr sz="105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hr-HR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728984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hr-HR" dirty="0"/>
          </a:p>
        </p:txBody>
      </p:sp>
      <p:sp>
        <p:nvSpPr>
          <p:cNvPr id="7" name="Date Placeholder 3"/>
          <p:cNvSpPr txBox="1">
            <a:spLocks/>
          </p:cNvSpPr>
          <p:nvPr userDrawn="1"/>
        </p:nvSpPr>
        <p:spPr>
          <a:xfrm>
            <a:off x="467544" y="6309320"/>
            <a:ext cx="5698976" cy="365125"/>
          </a:xfrm>
          <a:prstGeom prst="rect">
            <a:avLst/>
          </a:prstGeom>
        </p:spPr>
        <p:txBody>
          <a:bodyPr anchor="ctr"/>
          <a:lstStyle>
            <a:defPPr>
              <a:defRPr lang="x-none"/>
            </a:defPPr>
            <a:lvl1pPr marL="0" algn="ctr" defTabSz="914400" rtl="0" eaLnBrk="1" latinLnBrk="0" hangingPunct="1">
              <a:defRPr sz="105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hr-HR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728984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hr-HR" dirty="0"/>
          </a:p>
        </p:txBody>
      </p:sp>
      <p:sp>
        <p:nvSpPr>
          <p:cNvPr id="7" name="Date Placeholder 3"/>
          <p:cNvSpPr txBox="1">
            <a:spLocks/>
          </p:cNvSpPr>
          <p:nvPr userDrawn="1"/>
        </p:nvSpPr>
        <p:spPr>
          <a:xfrm>
            <a:off x="467544" y="6309320"/>
            <a:ext cx="5698976" cy="365125"/>
          </a:xfrm>
          <a:prstGeom prst="rect">
            <a:avLst/>
          </a:prstGeom>
        </p:spPr>
        <p:txBody>
          <a:bodyPr anchor="ctr"/>
          <a:lstStyle>
            <a:defPPr>
              <a:defRPr lang="x-none"/>
            </a:defPPr>
            <a:lvl1pPr marL="0" algn="ctr" defTabSz="914400" rtl="0" eaLnBrk="1" latinLnBrk="0" hangingPunct="1">
              <a:defRPr sz="105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hr-HR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7289843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hr-HR" dirty="0"/>
          </a:p>
        </p:txBody>
      </p:sp>
      <p:sp>
        <p:nvSpPr>
          <p:cNvPr id="7" name="Date Placeholder 3"/>
          <p:cNvSpPr txBox="1">
            <a:spLocks/>
          </p:cNvSpPr>
          <p:nvPr userDrawn="1"/>
        </p:nvSpPr>
        <p:spPr>
          <a:xfrm>
            <a:off x="467544" y="6309320"/>
            <a:ext cx="5698976" cy="365125"/>
          </a:xfrm>
          <a:prstGeom prst="rect">
            <a:avLst/>
          </a:prstGeom>
        </p:spPr>
        <p:txBody>
          <a:bodyPr anchor="ctr"/>
          <a:lstStyle>
            <a:defPPr>
              <a:defRPr lang="x-none"/>
            </a:defPPr>
            <a:lvl1pPr marL="0" algn="ctr" defTabSz="914400" rtl="0" eaLnBrk="1" latinLnBrk="0" hangingPunct="1">
              <a:defRPr sz="105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hr-HR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7289843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hr-HR" dirty="0"/>
          </a:p>
        </p:txBody>
      </p:sp>
      <p:sp>
        <p:nvSpPr>
          <p:cNvPr id="7" name="Date Placeholder 3"/>
          <p:cNvSpPr txBox="1">
            <a:spLocks/>
          </p:cNvSpPr>
          <p:nvPr userDrawn="1"/>
        </p:nvSpPr>
        <p:spPr>
          <a:xfrm>
            <a:off x="467544" y="6309320"/>
            <a:ext cx="5698976" cy="365125"/>
          </a:xfrm>
          <a:prstGeom prst="rect">
            <a:avLst/>
          </a:prstGeom>
        </p:spPr>
        <p:txBody>
          <a:bodyPr anchor="ctr"/>
          <a:lstStyle>
            <a:defPPr>
              <a:defRPr lang="x-none"/>
            </a:defPPr>
            <a:lvl1pPr marL="0" algn="ctr" defTabSz="914400" rtl="0" eaLnBrk="1" latinLnBrk="0" hangingPunct="1">
              <a:defRPr sz="105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hr-HR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72898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1071546"/>
            <a:ext cx="8229600" cy="92869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hr-HR" dirty="0"/>
          </a:p>
        </p:txBody>
      </p:sp>
      <p:sp>
        <p:nvSpPr>
          <p:cNvPr id="8" name="Content Placeholder 2"/>
          <p:cNvSpPr>
            <a:spLocks noGrp="1"/>
          </p:cNvSpPr>
          <p:nvPr>
            <p:ph sz="half" idx="1"/>
          </p:nvPr>
        </p:nvSpPr>
        <p:spPr>
          <a:xfrm>
            <a:off x="428596" y="2214554"/>
            <a:ext cx="8258204" cy="3625857"/>
          </a:xfrm>
        </p:spPr>
        <p:txBody>
          <a:bodyPr/>
          <a:lstStyle>
            <a:lvl1pPr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2400">
                <a:solidFill>
                  <a:schemeClr val="tx2"/>
                </a:solidFill>
              </a:defRPr>
            </a:lvl2pPr>
            <a:lvl3pPr>
              <a:buNone/>
              <a:defRPr sz="2000">
                <a:solidFill>
                  <a:schemeClr val="tx2"/>
                </a:solidFill>
              </a:defRPr>
            </a:lvl3pPr>
            <a:lvl4pPr>
              <a:buNone/>
              <a:defRPr sz="1800">
                <a:solidFill>
                  <a:schemeClr val="tx2"/>
                </a:solidFill>
              </a:defRPr>
            </a:lvl4pPr>
            <a:lvl5pPr>
              <a:buNone/>
              <a:defRPr sz="1800">
                <a:solidFill>
                  <a:schemeClr val="tx2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hr-HR" dirty="0"/>
          </a:p>
        </p:txBody>
      </p:sp>
      <p:sp>
        <p:nvSpPr>
          <p:cNvPr id="9" name="Content Placeholder 3"/>
          <p:cNvSpPr>
            <a:spLocks noGrp="1"/>
          </p:cNvSpPr>
          <p:nvPr>
            <p:ph sz="half" idx="2"/>
          </p:nvPr>
        </p:nvSpPr>
        <p:spPr>
          <a:xfrm>
            <a:off x="500034" y="6215082"/>
            <a:ext cx="3643338" cy="339733"/>
          </a:xfrm>
        </p:spPr>
        <p:txBody>
          <a:bodyPr>
            <a:noAutofit/>
          </a:bodyPr>
          <a:lstStyle>
            <a:lvl1pPr>
              <a:buNone/>
              <a:defRPr sz="1200">
                <a:solidFill>
                  <a:schemeClr val="bg1">
                    <a:lumMod val="65000"/>
                  </a:schemeClr>
                </a:solidFill>
              </a:defRPr>
            </a:lvl1pPr>
            <a:lvl2pPr>
              <a:buNone/>
              <a:defRPr sz="1200">
                <a:solidFill>
                  <a:schemeClr val="bg1">
                    <a:lumMod val="65000"/>
                  </a:schemeClr>
                </a:solidFill>
              </a:defRPr>
            </a:lvl2pPr>
            <a:lvl3pPr>
              <a:buNone/>
              <a:defRPr sz="1200">
                <a:solidFill>
                  <a:schemeClr val="bg1">
                    <a:lumMod val="65000"/>
                  </a:schemeClr>
                </a:solidFill>
              </a:defRPr>
            </a:lvl3pPr>
            <a:lvl4pPr>
              <a:buNone/>
              <a:defRPr sz="1200">
                <a:solidFill>
                  <a:schemeClr val="bg1">
                    <a:lumMod val="65000"/>
                  </a:schemeClr>
                </a:solidFill>
              </a:defRPr>
            </a:lvl4pPr>
            <a:lvl5pPr>
              <a:buNone/>
              <a:defRPr sz="1200">
                <a:solidFill>
                  <a:schemeClr val="bg1">
                    <a:lumMod val="6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hr-HR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hr-HR" dirty="0"/>
          </a:p>
        </p:txBody>
      </p:sp>
      <p:sp>
        <p:nvSpPr>
          <p:cNvPr id="7" name="Date Placeholder 3"/>
          <p:cNvSpPr txBox="1">
            <a:spLocks/>
          </p:cNvSpPr>
          <p:nvPr userDrawn="1"/>
        </p:nvSpPr>
        <p:spPr>
          <a:xfrm>
            <a:off x="467544" y="6309320"/>
            <a:ext cx="5698976" cy="365125"/>
          </a:xfrm>
          <a:prstGeom prst="rect">
            <a:avLst/>
          </a:prstGeom>
        </p:spPr>
        <p:txBody>
          <a:bodyPr anchor="ctr"/>
          <a:lstStyle>
            <a:defPPr>
              <a:defRPr lang="x-none"/>
            </a:defPPr>
            <a:lvl1pPr marL="0" algn="ctr" defTabSz="914400" rtl="0" eaLnBrk="1" latinLnBrk="0" hangingPunct="1">
              <a:defRPr sz="105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hr-HR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728984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39CF33-007E-40E0-819F-9BA0D65786EA}" type="datetimeFigureOut">
              <a:rPr lang="sr-Latn-CS"/>
              <a:pPr>
                <a:defRPr/>
              </a:pPr>
              <a:t>12.11.2012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1F9691-6EB9-4D9F-919A-BABEC97ECE38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00174"/>
            <a:ext cx="8229600" cy="92869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571744"/>
            <a:ext cx="8258204" cy="3554419"/>
          </a:xfrm>
        </p:spPr>
        <p:txBody>
          <a:bodyPr/>
          <a:lstStyle>
            <a:lvl1pPr>
              <a:defRPr sz="28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000">
                <a:solidFill>
                  <a:schemeClr val="tx2"/>
                </a:solidFill>
              </a:defRPr>
            </a:lvl3pPr>
            <a:lvl4pPr>
              <a:defRPr sz="1800">
                <a:solidFill>
                  <a:schemeClr val="tx2"/>
                </a:solidFill>
              </a:defRPr>
            </a:lvl4pPr>
            <a:lvl5pPr>
              <a:defRPr sz="1800">
                <a:solidFill>
                  <a:schemeClr val="tx2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hr-H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0034" y="6357958"/>
            <a:ext cx="3643338" cy="339733"/>
          </a:xfrm>
        </p:spPr>
        <p:txBody>
          <a:bodyPr>
            <a:noAutofit/>
          </a:bodyPr>
          <a:lstStyle>
            <a:lvl1pPr>
              <a:defRPr sz="1200">
                <a:solidFill>
                  <a:schemeClr val="tx2"/>
                </a:solidFill>
              </a:defRPr>
            </a:lvl1pPr>
            <a:lvl2pPr>
              <a:defRPr sz="1200">
                <a:solidFill>
                  <a:schemeClr val="tx2"/>
                </a:solidFill>
              </a:defRPr>
            </a:lvl2pPr>
            <a:lvl3pPr>
              <a:defRPr sz="1200">
                <a:solidFill>
                  <a:schemeClr val="tx2"/>
                </a:solidFill>
              </a:defRPr>
            </a:lvl3pPr>
            <a:lvl4pPr>
              <a:defRPr sz="1200">
                <a:solidFill>
                  <a:schemeClr val="tx2"/>
                </a:solidFill>
              </a:defRPr>
            </a:lvl4pPr>
            <a:lvl5pPr>
              <a:defRPr sz="1200">
                <a:solidFill>
                  <a:schemeClr val="tx2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hr-H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18FA12-13ED-4BF8-BA1A-FF57ED6F2323}" type="datetimeFigureOut">
              <a:rPr lang="sr-Latn-CS"/>
              <a:pPr>
                <a:defRPr/>
              </a:pPr>
              <a:t>12.11.2012</a:t>
            </a:fld>
            <a:endParaRPr lang="hr-HR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986F7F-EC80-443D-BA98-084D6EDE6591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94970-6579-48F4-A656-DD44C702F347}" type="datetimeFigureOut">
              <a:rPr lang="sr-Latn-CS"/>
              <a:pPr>
                <a:defRPr/>
              </a:pPr>
              <a:t>12.11.2012</a:t>
            </a:fld>
            <a:endParaRPr lang="hr-H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C8BC9-DA5E-4608-A3C4-D11AD6F92580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7C6C65-70A7-4540-B853-3C7737D14EC6}" type="datetimeFigureOut">
              <a:rPr lang="sr-Latn-CS"/>
              <a:pPr>
                <a:defRPr/>
              </a:pPr>
              <a:t>12.11.2012</a:t>
            </a:fld>
            <a:endParaRPr lang="hr-HR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42A3AF-A69D-4E2B-9B22-399B68A60902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FAE060-5EA5-4BC5-A970-74A87CC49EEE}" type="datetimeFigureOut">
              <a:rPr lang="sr-Latn-CS"/>
              <a:pPr>
                <a:defRPr/>
              </a:pPr>
              <a:t>12.11.2012</a:t>
            </a:fld>
            <a:endParaRPr lang="hr-H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32B00B-9D0D-453D-8EAD-071EF8E9F7F9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r-HR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7DE66A-09D1-48C9-8D61-ABC7DB3AB253}" type="datetimeFigureOut">
              <a:rPr lang="sr-Latn-CS"/>
              <a:pPr>
                <a:defRPr/>
              </a:pPr>
              <a:t>12.11.2012</a:t>
            </a:fld>
            <a:endParaRPr lang="hr-H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F3D604-746E-4947-BC5C-186638E8588B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hr-HR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4AC795B-F222-43BD-BAF7-78FA8EC9E724}" type="datetimeFigureOut">
              <a:rPr lang="sr-Latn-CS"/>
              <a:pPr>
                <a:defRPr/>
              </a:pPr>
              <a:t>12.11.2012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72988BD-9C0B-4832-B23C-4D41D59F9E9E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71" r:id="rId2"/>
    <p:sldLayoutId id="2147483663" r:id="rId3"/>
    <p:sldLayoutId id="214748367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  <p:sldLayoutId id="2147483679" r:id="rId18"/>
    <p:sldLayoutId id="2147483680" r:id="rId19"/>
    <p:sldLayoutId id="2147483681" r:id="rId20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ctrTitle"/>
          </p:nvPr>
        </p:nvSpPr>
        <p:spPr>
          <a:xfrm>
            <a:off x="683568" y="1556792"/>
            <a:ext cx="7772400" cy="2520280"/>
          </a:xfrm>
        </p:spPr>
        <p:txBody>
          <a:bodyPr/>
          <a:lstStyle/>
          <a:p>
            <a:r>
              <a:rPr lang="hr-HR" b="1" dirty="0" smtClean="0">
                <a:solidFill>
                  <a:schemeClr val="tx2"/>
                </a:solidFill>
              </a:rPr>
              <a:t>EU STRATEGY FOR THE </a:t>
            </a:r>
            <a:br>
              <a:rPr lang="hr-HR" b="1" dirty="0" smtClean="0">
                <a:solidFill>
                  <a:schemeClr val="tx2"/>
                </a:solidFill>
              </a:rPr>
            </a:br>
            <a:r>
              <a:rPr lang="hr-HR" b="1" dirty="0" smtClean="0">
                <a:solidFill>
                  <a:schemeClr val="tx2"/>
                </a:solidFill>
              </a:rPr>
              <a:t>DANUBE REGION </a:t>
            </a:r>
            <a:r>
              <a:rPr lang="hr-HR" sz="4000" b="1" dirty="0" smtClean="0">
                <a:solidFill>
                  <a:schemeClr val="tx2"/>
                </a:solidFill>
              </a:rPr>
              <a:t/>
            </a:r>
            <a:br>
              <a:rPr lang="hr-HR" sz="4000" b="1" dirty="0" smtClean="0">
                <a:solidFill>
                  <a:schemeClr val="tx2"/>
                </a:solidFill>
              </a:rPr>
            </a:br>
            <a:r>
              <a:rPr lang="hr-HR" sz="2800" b="1" dirty="0" smtClean="0">
                <a:solidFill>
                  <a:schemeClr val="tx2"/>
                </a:solidFill>
              </a:rPr>
              <a:t>-</a:t>
            </a:r>
            <a:r>
              <a:rPr lang="hr-HR" sz="1800" b="1" dirty="0" smtClean="0">
                <a:solidFill>
                  <a:schemeClr val="tx2"/>
                </a:solidFill>
              </a:rPr>
              <a:t/>
            </a:r>
            <a:br>
              <a:rPr lang="hr-HR" sz="1800" b="1" dirty="0" smtClean="0">
                <a:solidFill>
                  <a:schemeClr val="tx2"/>
                </a:solidFill>
              </a:rPr>
            </a:br>
            <a:r>
              <a:rPr lang="hr-HR" sz="4000" dirty="0" smtClean="0">
                <a:solidFill>
                  <a:schemeClr val="tx2"/>
                </a:solidFill>
              </a:rPr>
              <a:t>PRIORITY AREA 8</a:t>
            </a:r>
            <a:endParaRPr lang="hr-HR" dirty="0" smtClean="0">
              <a:solidFill>
                <a:schemeClr val="tx2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87624" y="4365104"/>
            <a:ext cx="7056784" cy="1536576"/>
          </a:xfrm>
        </p:spPr>
        <p:txBody>
          <a:bodyPr rtlCol="0">
            <a:normAutofit/>
          </a:bodyPr>
          <a:lstStyle/>
          <a:p>
            <a:pPr algn="r"/>
            <a:r>
              <a:rPr lang="hr-HR" sz="2000" b="1" dirty="0" smtClean="0"/>
              <a:t>DIJANA BEZJAK</a:t>
            </a:r>
          </a:p>
          <a:p>
            <a:pPr algn="r"/>
            <a:r>
              <a:rPr lang="hr-HR" sz="1800" i="1" dirty="0" smtClean="0"/>
              <a:t>Assistant Minister, </a:t>
            </a:r>
          </a:p>
          <a:p>
            <a:pPr algn="r"/>
            <a:r>
              <a:rPr lang="en-US" sz="1800" i="1" dirty="0" smtClean="0"/>
              <a:t>Ministry of Entrepreneurship and Crafts </a:t>
            </a:r>
            <a:endParaRPr lang="hr-HR" sz="1800" i="1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9552" y="2132856"/>
            <a:ext cx="8229600" cy="4032448"/>
          </a:xfrm>
        </p:spPr>
        <p:txBody>
          <a:bodyPr anchor="ctr">
            <a:normAutofit fontScale="85000" lnSpcReduction="20000"/>
          </a:bodyPr>
          <a:lstStyle/>
          <a:p>
            <a:r>
              <a:rPr lang="hr-HR" sz="2800" b="1" dirty="0" smtClean="0">
                <a:solidFill>
                  <a:schemeClr val="tx2"/>
                </a:solidFill>
              </a:rPr>
              <a:t>1</a:t>
            </a:r>
            <a:r>
              <a:rPr lang="hr-HR" sz="2800" b="1" baseline="30000" dirty="0" smtClean="0">
                <a:solidFill>
                  <a:schemeClr val="tx2"/>
                </a:solidFill>
              </a:rPr>
              <a:t>st </a:t>
            </a:r>
            <a:r>
              <a:rPr lang="en-US" sz="2800" b="1" dirty="0" smtClean="0">
                <a:solidFill>
                  <a:schemeClr val="tx2"/>
                </a:solidFill>
              </a:rPr>
              <a:t>Annual Forum </a:t>
            </a:r>
            <a:r>
              <a:rPr lang="en-US" sz="2800" dirty="0" smtClean="0">
                <a:solidFill>
                  <a:schemeClr val="tx2"/>
                </a:solidFill>
              </a:rPr>
              <a:t>of the EU Strategy for the Danube Region</a:t>
            </a:r>
            <a:r>
              <a:rPr lang="hr-HR" sz="2800" dirty="0" smtClean="0">
                <a:solidFill>
                  <a:schemeClr val="tx2"/>
                </a:solidFill>
              </a:rPr>
              <a:t> – Regensburg, 27/28 Nov 2012</a:t>
            </a:r>
          </a:p>
          <a:p>
            <a:pPr lvl="1"/>
            <a:r>
              <a:rPr lang="hr-HR" sz="2600" dirty="0" smtClean="0">
                <a:solidFill>
                  <a:schemeClr val="tx2"/>
                </a:solidFill>
              </a:rPr>
              <a:t>Croatia and Baden-</a:t>
            </a:r>
            <a:r>
              <a:rPr lang="en-GB" sz="2600" dirty="0" smtClean="0">
                <a:solidFill>
                  <a:schemeClr val="tx2"/>
                </a:solidFill>
              </a:rPr>
              <a:t>W</a:t>
            </a:r>
            <a:r>
              <a:rPr lang="en-GB" sz="2600" dirty="0" smtClean="0">
                <a:solidFill>
                  <a:schemeClr val="tx2"/>
                </a:solidFill>
                <a:cs typeface="Calibri"/>
              </a:rPr>
              <a:t>ü</a:t>
            </a:r>
            <a:r>
              <a:rPr lang="en-GB" sz="2600" dirty="0" smtClean="0">
                <a:solidFill>
                  <a:schemeClr val="tx2"/>
                </a:solidFill>
              </a:rPr>
              <a:t>rttemberg</a:t>
            </a:r>
            <a:r>
              <a:rPr lang="hr-HR" sz="2600" dirty="0" smtClean="0">
                <a:solidFill>
                  <a:schemeClr val="tx2"/>
                </a:solidFill>
              </a:rPr>
              <a:t> will be presented on a ministerial level</a:t>
            </a:r>
          </a:p>
          <a:p>
            <a:r>
              <a:rPr lang="hr-HR" sz="2800" b="1" dirty="0" smtClean="0">
                <a:solidFill>
                  <a:schemeClr val="tx2"/>
                </a:solidFill>
              </a:rPr>
              <a:t>2</a:t>
            </a:r>
            <a:r>
              <a:rPr lang="hr-HR" sz="2800" b="1" baseline="30000" dirty="0" smtClean="0">
                <a:solidFill>
                  <a:schemeClr val="tx2"/>
                </a:solidFill>
              </a:rPr>
              <a:t>nd</a:t>
            </a:r>
            <a:r>
              <a:rPr lang="hr-HR" sz="2800" b="1" dirty="0" smtClean="0">
                <a:solidFill>
                  <a:schemeClr val="tx2"/>
                </a:solidFill>
              </a:rPr>
              <a:t> Cluster Workshop </a:t>
            </a:r>
            <a:r>
              <a:rPr lang="hr-HR" sz="2800" dirty="0" smtClean="0">
                <a:solidFill>
                  <a:schemeClr val="tx2"/>
                </a:solidFill>
              </a:rPr>
              <a:t>in Croatia (spring 2013) – </a:t>
            </a:r>
            <a:r>
              <a:rPr lang="en-GB" sz="2800" dirty="0" smtClean="0">
                <a:solidFill>
                  <a:schemeClr val="tx2"/>
                </a:solidFill>
              </a:rPr>
              <a:t>Service Industry (like regional wine roads </a:t>
            </a:r>
            <a:r>
              <a:rPr lang="en-US" sz="2800" dirty="0" smtClean="0">
                <a:solidFill>
                  <a:schemeClr val="tx2"/>
                </a:solidFill>
              </a:rPr>
              <a:t>– gastronomic offer potentials, wellness and fitness tourism, services) </a:t>
            </a:r>
            <a:endParaRPr lang="hr-HR" sz="2800" dirty="0" smtClean="0">
              <a:solidFill>
                <a:schemeClr val="tx2"/>
              </a:solidFill>
            </a:endParaRPr>
          </a:p>
          <a:p>
            <a:r>
              <a:rPr lang="hr-HR" sz="2800" b="1" dirty="0" smtClean="0">
                <a:solidFill>
                  <a:schemeClr val="tx2"/>
                </a:solidFill>
              </a:rPr>
              <a:t>Collecting projects </a:t>
            </a:r>
            <a:r>
              <a:rPr lang="hr-HR" sz="2800" dirty="0" smtClean="0">
                <a:solidFill>
                  <a:schemeClr val="tx2"/>
                </a:solidFill>
              </a:rPr>
              <a:t>– PA8</a:t>
            </a:r>
          </a:p>
          <a:p>
            <a:r>
              <a:rPr lang="en-US" sz="2800" b="1" dirty="0" smtClean="0">
                <a:solidFill>
                  <a:schemeClr val="tx2"/>
                </a:solidFill>
              </a:rPr>
              <a:t>Visibility</a:t>
            </a:r>
            <a:r>
              <a:rPr lang="hr-HR" sz="2800" b="1" dirty="0" smtClean="0">
                <a:solidFill>
                  <a:schemeClr val="tx2"/>
                </a:solidFill>
              </a:rPr>
              <a:t> </a:t>
            </a:r>
            <a:r>
              <a:rPr lang="hr-HR" sz="2800" dirty="0" smtClean="0">
                <a:solidFill>
                  <a:schemeClr val="tx2"/>
                </a:solidFill>
              </a:rPr>
              <a:t>– stronger presence on MINPO and EUSDR web sites, banners, folders, note pads, pens, table flags…</a:t>
            </a:r>
          </a:p>
          <a:p>
            <a:r>
              <a:rPr lang="hr-HR" sz="2800" b="1" dirty="0" smtClean="0">
                <a:solidFill>
                  <a:schemeClr val="tx2"/>
                </a:solidFill>
              </a:rPr>
              <a:t>Strong national cooperation</a:t>
            </a:r>
            <a:r>
              <a:rPr lang="hr-HR" sz="2800" dirty="0" smtClean="0">
                <a:solidFill>
                  <a:schemeClr val="tx2"/>
                </a:solidFill>
              </a:rPr>
              <a:t>, bringing up awareness (inline ministries, SEECEL, county level participation)</a:t>
            </a:r>
            <a:endParaRPr lang="hr-HR" sz="2800" dirty="0">
              <a:solidFill>
                <a:schemeClr val="tx2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27584" y="1196752"/>
            <a:ext cx="7776864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hr-HR" sz="3200" b="1" dirty="0" smtClean="0">
                <a:solidFill>
                  <a:schemeClr val="tx2"/>
                </a:solidFill>
              </a:rPr>
              <a:t>ACTIVITIES in 2012/2013</a:t>
            </a:r>
            <a:endParaRPr lang="hr-HR" sz="3200" b="1" dirty="0">
              <a:solidFill>
                <a:schemeClr val="tx2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1560" y="6309320"/>
            <a:ext cx="4896544" cy="325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hr-HR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ea typeface="Calibri"/>
                <a:cs typeface="Times New Roman"/>
              </a:rPr>
              <a:t>4</a:t>
            </a:r>
            <a:r>
              <a:rPr lang="hr-HR" sz="1400" baseline="30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ea typeface="Calibri"/>
                <a:cs typeface="Times New Roman"/>
              </a:rPr>
              <a:t>th</a:t>
            </a:r>
            <a:r>
              <a:rPr lang="hr-HR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ea typeface="Calibri"/>
                <a:cs typeface="Times New Roman"/>
              </a:rPr>
              <a:t> Steering Group Meeting - </a:t>
            </a:r>
            <a:r>
              <a:rPr lang="en-GB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ea typeface="Calibri"/>
                <a:cs typeface="Times New Roman"/>
              </a:rPr>
              <a:t>Stuttgart</a:t>
            </a:r>
            <a:r>
              <a:rPr lang="hr-HR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ea typeface="Calibri"/>
                <a:cs typeface="Times New Roman"/>
              </a:rPr>
              <a:t>, 14 November 2012 </a:t>
            </a:r>
            <a:endParaRPr lang="hr-HR" sz="1400" dirty="0">
              <a:solidFill>
                <a:schemeClr val="tx1">
                  <a:lumMod val="50000"/>
                  <a:lumOff val="50000"/>
                </a:schemeClr>
              </a:solidFill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633214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564905"/>
            <a:ext cx="8229600" cy="2376263"/>
          </a:xfrm>
        </p:spPr>
        <p:txBody>
          <a:bodyPr anchor="ctr"/>
          <a:lstStyle/>
          <a:p>
            <a:pPr marL="0" indent="0" algn="ctr">
              <a:buNone/>
            </a:pPr>
            <a:r>
              <a:rPr lang="hr-HR" b="1" dirty="0" err="1" smtClean="0">
                <a:solidFill>
                  <a:schemeClr val="tx2"/>
                </a:solidFill>
              </a:rPr>
              <a:t>Thank</a:t>
            </a:r>
            <a:r>
              <a:rPr lang="hr-HR" b="1" dirty="0" smtClean="0">
                <a:solidFill>
                  <a:schemeClr val="tx2"/>
                </a:solidFill>
              </a:rPr>
              <a:t> </a:t>
            </a:r>
            <a:r>
              <a:rPr lang="hr-HR" b="1" dirty="0" err="1" smtClean="0">
                <a:solidFill>
                  <a:schemeClr val="tx2"/>
                </a:solidFill>
              </a:rPr>
              <a:t>you</a:t>
            </a:r>
            <a:r>
              <a:rPr lang="hr-HR" b="1" dirty="0" smtClean="0">
                <a:solidFill>
                  <a:schemeClr val="tx2"/>
                </a:solidFill>
              </a:rPr>
              <a:t> for </a:t>
            </a:r>
            <a:r>
              <a:rPr lang="hr-HR" b="1" dirty="0" err="1" smtClean="0">
                <a:solidFill>
                  <a:schemeClr val="tx2"/>
                </a:solidFill>
              </a:rPr>
              <a:t>your</a:t>
            </a:r>
            <a:r>
              <a:rPr lang="hr-HR" b="1" dirty="0" smtClean="0">
                <a:solidFill>
                  <a:schemeClr val="tx2"/>
                </a:solidFill>
              </a:rPr>
              <a:t> </a:t>
            </a:r>
            <a:r>
              <a:rPr lang="hr-HR" b="1" dirty="0" err="1" smtClean="0">
                <a:solidFill>
                  <a:schemeClr val="tx2"/>
                </a:solidFill>
              </a:rPr>
              <a:t>attention</a:t>
            </a:r>
            <a:r>
              <a:rPr lang="hr-HR" b="1" dirty="0" smtClean="0">
                <a:solidFill>
                  <a:schemeClr val="tx2"/>
                </a:solidFill>
              </a:rPr>
              <a:t>!</a:t>
            </a:r>
            <a:endParaRPr lang="hr-HR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175542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2204864"/>
            <a:ext cx="8229600" cy="3744416"/>
          </a:xfrm>
        </p:spPr>
        <p:txBody>
          <a:bodyPr anchor="ctr">
            <a:normAutofit/>
          </a:bodyPr>
          <a:lstStyle/>
          <a:p>
            <a:r>
              <a:rPr lang="hr-HR" sz="2800" b="1" dirty="0" err="1" smtClean="0">
                <a:solidFill>
                  <a:schemeClr val="tx2"/>
                </a:solidFill>
              </a:rPr>
              <a:t>Prioritiy</a:t>
            </a:r>
            <a:r>
              <a:rPr lang="hr-HR" sz="2800" b="1" dirty="0" smtClean="0">
                <a:solidFill>
                  <a:schemeClr val="tx2"/>
                </a:solidFill>
              </a:rPr>
              <a:t> </a:t>
            </a:r>
            <a:r>
              <a:rPr lang="hr-HR" sz="2800" b="1" dirty="0" err="1">
                <a:solidFill>
                  <a:schemeClr val="tx2"/>
                </a:solidFill>
              </a:rPr>
              <a:t>Area</a:t>
            </a:r>
            <a:r>
              <a:rPr lang="hr-HR" sz="2800" b="1" dirty="0">
                <a:solidFill>
                  <a:schemeClr val="tx2"/>
                </a:solidFill>
              </a:rPr>
              <a:t> </a:t>
            </a:r>
            <a:r>
              <a:rPr lang="hr-HR" sz="2800" b="1" dirty="0" smtClean="0">
                <a:solidFill>
                  <a:schemeClr val="tx2"/>
                </a:solidFill>
              </a:rPr>
              <a:t>8: </a:t>
            </a:r>
            <a:r>
              <a:rPr lang="en-US" sz="2800" dirty="0">
                <a:solidFill>
                  <a:schemeClr val="tx2"/>
                </a:solidFill>
              </a:rPr>
              <a:t>To support the competitiveness of enterprises </a:t>
            </a:r>
            <a:r>
              <a:rPr lang="hr-HR" sz="2800" dirty="0" smtClean="0">
                <a:solidFill>
                  <a:schemeClr val="tx2"/>
                </a:solidFill>
              </a:rPr>
              <a:t>including cluster development</a:t>
            </a:r>
          </a:p>
          <a:p>
            <a:endParaRPr lang="hr-HR" sz="1400" dirty="0" smtClean="0">
              <a:solidFill>
                <a:schemeClr val="tx2"/>
              </a:solidFill>
            </a:endParaRPr>
          </a:p>
          <a:p>
            <a:r>
              <a:rPr lang="hr-HR" sz="2800" b="1" dirty="0" smtClean="0">
                <a:solidFill>
                  <a:schemeClr val="tx2"/>
                </a:solidFill>
              </a:rPr>
              <a:t>PA 8 Coordinators:</a:t>
            </a:r>
            <a:r>
              <a:rPr lang="en-GB" sz="2800" b="1" dirty="0" smtClean="0">
                <a:solidFill>
                  <a:schemeClr val="tx2"/>
                </a:solidFill>
              </a:rPr>
              <a:t> </a:t>
            </a:r>
            <a:endParaRPr lang="hr-HR" sz="2800" b="1" dirty="0" smtClean="0">
              <a:solidFill>
                <a:schemeClr val="tx2"/>
              </a:solidFill>
            </a:endParaRPr>
          </a:p>
          <a:p>
            <a:pPr lvl="1">
              <a:buFont typeface="Wingdings" pitchFamily="2" charset="2"/>
              <a:buChar char="Ø"/>
            </a:pPr>
            <a:r>
              <a:rPr lang="en-GB" sz="2400" dirty="0">
                <a:solidFill>
                  <a:schemeClr val="tx2"/>
                </a:solidFill>
              </a:rPr>
              <a:t>Ministry of Finance and Economics, </a:t>
            </a:r>
            <a:r>
              <a:rPr lang="en-GB" sz="2400" dirty="0" smtClean="0">
                <a:solidFill>
                  <a:schemeClr val="tx2"/>
                </a:solidFill>
              </a:rPr>
              <a:t>Baden-W</a:t>
            </a:r>
            <a:r>
              <a:rPr lang="en-GB" sz="2400" dirty="0" smtClean="0">
                <a:solidFill>
                  <a:schemeClr val="tx2"/>
                </a:solidFill>
                <a:cs typeface="Calibri"/>
              </a:rPr>
              <a:t>ü</a:t>
            </a:r>
            <a:r>
              <a:rPr lang="en-GB" sz="2400" dirty="0" smtClean="0">
                <a:solidFill>
                  <a:schemeClr val="tx2"/>
                </a:solidFill>
              </a:rPr>
              <a:t>rttemberg</a:t>
            </a:r>
            <a:r>
              <a:rPr lang="hr-HR" sz="2400" dirty="0" smtClean="0">
                <a:solidFill>
                  <a:schemeClr val="tx2"/>
                </a:solidFill>
              </a:rPr>
              <a:t>, </a:t>
            </a:r>
            <a:r>
              <a:rPr lang="hr-HR" sz="2400" dirty="0" err="1" smtClean="0">
                <a:solidFill>
                  <a:schemeClr val="tx2"/>
                </a:solidFill>
              </a:rPr>
              <a:t>Germany</a:t>
            </a:r>
            <a:endParaRPr lang="hr-HR" sz="2400" dirty="0">
              <a:solidFill>
                <a:schemeClr val="tx2"/>
              </a:solidFill>
            </a:endParaRPr>
          </a:p>
          <a:p>
            <a:pPr lvl="1">
              <a:buFont typeface="Wingdings" pitchFamily="2" charset="2"/>
              <a:buChar char="Ø"/>
            </a:pPr>
            <a:r>
              <a:rPr lang="en-GB" sz="2400" dirty="0" smtClean="0">
                <a:solidFill>
                  <a:schemeClr val="tx2"/>
                </a:solidFill>
              </a:rPr>
              <a:t>Ministry </a:t>
            </a:r>
            <a:r>
              <a:rPr lang="en-GB" sz="2400" dirty="0">
                <a:solidFill>
                  <a:schemeClr val="tx2"/>
                </a:solidFill>
              </a:rPr>
              <a:t>of Entrepreneurship and </a:t>
            </a:r>
            <a:r>
              <a:rPr lang="en-GB" sz="2400" dirty="0" smtClean="0">
                <a:solidFill>
                  <a:schemeClr val="tx2"/>
                </a:solidFill>
              </a:rPr>
              <a:t>Crafts</a:t>
            </a:r>
            <a:r>
              <a:rPr lang="hr-HR" sz="2400" dirty="0" smtClean="0">
                <a:solidFill>
                  <a:schemeClr val="tx2"/>
                </a:solidFill>
              </a:rPr>
              <a:t>,</a:t>
            </a:r>
            <a:r>
              <a:rPr lang="en-GB" sz="2400" dirty="0" smtClean="0">
                <a:solidFill>
                  <a:schemeClr val="tx2"/>
                </a:solidFill>
              </a:rPr>
              <a:t> Croatia</a:t>
            </a:r>
            <a:endParaRPr lang="hr-HR" sz="2400" dirty="0" smtClean="0">
              <a:solidFill>
                <a:schemeClr val="tx2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55576" y="1484784"/>
            <a:ext cx="7704856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hr-HR" sz="3200" b="1" dirty="0" smtClean="0">
                <a:solidFill>
                  <a:schemeClr val="tx2"/>
                </a:solidFill>
              </a:rPr>
              <a:t>GENERAL INFORMATION</a:t>
            </a:r>
            <a:endParaRPr lang="hr-HR" sz="3200" b="1" dirty="0">
              <a:solidFill>
                <a:schemeClr val="tx2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11560" y="6309320"/>
            <a:ext cx="4896544" cy="325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hr-HR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ea typeface="Calibri"/>
                <a:cs typeface="Times New Roman"/>
              </a:rPr>
              <a:t>4</a:t>
            </a:r>
            <a:r>
              <a:rPr lang="hr-HR" sz="1400" baseline="30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ea typeface="Calibri"/>
                <a:cs typeface="Times New Roman"/>
              </a:rPr>
              <a:t>th</a:t>
            </a:r>
            <a:r>
              <a:rPr lang="hr-HR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ea typeface="Calibri"/>
                <a:cs typeface="Times New Roman"/>
              </a:rPr>
              <a:t> Steering Group Meeting - </a:t>
            </a:r>
            <a:r>
              <a:rPr lang="en-GB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ea typeface="Calibri"/>
                <a:cs typeface="Times New Roman"/>
              </a:rPr>
              <a:t>Stuttgart</a:t>
            </a:r>
            <a:r>
              <a:rPr lang="hr-HR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ea typeface="Calibri"/>
                <a:cs typeface="Times New Roman"/>
              </a:rPr>
              <a:t>, 14 November 2012 </a:t>
            </a:r>
            <a:endParaRPr lang="hr-HR" sz="1400" dirty="0">
              <a:solidFill>
                <a:schemeClr val="tx1">
                  <a:lumMod val="50000"/>
                  <a:lumOff val="50000"/>
                </a:schemeClr>
              </a:solidFill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248313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49144" y="1997551"/>
            <a:ext cx="8229600" cy="4234523"/>
          </a:xfrm>
        </p:spPr>
        <p:txBody>
          <a:bodyPr anchor="ctr">
            <a:normAutofit fontScale="77500" lnSpcReduction="20000"/>
          </a:bodyPr>
          <a:lstStyle/>
          <a:p>
            <a:pPr marL="0" lvl="0" indent="0">
              <a:buNone/>
            </a:pPr>
            <a:r>
              <a:rPr lang="hr-HR" sz="2000" b="1" dirty="0" smtClean="0">
                <a:solidFill>
                  <a:schemeClr val="tx2"/>
                </a:solidFill>
              </a:rPr>
              <a:t>1</a:t>
            </a:r>
            <a:r>
              <a:rPr lang="hr-HR" sz="2200" b="1" dirty="0" smtClean="0">
                <a:solidFill>
                  <a:schemeClr val="tx2"/>
                </a:solidFill>
              </a:rPr>
              <a:t>.  </a:t>
            </a:r>
            <a:r>
              <a:rPr lang="en-GB" sz="2200" b="1" cap="all" dirty="0" smtClean="0">
                <a:solidFill>
                  <a:schemeClr val="tx2"/>
                </a:solidFill>
              </a:rPr>
              <a:t>Innovation </a:t>
            </a:r>
            <a:r>
              <a:rPr lang="en-GB" sz="2200" b="1" cap="all" dirty="0">
                <a:solidFill>
                  <a:schemeClr val="tx2"/>
                </a:solidFill>
              </a:rPr>
              <a:t>and Technology Transfer  </a:t>
            </a:r>
            <a:endParaRPr lang="hr-HR" sz="2200" b="1" cap="all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hr-HR" sz="2200" dirty="0">
                <a:solidFill>
                  <a:schemeClr val="tx2"/>
                </a:solidFill>
              </a:rPr>
              <a:t> </a:t>
            </a:r>
            <a:r>
              <a:rPr lang="hr-HR" sz="2200" dirty="0" smtClean="0">
                <a:solidFill>
                  <a:schemeClr val="tx2"/>
                </a:solidFill>
              </a:rPr>
              <a:t>    </a:t>
            </a:r>
            <a:r>
              <a:rPr lang="hr-HR" sz="2200" u="sng" dirty="0" err="1" smtClean="0">
                <a:solidFill>
                  <a:schemeClr val="tx2"/>
                </a:solidFill>
              </a:rPr>
              <a:t>Members</a:t>
            </a:r>
            <a:r>
              <a:rPr lang="en-GB" sz="2200" dirty="0" smtClean="0">
                <a:solidFill>
                  <a:schemeClr val="tx2"/>
                </a:solidFill>
              </a:rPr>
              <a:t>: </a:t>
            </a:r>
            <a:r>
              <a:rPr lang="en-GB" sz="2200" dirty="0" err="1">
                <a:solidFill>
                  <a:schemeClr val="tx2"/>
                </a:solidFill>
              </a:rPr>
              <a:t>Prof.</a:t>
            </a:r>
            <a:r>
              <a:rPr lang="en-GB" sz="2200" dirty="0">
                <a:solidFill>
                  <a:schemeClr val="tx2"/>
                </a:solidFill>
              </a:rPr>
              <a:t> </a:t>
            </a:r>
            <a:r>
              <a:rPr lang="en-GB" sz="2200" dirty="0" err="1" smtClean="0">
                <a:solidFill>
                  <a:schemeClr val="tx2"/>
                </a:solidFill>
              </a:rPr>
              <a:t>Höptner</a:t>
            </a:r>
            <a:r>
              <a:rPr lang="en-GB" sz="2200" dirty="0" smtClean="0">
                <a:solidFill>
                  <a:schemeClr val="tx2"/>
                </a:solidFill>
              </a:rPr>
              <a:t> and </a:t>
            </a:r>
            <a:r>
              <a:rPr lang="en-GB" sz="2200" dirty="0" err="1">
                <a:solidFill>
                  <a:schemeClr val="tx2"/>
                </a:solidFill>
              </a:rPr>
              <a:t>Mr.</a:t>
            </a:r>
            <a:r>
              <a:rPr lang="en-GB" sz="2200" dirty="0">
                <a:solidFill>
                  <a:schemeClr val="tx2"/>
                </a:solidFill>
              </a:rPr>
              <a:t> </a:t>
            </a:r>
            <a:r>
              <a:rPr lang="en-GB" sz="2200" dirty="0" err="1">
                <a:solidFill>
                  <a:schemeClr val="tx2"/>
                </a:solidFill>
              </a:rPr>
              <a:t>Raizner</a:t>
            </a:r>
            <a:r>
              <a:rPr lang="en-GB" sz="2200" dirty="0">
                <a:solidFill>
                  <a:schemeClr val="tx2"/>
                </a:solidFill>
              </a:rPr>
              <a:t> (BW</a:t>
            </a:r>
            <a:r>
              <a:rPr lang="en-GB" sz="2200" dirty="0" smtClean="0">
                <a:solidFill>
                  <a:schemeClr val="tx2"/>
                </a:solidFill>
              </a:rPr>
              <a:t>)</a:t>
            </a:r>
            <a:endParaRPr lang="hr-HR" sz="2200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hr-HR" sz="22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hr-HR" sz="2200" b="1" dirty="0" smtClean="0">
                <a:solidFill>
                  <a:schemeClr val="tx2"/>
                </a:solidFill>
              </a:rPr>
              <a:t>2.  </a:t>
            </a:r>
            <a:r>
              <a:rPr lang="hr-HR" sz="2200" b="1" dirty="0" smtClean="0">
                <a:solidFill>
                  <a:srgbClr val="FF0000"/>
                </a:solidFill>
              </a:rPr>
              <a:t>CLUSTERS EXCELLENCE</a:t>
            </a:r>
            <a:endParaRPr lang="hr-HR" sz="22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hr-HR" sz="2200" dirty="0" smtClean="0">
                <a:solidFill>
                  <a:schemeClr val="tx2"/>
                </a:solidFill>
              </a:rPr>
              <a:t>     </a:t>
            </a:r>
            <a:r>
              <a:rPr lang="hr-HR" sz="2200" u="sng" dirty="0" err="1" smtClean="0">
                <a:solidFill>
                  <a:schemeClr val="tx2"/>
                </a:solidFill>
              </a:rPr>
              <a:t>Members</a:t>
            </a:r>
            <a:r>
              <a:rPr lang="en-GB" sz="2200" dirty="0" smtClean="0">
                <a:solidFill>
                  <a:schemeClr val="tx2"/>
                </a:solidFill>
              </a:rPr>
              <a:t>: </a:t>
            </a:r>
            <a:r>
              <a:rPr lang="en-GB" sz="2200" dirty="0" err="1">
                <a:solidFill>
                  <a:schemeClr val="tx2"/>
                </a:solidFill>
              </a:rPr>
              <a:t>Mr.</a:t>
            </a:r>
            <a:r>
              <a:rPr lang="en-GB" sz="2200" dirty="0">
                <a:solidFill>
                  <a:schemeClr val="tx2"/>
                </a:solidFill>
              </a:rPr>
              <a:t> </a:t>
            </a:r>
            <a:r>
              <a:rPr lang="en-GB" sz="2200" dirty="0" err="1">
                <a:solidFill>
                  <a:schemeClr val="tx2"/>
                </a:solidFill>
              </a:rPr>
              <a:t>Plocek</a:t>
            </a:r>
            <a:r>
              <a:rPr lang="en-GB" sz="2200" dirty="0">
                <a:solidFill>
                  <a:schemeClr val="tx2"/>
                </a:solidFill>
              </a:rPr>
              <a:t>, </a:t>
            </a:r>
            <a:r>
              <a:rPr lang="en-GB" sz="2200" dirty="0" err="1">
                <a:solidFill>
                  <a:schemeClr val="tx2"/>
                </a:solidFill>
              </a:rPr>
              <a:t>Mr.</a:t>
            </a:r>
            <a:r>
              <a:rPr lang="en-GB" sz="2200" dirty="0">
                <a:solidFill>
                  <a:schemeClr val="tx2"/>
                </a:solidFill>
              </a:rPr>
              <a:t> </a:t>
            </a:r>
            <a:r>
              <a:rPr lang="en-GB" sz="2200" dirty="0" err="1">
                <a:solidFill>
                  <a:schemeClr val="tx2"/>
                </a:solidFill>
              </a:rPr>
              <a:t>Schauer</a:t>
            </a:r>
            <a:r>
              <a:rPr lang="en-GB" sz="2200" dirty="0">
                <a:solidFill>
                  <a:schemeClr val="tx2"/>
                </a:solidFill>
              </a:rPr>
              <a:t> (AT</a:t>
            </a:r>
            <a:r>
              <a:rPr lang="en-GB" sz="2200" dirty="0" smtClean="0">
                <a:solidFill>
                  <a:schemeClr val="tx2"/>
                </a:solidFill>
              </a:rPr>
              <a:t>)</a:t>
            </a:r>
            <a:r>
              <a:rPr lang="hr-HR" sz="2200" dirty="0" smtClean="0">
                <a:solidFill>
                  <a:schemeClr val="tx2"/>
                </a:solidFill>
              </a:rPr>
              <a:t> </a:t>
            </a:r>
            <a:r>
              <a:rPr lang="en-GB" sz="2200" dirty="0" smtClean="0">
                <a:solidFill>
                  <a:schemeClr val="tx2"/>
                </a:solidFill>
              </a:rPr>
              <a:t>and </a:t>
            </a:r>
            <a:r>
              <a:rPr lang="en-GB" sz="2200" dirty="0" err="1">
                <a:solidFill>
                  <a:schemeClr val="tx2"/>
                </a:solidFill>
              </a:rPr>
              <a:t>Ms</a:t>
            </a:r>
            <a:r>
              <a:rPr lang="en-GB" sz="2200" dirty="0" err="1" smtClean="0">
                <a:solidFill>
                  <a:schemeClr val="tx2"/>
                </a:solidFill>
              </a:rPr>
              <a:t>.</a:t>
            </a:r>
            <a:r>
              <a:rPr lang="hr-HR" sz="2200" dirty="0" smtClean="0">
                <a:solidFill>
                  <a:schemeClr val="tx2"/>
                </a:solidFill>
              </a:rPr>
              <a:t> </a:t>
            </a:r>
            <a:r>
              <a:rPr lang="en-GB" sz="2200" dirty="0" err="1" smtClean="0">
                <a:solidFill>
                  <a:schemeClr val="tx2"/>
                </a:solidFill>
              </a:rPr>
              <a:t>Mesi</a:t>
            </a:r>
            <a:r>
              <a:rPr lang="hr-HR" sz="2200" dirty="0" smtClean="0">
                <a:solidFill>
                  <a:schemeClr val="tx2"/>
                </a:solidFill>
              </a:rPr>
              <a:t>ć</a:t>
            </a:r>
            <a:r>
              <a:rPr lang="en-GB" sz="2200" dirty="0" smtClean="0">
                <a:solidFill>
                  <a:schemeClr val="tx2"/>
                </a:solidFill>
              </a:rPr>
              <a:t> (</a:t>
            </a:r>
            <a:r>
              <a:rPr lang="hr-HR" sz="2200" b="1" dirty="0" smtClean="0">
                <a:solidFill>
                  <a:srgbClr val="FF0000"/>
                </a:solidFill>
              </a:rPr>
              <a:t>CRO</a:t>
            </a:r>
            <a:r>
              <a:rPr lang="en-GB" sz="2200" dirty="0" smtClean="0">
                <a:solidFill>
                  <a:schemeClr val="tx2"/>
                </a:solidFill>
              </a:rPr>
              <a:t>)</a:t>
            </a:r>
            <a:endParaRPr lang="hr-HR" sz="2200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hr-HR" sz="2200" dirty="0" smtClean="0">
              <a:solidFill>
                <a:schemeClr val="tx2"/>
              </a:solidFill>
            </a:endParaRPr>
          </a:p>
          <a:p>
            <a:pPr marL="0" lvl="0" indent="0">
              <a:buNone/>
            </a:pPr>
            <a:r>
              <a:rPr lang="hr-HR" sz="2200" b="1" dirty="0" smtClean="0">
                <a:solidFill>
                  <a:schemeClr val="tx2"/>
                </a:solidFill>
              </a:rPr>
              <a:t>3.  </a:t>
            </a:r>
            <a:r>
              <a:rPr lang="en-GB" sz="2200" b="1" cap="all" dirty="0" smtClean="0">
                <a:solidFill>
                  <a:schemeClr val="tx2"/>
                </a:solidFill>
              </a:rPr>
              <a:t>Vocational </a:t>
            </a:r>
            <a:r>
              <a:rPr lang="en-GB" sz="2200" b="1" cap="all" dirty="0">
                <a:solidFill>
                  <a:schemeClr val="tx2"/>
                </a:solidFill>
              </a:rPr>
              <a:t>Training </a:t>
            </a:r>
            <a:r>
              <a:rPr lang="en-GB" sz="2200" b="1" dirty="0">
                <a:solidFill>
                  <a:schemeClr val="tx2"/>
                </a:solidFill>
              </a:rPr>
              <a:t>(VET)  </a:t>
            </a:r>
            <a:endParaRPr lang="hr-HR" sz="2200" b="1" dirty="0">
              <a:solidFill>
                <a:schemeClr val="tx2"/>
              </a:solidFill>
            </a:endParaRPr>
          </a:p>
          <a:p>
            <a:pPr marL="0" lvl="0" indent="0">
              <a:buNone/>
            </a:pPr>
            <a:r>
              <a:rPr lang="hr-HR" sz="2200" dirty="0" smtClean="0">
                <a:solidFill>
                  <a:schemeClr val="tx2"/>
                </a:solidFill>
              </a:rPr>
              <a:t>      </a:t>
            </a:r>
            <a:r>
              <a:rPr lang="hr-HR" sz="2200" u="sng" dirty="0" err="1" smtClean="0">
                <a:solidFill>
                  <a:schemeClr val="tx2"/>
                </a:solidFill>
              </a:rPr>
              <a:t>Members</a:t>
            </a:r>
            <a:r>
              <a:rPr lang="en-GB" sz="2200" dirty="0" smtClean="0">
                <a:solidFill>
                  <a:schemeClr val="tx2"/>
                </a:solidFill>
              </a:rPr>
              <a:t>: </a:t>
            </a:r>
            <a:r>
              <a:rPr lang="en-GB" sz="2200" dirty="0" err="1">
                <a:solidFill>
                  <a:schemeClr val="tx2"/>
                </a:solidFill>
              </a:rPr>
              <a:t>Mr.</a:t>
            </a:r>
            <a:r>
              <a:rPr lang="en-GB" sz="2200" dirty="0">
                <a:solidFill>
                  <a:schemeClr val="tx2"/>
                </a:solidFill>
              </a:rPr>
              <a:t> Kiss (HU) and </a:t>
            </a:r>
            <a:r>
              <a:rPr lang="en-GB" sz="2200" dirty="0" err="1">
                <a:solidFill>
                  <a:schemeClr val="tx2"/>
                </a:solidFill>
              </a:rPr>
              <a:t>Mr.</a:t>
            </a:r>
            <a:r>
              <a:rPr lang="en-GB" sz="2200" dirty="0">
                <a:solidFill>
                  <a:schemeClr val="tx2"/>
                </a:solidFill>
              </a:rPr>
              <a:t> Frank (BW</a:t>
            </a:r>
            <a:r>
              <a:rPr lang="en-GB" sz="2200" dirty="0" smtClean="0">
                <a:solidFill>
                  <a:schemeClr val="tx2"/>
                </a:solidFill>
              </a:rPr>
              <a:t>)</a:t>
            </a:r>
            <a:endParaRPr lang="hr-HR" sz="2200" dirty="0" smtClean="0">
              <a:solidFill>
                <a:schemeClr val="tx2"/>
              </a:solidFill>
            </a:endParaRPr>
          </a:p>
          <a:p>
            <a:pPr marL="0" lvl="0" indent="0">
              <a:buNone/>
            </a:pPr>
            <a:endParaRPr lang="hr-HR" sz="22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hr-HR" sz="2200" b="1" dirty="0" smtClean="0">
                <a:solidFill>
                  <a:schemeClr val="tx2"/>
                </a:solidFill>
              </a:rPr>
              <a:t>4.  </a:t>
            </a:r>
            <a:r>
              <a:rPr lang="en-GB" sz="2200" b="1" cap="all" dirty="0" smtClean="0">
                <a:solidFill>
                  <a:schemeClr val="tx2"/>
                </a:solidFill>
              </a:rPr>
              <a:t>Competitiveness </a:t>
            </a:r>
            <a:r>
              <a:rPr lang="en-GB" sz="2200" b="1" cap="all" dirty="0">
                <a:solidFill>
                  <a:schemeClr val="tx2"/>
                </a:solidFill>
              </a:rPr>
              <a:t>in Rural and Urban Areas </a:t>
            </a:r>
            <a:endParaRPr lang="hr-HR" sz="2200" b="1" cap="all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hr-HR" sz="2200" dirty="0" smtClean="0">
                <a:solidFill>
                  <a:schemeClr val="tx2"/>
                </a:solidFill>
              </a:rPr>
              <a:t>      </a:t>
            </a:r>
            <a:r>
              <a:rPr lang="hr-HR" sz="2200" u="sng" dirty="0" err="1" smtClean="0">
                <a:solidFill>
                  <a:schemeClr val="tx2"/>
                </a:solidFill>
              </a:rPr>
              <a:t>Members</a:t>
            </a:r>
            <a:r>
              <a:rPr lang="en-GB" sz="2200" dirty="0" smtClean="0">
                <a:solidFill>
                  <a:schemeClr val="tx2"/>
                </a:solidFill>
              </a:rPr>
              <a:t>: </a:t>
            </a:r>
            <a:r>
              <a:rPr lang="en-GB" sz="2200" dirty="0">
                <a:solidFill>
                  <a:schemeClr val="tx2"/>
                </a:solidFill>
              </a:rPr>
              <a:t>Ms Schaefer (BW) and Ms Goranova (BG</a:t>
            </a:r>
            <a:r>
              <a:rPr lang="en-GB" sz="2200" dirty="0" smtClean="0">
                <a:solidFill>
                  <a:schemeClr val="tx2"/>
                </a:solidFill>
              </a:rPr>
              <a:t>)</a:t>
            </a:r>
            <a:r>
              <a:rPr lang="hr-HR" sz="2200" dirty="0" smtClean="0">
                <a:solidFill>
                  <a:schemeClr val="tx2"/>
                </a:solidFill>
              </a:rPr>
              <a:t> </a:t>
            </a:r>
            <a:r>
              <a:rPr lang="en-GB" sz="2200" dirty="0" smtClean="0">
                <a:solidFill>
                  <a:schemeClr val="tx2"/>
                </a:solidFill>
              </a:rPr>
              <a:t>for </a:t>
            </a:r>
            <a:r>
              <a:rPr lang="en-GB" sz="2200" dirty="0">
                <a:solidFill>
                  <a:schemeClr val="tx2"/>
                </a:solidFill>
              </a:rPr>
              <a:t>rural </a:t>
            </a:r>
            <a:r>
              <a:rPr lang="en-GB" sz="2200" dirty="0" smtClean="0">
                <a:solidFill>
                  <a:schemeClr val="tx2"/>
                </a:solidFill>
              </a:rPr>
              <a:t>areas</a:t>
            </a:r>
            <a:r>
              <a:rPr lang="hr-HR" sz="2200" dirty="0" smtClean="0">
                <a:solidFill>
                  <a:schemeClr val="tx2"/>
                </a:solidFill>
              </a:rPr>
              <a:t>;</a:t>
            </a:r>
            <a:r>
              <a:rPr lang="en-GB" sz="2200" dirty="0" smtClean="0">
                <a:solidFill>
                  <a:schemeClr val="tx2"/>
                </a:solidFill>
              </a:rPr>
              <a:t> </a:t>
            </a:r>
            <a:r>
              <a:rPr lang="en-GB" sz="2200" dirty="0" err="1">
                <a:solidFill>
                  <a:schemeClr val="tx2"/>
                </a:solidFill>
              </a:rPr>
              <a:t>Mr.</a:t>
            </a:r>
            <a:r>
              <a:rPr lang="en-GB" sz="2200" dirty="0">
                <a:solidFill>
                  <a:schemeClr val="tx2"/>
                </a:solidFill>
              </a:rPr>
              <a:t> </a:t>
            </a:r>
            <a:r>
              <a:rPr lang="hr-HR" sz="2200" dirty="0" smtClean="0">
                <a:solidFill>
                  <a:schemeClr val="tx2"/>
                </a:solidFill>
              </a:rPr>
              <a:t> </a:t>
            </a:r>
            <a:r>
              <a:rPr lang="en-GB" sz="2200" dirty="0" err="1" smtClean="0">
                <a:solidFill>
                  <a:schemeClr val="tx2"/>
                </a:solidFill>
              </a:rPr>
              <a:t>Bartha</a:t>
            </a:r>
            <a:r>
              <a:rPr lang="en-GB" sz="2200" dirty="0" smtClean="0">
                <a:solidFill>
                  <a:schemeClr val="tx2"/>
                </a:solidFill>
              </a:rPr>
              <a:t> </a:t>
            </a:r>
            <a:r>
              <a:rPr lang="en-GB" sz="2200" dirty="0">
                <a:solidFill>
                  <a:schemeClr val="tx2"/>
                </a:solidFill>
              </a:rPr>
              <a:t>(CODCR, </a:t>
            </a:r>
            <a:r>
              <a:rPr lang="hr-HR" sz="2200" dirty="0" smtClean="0">
                <a:solidFill>
                  <a:schemeClr val="tx2"/>
                </a:solidFill>
              </a:rPr>
              <a:t>    </a:t>
            </a:r>
            <a:r>
              <a:rPr lang="en-GB" sz="2200" dirty="0" smtClean="0">
                <a:solidFill>
                  <a:schemeClr val="tx2"/>
                </a:solidFill>
              </a:rPr>
              <a:t>RO</a:t>
            </a:r>
            <a:r>
              <a:rPr lang="en-GB" sz="2200" dirty="0">
                <a:solidFill>
                  <a:schemeClr val="tx2"/>
                </a:solidFill>
              </a:rPr>
              <a:t>) and Mr. Langer (BW) for urban </a:t>
            </a:r>
            <a:r>
              <a:rPr lang="en-GB" sz="2200" dirty="0" smtClean="0">
                <a:solidFill>
                  <a:schemeClr val="tx2"/>
                </a:solidFill>
              </a:rPr>
              <a:t>areas</a:t>
            </a:r>
            <a:endParaRPr lang="hr-HR" sz="2200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hr-HR" sz="2200" dirty="0">
              <a:solidFill>
                <a:schemeClr val="tx2"/>
              </a:solidFill>
            </a:endParaRPr>
          </a:p>
          <a:p>
            <a:pPr marL="0" lvl="0" indent="0">
              <a:buNone/>
            </a:pPr>
            <a:r>
              <a:rPr lang="hr-HR" sz="2200" b="1" dirty="0" smtClean="0">
                <a:solidFill>
                  <a:schemeClr val="tx2"/>
                </a:solidFill>
              </a:rPr>
              <a:t>5.  </a:t>
            </a:r>
            <a:r>
              <a:rPr lang="en-GB" sz="2200" b="1" cap="all" dirty="0" smtClean="0">
                <a:solidFill>
                  <a:srgbClr val="FF0000"/>
                </a:solidFill>
              </a:rPr>
              <a:t>Entrepreneurial </a:t>
            </a:r>
            <a:r>
              <a:rPr lang="en-GB" sz="2200" b="1" cap="all" dirty="0">
                <a:solidFill>
                  <a:srgbClr val="FF0000"/>
                </a:solidFill>
              </a:rPr>
              <a:t>Learning </a:t>
            </a:r>
            <a:endParaRPr lang="hr-HR" sz="2200" b="1" cap="all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hr-HR" sz="2200" dirty="0" smtClean="0">
                <a:solidFill>
                  <a:schemeClr val="tx2"/>
                </a:solidFill>
              </a:rPr>
              <a:t>      </a:t>
            </a:r>
            <a:r>
              <a:rPr lang="hr-HR" sz="2200" u="sng" dirty="0" err="1" smtClean="0">
                <a:solidFill>
                  <a:schemeClr val="tx2"/>
                </a:solidFill>
              </a:rPr>
              <a:t>Members</a:t>
            </a:r>
            <a:r>
              <a:rPr lang="en-GB" sz="2200" dirty="0" smtClean="0">
                <a:solidFill>
                  <a:schemeClr val="tx2"/>
                </a:solidFill>
              </a:rPr>
              <a:t>: </a:t>
            </a:r>
            <a:r>
              <a:rPr lang="en-GB" sz="2200" dirty="0">
                <a:solidFill>
                  <a:schemeClr val="tx2"/>
                </a:solidFill>
              </a:rPr>
              <a:t>Ms </a:t>
            </a:r>
            <a:r>
              <a:rPr lang="en-GB" sz="2200" dirty="0" err="1" smtClean="0">
                <a:solidFill>
                  <a:schemeClr val="tx2"/>
                </a:solidFill>
              </a:rPr>
              <a:t>Karai</a:t>
            </a:r>
            <a:r>
              <a:rPr lang="hr-HR" sz="2200" dirty="0" smtClean="0">
                <a:solidFill>
                  <a:schemeClr val="tx2"/>
                </a:solidFill>
              </a:rPr>
              <a:t>ć</a:t>
            </a:r>
            <a:r>
              <a:rPr lang="en-GB" sz="2200" dirty="0" smtClean="0">
                <a:solidFill>
                  <a:schemeClr val="tx2"/>
                </a:solidFill>
              </a:rPr>
              <a:t> (</a:t>
            </a:r>
            <a:r>
              <a:rPr lang="hr-HR" sz="2200" b="1" dirty="0" smtClean="0">
                <a:solidFill>
                  <a:srgbClr val="FF0000"/>
                </a:solidFill>
              </a:rPr>
              <a:t>CRO</a:t>
            </a:r>
            <a:r>
              <a:rPr lang="en-GB" sz="2200" dirty="0" smtClean="0">
                <a:solidFill>
                  <a:schemeClr val="tx2"/>
                </a:solidFill>
              </a:rPr>
              <a:t>) </a:t>
            </a:r>
            <a:r>
              <a:rPr lang="en-GB" sz="2200" dirty="0">
                <a:solidFill>
                  <a:schemeClr val="tx2"/>
                </a:solidFill>
              </a:rPr>
              <a:t>and Ms. </a:t>
            </a:r>
            <a:r>
              <a:rPr lang="en-GB" sz="2200" dirty="0" err="1" smtClean="0">
                <a:solidFill>
                  <a:schemeClr val="tx2"/>
                </a:solidFill>
              </a:rPr>
              <a:t>Ljubi</a:t>
            </a:r>
            <a:r>
              <a:rPr lang="hr-HR" sz="2200" dirty="0" smtClean="0">
                <a:solidFill>
                  <a:schemeClr val="tx2"/>
                </a:solidFill>
              </a:rPr>
              <a:t>ć</a:t>
            </a:r>
            <a:r>
              <a:rPr lang="en-GB" sz="2200" dirty="0" smtClean="0">
                <a:solidFill>
                  <a:schemeClr val="tx2"/>
                </a:solidFill>
              </a:rPr>
              <a:t> (</a:t>
            </a:r>
            <a:r>
              <a:rPr lang="hr-HR" sz="2200" b="1" dirty="0" smtClean="0">
                <a:solidFill>
                  <a:srgbClr val="FF0000"/>
                </a:solidFill>
              </a:rPr>
              <a:t>CRO</a:t>
            </a:r>
            <a:r>
              <a:rPr lang="hr-HR" sz="2200" b="1" dirty="0" smtClean="0">
                <a:solidFill>
                  <a:schemeClr val="tx2"/>
                </a:solidFill>
              </a:rPr>
              <a:t>/</a:t>
            </a:r>
            <a:r>
              <a:rPr lang="en-GB" sz="2200" dirty="0" smtClean="0">
                <a:solidFill>
                  <a:schemeClr val="tx2"/>
                </a:solidFill>
              </a:rPr>
              <a:t>SEECEL)</a:t>
            </a:r>
            <a:endParaRPr lang="hr-HR" sz="2200" dirty="0">
              <a:solidFill>
                <a:schemeClr val="tx2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5576" y="1412776"/>
            <a:ext cx="7920880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hr-HR" sz="3200" b="1" dirty="0" smtClean="0">
                <a:solidFill>
                  <a:schemeClr val="tx2"/>
                </a:solidFill>
              </a:rPr>
              <a:t>5 WORKING GROUPS IN PRIORITY AREA 8</a:t>
            </a:r>
            <a:endParaRPr lang="hr-HR" sz="3200" b="1" dirty="0">
              <a:solidFill>
                <a:schemeClr val="tx2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1560" y="6309320"/>
            <a:ext cx="4896544" cy="325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hr-HR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ea typeface="Calibri"/>
                <a:cs typeface="Times New Roman"/>
              </a:rPr>
              <a:t>4</a:t>
            </a:r>
            <a:r>
              <a:rPr lang="hr-HR" sz="1400" baseline="30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ea typeface="Calibri"/>
                <a:cs typeface="Times New Roman"/>
              </a:rPr>
              <a:t>th</a:t>
            </a:r>
            <a:r>
              <a:rPr lang="hr-HR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ea typeface="Calibri"/>
                <a:cs typeface="Times New Roman"/>
              </a:rPr>
              <a:t> Steering Group Meeting - </a:t>
            </a:r>
            <a:r>
              <a:rPr lang="en-GB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ea typeface="Calibri"/>
                <a:cs typeface="Times New Roman"/>
              </a:rPr>
              <a:t>Stuttgart</a:t>
            </a:r>
            <a:r>
              <a:rPr lang="hr-HR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ea typeface="Calibri"/>
                <a:cs typeface="Times New Roman"/>
              </a:rPr>
              <a:t>, 14 November 2012 </a:t>
            </a:r>
            <a:endParaRPr lang="hr-HR" sz="1400" dirty="0">
              <a:solidFill>
                <a:schemeClr val="tx1">
                  <a:lumMod val="50000"/>
                  <a:lumOff val="50000"/>
                </a:schemeClr>
              </a:solidFill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947227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132857"/>
            <a:ext cx="8229600" cy="3888432"/>
          </a:xfrm>
        </p:spPr>
        <p:txBody>
          <a:bodyPr anchor="ctr">
            <a:normAutofit fontScale="92500"/>
          </a:bodyPr>
          <a:lstStyle/>
          <a:p>
            <a:pPr marL="252000" indent="-457200" defTabSz="216000">
              <a:spcBef>
                <a:spcPts val="0"/>
              </a:spcBef>
            </a:pPr>
            <a:r>
              <a:rPr lang="hr-HR" sz="2800" b="1" dirty="0" smtClean="0">
                <a:solidFill>
                  <a:schemeClr val="tx2"/>
                </a:solidFill>
              </a:rPr>
              <a:t>1</a:t>
            </a:r>
            <a:r>
              <a:rPr lang="en-US" sz="2800" b="1" baseline="30000" dirty="0" err="1" smtClean="0">
                <a:solidFill>
                  <a:schemeClr val="tx2"/>
                </a:solidFill>
              </a:rPr>
              <a:t>st</a:t>
            </a:r>
            <a:r>
              <a:rPr lang="hr-HR" sz="2800" b="1" dirty="0" smtClean="0">
                <a:solidFill>
                  <a:schemeClr val="tx2"/>
                </a:solidFill>
              </a:rPr>
              <a:t> Workshop of Priority Area 8 </a:t>
            </a:r>
            <a:r>
              <a:rPr lang="hr-HR" sz="2800" dirty="0" smtClean="0">
                <a:solidFill>
                  <a:schemeClr val="tx2"/>
                </a:solidFill>
              </a:rPr>
              <a:t>“</a:t>
            </a:r>
            <a:r>
              <a:rPr lang="en-US" sz="2800" dirty="0" smtClean="0">
                <a:solidFill>
                  <a:schemeClr val="tx2"/>
                </a:solidFill>
              </a:rPr>
              <a:t>Cluster Networking and Development Prospects in the Danube Region</a:t>
            </a:r>
            <a:r>
              <a:rPr lang="hr-HR" sz="2800" dirty="0" smtClean="0">
                <a:solidFill>
                  <a:schemeClr val="tx2"/>
                </a:solidFill>
              </a:rPr>
              <a:t>” was organised  in Vukovar on 11/12 September 2012</a:t>
            </a:r>
          </a:p>
          <a:p>
            <a:pPr marL="252000" indent="-457200" defTabSz="216000">
              <a:spcBef>
                <a:spcPts val="0"/>
              </a:spcBef>
            </a:pPr>
            <a:endParaRPr lang="hr-HR" sz="1400" dirty="0" smtClean="0">
              <a:solidFill>
                <a:schemeClr val="tx2"/>
              </a:solidFill>
            </a:endParaRPr>
          </a:p>
          <a:p>
            <a:pPr marL="252000" indent="-457200" defTabSz="216000">
              <a:spcBef>
                <a:spcPts val="0"/>
              </a:spcBef>
            </a:pPr>
            <a:r>
              <a:rPr lang="hr-HR" sz="2800" dirty="0" smtClean="0">
                <a:solidFill>
                  <a:schemeClr val="tx2"/>
                </a:solidFill>
              </a:rPr>
              <a:t>Workshop gathered about </a:t>
            </a:r>
            <a:r>
              <a:rPr lang="hr-HR" sz="2800" b="1" dirty="0" smtClean="0">
                <a:solidFill>
                  <a:schemeClr val="tx2"/>
                </a:solidFill>
              </a:rPr>
              <a:t>100 participants </a:t>
            </a:r>
            <a:r>
              <a:rPr lang="en-GB" sz="2800" dirty="0" smtClean="0">
                <a:solidFill>
                  <a:schemeClr val="tx2"/>
                </a:solidFill>
              </a:rPr>
              <a:t>from Croatia, Austria, Belgium, Germany, Hungary, </a:t>
            </a:r>
            <a:r>
              <a:rPr lang="hr-HR" sz="2800" dirty="0" smtClean="0">
                <a:solidFill>
                  <a:schemeClr val="tx2"/>
                </a:solidFill>
              </a:rPr>
              <a:t>Netherlands, </a:t>
            </a:r>
            <a:r>
              <a:rPr lang="en-GB" sz="2800" dirty="0" smtClean="0">
                <a:solidFill>
                  <a:schemeClr val="tx2"/>
                </a:solidFill>
              </a:rPr>
              <a:t>Serbia and Swede</a:t>
            </a:r>
            <a:r>
              <a:rPr lang="hr-HR" sz="2800" dirty="0" smtClean="0">
                <a:solidFill>
                  <a:schemeClr val="tx2"/>
                </a:solidFill>
              </a:rPr>
              <a:t>n</a:t>
            </a:r>
          </a:p>
          <a:p>
            <a:pPr marL="252000" indent="-457200" defTabSz="216000">
              <a:spcBef>
                <a:spcPts val="0"/>
              </a:spcBef>
            </a:pPr>
            <a:endParaRPr lang="hr-HR" sz="1400" dirty="0" smtClean="0">
              <a:solidFill>
                <a:schemeClr val="tx2"/>
              </a:solidFill>
            </a:endParaRPr>
          </a:p>
          <a:p>
            <a:pPr marL="252000" indent="-457200" defTabSz="216000">
              <a:spcBef>
                <a:spcPts val="0"/>
              </a:spcBef>
            </a:pPr>
            <a:r>
              <a:rPr lang="hr-HR" sz="2800" dirty="0" smtClean="0">
                <a:solidFill>
                  <a:schemeClr val="tx2"/>
                </a:solidFill>
              </a:rPr>
              <a:t>Workshop was divided into </a:t>
            </a:r>
            <a:r>
              <a:rPr lang="hr-HR" sz="2800" b="1" dirty="0" smtClean="0">
                <a:solidFill>
                  <a:schemeClr val="tx2"/>
                </a:solidFill>
              </a:rPr>
              <a:t>3 panel frameworks</a:t>
            </a:r>
            <a:r>
              <a:rPr lang="hr-HR" sz="2800" dirty="0" smtClean="0">
                <a:solidFill>
                  <a:schemeClr val="tx2"/>
                </a:solidFill>
              </a:rPr>
              <a:t>: </a:t>
            </a:r>
            <a:r>
              <a:rPr lang="hr-HR" sz="2800" dirty="0" smtClean="0">
                <a:solidFill>
                  <a:srgbClr val="1F497D"/>
                </a:solidFill>
              </a:rPr>
              <a:t>Wood processing , Food processing and Tourism and </a:t>
            </a:r>
            <a:r>
              <a:rPr lang="hr-HR" sz="2800" dirty="0" smtClean="0">
                <a:solidFill>
                  <a:srgbClr val="1F497D"/>
                </a:solidFill>
              </a:rPr>
              <a:t>Medicine</a:t>
            </a:r>
            <a:endParaRPr lang="hr-HR" sz="2800" dirty="0" smtClean="0">
              <a:solidFill>
                <a:schemeClr val="tx2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5576" y="1052736"/>
            <a:ext cx="7920880" cy="107721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hr-HR" sz="3200" b="1" dirty="0" smtClean="0">
                <a:solidFill>
                  <a:schemeClr val="tx2"/>
                </a:solidFill>
              </a:rPr>
              <a:t>WORKING GROUP FOR CLUSTERS EXCELLENCE</a:t>
            </a:r>
            <a:endParaRPr lang="hr-HR" sz="3200" b="1" dirty="0">
              <a:solidFill>
                <a:schemeClr val="tx2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1560" y="6309320"/>
            <a:ext cx="4896544" cy="325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hr-HR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ea typeface="Calibri"/>
                <a:cs typeface="Times New Roman"/>
              </a:rPr>
              <a:t>4</a:t>
            </a:r>
            <a:r>
              <a:rPr lang="hr-HR" sz="1400" baseline="30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ea typeface="Calibri"/>
                <a:cs typeface="Times New Roman"/>
              </a:rPr>
              <a:t>th</a:t>
            </a:r>
            <a:r>
              <a:rPr lang="hr-HR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ea typeface="Calibri"/>
                <a:cs typeface="Times New Roman"/>
              </a:rPr>
              <a:t> Steering Group Meeting - </a:t>
            </a:r>
            <a:r>
              <a:rPr lang="en-GB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ea typeface="Calibri"/>
                <a:cs typeface="Times New Roman"/>
              </a:rPr>
              <a:t>Stuttgart</a:t>
            </a:r>
            <a:r>
              <a:rPr lang="hr-HR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ea typeface="Calibri"/>
                <a:cs typeface="Times New Roman"/>
              </a:rPr>
              <a:t>, 14 November 2012 </a:t>
            </a:r>
            <a:endParaRPr lang="hr-HR" sz="1400" dirty="0">
              <a:solidFill>
                <a:schemeClr val="tx1">
                  <a:lumMod val="50000"/>
                  <a:lumOff val="50000"/>
                </a:schemeClr>
              </a:solidFill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808387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132857"/>
            <a:ext cx="8291264" cy="3960440"/>
          </a:xfrm>
        </p:spPr>
        <p:txBody>
          <a:bodyPr anchor="ctr">
            <a:normAutofit fontScale="92500" lnSpcReduction="10000"/>
          </a:bodyPr>
          <a:lstStyle/>
          <a:p>
            <a:pPr lvl="0"/>
            <a:r>
              <a:rPr lang="en-US" sz="2600" dirty="0" smtClean="0">
                <a:solidFill>
                  <a:schemeClr val="tx2"/>
                </a:solidFill>
              </a:rPr>
              <a:t>Open questions of financial framework for cluster development within the EUSDR - scarce financial resources currently available until financial envelope for the period 2014-2020 is adopted </a:t>
            </a:r>
            <a:endParaRPr lang="hr-HR" sz="2600" dirty="0" smtClean="0">
              <a:solidFill>
                <a:schemeClr val="tx2"/>
              </a:solidFill>
            </a:endParaRPr>
          </a:p>
          <a:p>
            <a:pPr lvl="0"/>
            <a:r>
              <a:rPr lang="en-US" sz="2600" dirty="0" smtClean="0">
                <a:solidFill>
                  <a:schemeClr val="tx2"/>
                </a:solidFill>
              </a:rPr>
              <a:t>Important to create framework for institutional </a:t>
            </a:r>
            <a:r>
              <a:rPr lang="en-US" sz="2600" dirty="0" smtClean="0">
                <a:solidFill>
                  <a:schemeClr val="tx2"/>
                </a:solidFill>
              </a:rPr>
              <a:t>support </a:t>
            </a:r>
            <a:r>
              <a:rPr lang="en-US" sz="2600" dirty="0" smtClean="0">
                <a:solidFill>
                  <a:schemeClr val="tx2"/>
                </a:solidFill>
              </a:rPr>
              <a:t>in further steps regarding cluster development in the Danube Region </a:t>
            </a:r>
            <a:endParaRPr lang="hr-HR" sz="2600" dirty="0" smtClean="0">
              <a:solidFill>
                <a:schemeClr val="tx2"/>
              </a:solidFill>
            </a:endParaRPr>
          </a:p>
          <a:p>
            <a:pPr lvl="0"/>
            <a:r>
              <a:rPr lang="en-US" sz="2600" dirty="0" smtClean="0">
                <a:solidFill>
                  <a:schemeClr val="tx2"/>
                </a:solidFill>
              </a:rPr>
              <a:t>Solution is to set up s strategic group (country representatives from the ministries/innovation agencies) with the purpose of strategic </a:t>
            </a:r>
            <a:r>
              <a:rPr lang="en-US" sz="2600" dirty="0" smtClean="0">
                <a:solidFill>
                  <a:schemeClr val="tx2"/>
                </a:solidFill>
              </a:rPr>
              <a:t>alignment </a:t>
            </a:r>
            <a:r>
              <a:rPr lang="en-US" sz="2600" dirty="0" smtClean="0">
                <a:solidFill>
                  <a:schemeClr val="tx2"/>
                </a:solidFill>
              </a:rPr>
              <a:t>of national policies and exchange of best practices</a:t>
            </a:r>
            <a:endParaRPr lang="hr-HR" sz="2600" dirty="0" smtClean="0">
              <a:solidFill>
                <a:schemeClr val="tx2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5576" y="980728"/>
            <a:ext cx="7920880" cy="107721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hr-HR" sz="3200" b="1" dirty="0" smtClean="0">
                <a:solidFill>
                  <a:schemeClr val="tx2"/>
                </a:solidFill>
              </a:rPr>
              <a:t>1</a:t>
            </a:r>
            <a:r>
              <a:rPr lang="hr-HR" sz="3200" b="1" baseline="30000" dirty="0" smtClean="0">
                <a:solidFill>
                  <a:schemeClr val="tx2"/>
                </a:solidFill>
              </a:rPr>
              <a:t>ST</a:t>
            </a:r>
            <a:r>
              <a:rPr lang="hr-HR" sz="3200" b="1" dirty="0" smtClean="0">
                <a:solidFill>
                  <a:schemeClr val="tx2"/>
                </a:solidFill>
              </a:rPr>
              <a:t> CLUSTER WORKSHOP CONCLUSIONS</a:t>
            </a:r>
            <a:endParaRPr lang="hr-HR" sz="3200" b="1" dirty="0">
              <a:solidFill>
                <a:schemeClr val="tx2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1560" y="6309320"/>
            <a:ext cx="4896544" cy="325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hr-HR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ea typeface="Calibri"/>
                <a:cs typeface="Times New Roman"/>
              </a:rPr>
              <a:t>4</a:t>
            </a:r>
            <a:r>
              <a:rPr lang="hr-HR" sz="1400" baseline="30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ea typeface="Calibri"/>
                <a:cs typeface="Times New Roman"/>
              </a:rPr>
              <a:t>th</a:t>
            </a:r>
            <a:r>
              <a:rPr lang="hr-HR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ea typeface="Calibri"/>
                <a:cs typeface="Times New Roman"/>
              </a:rPr>
              <a:t> Steering Group Meeting - </a:t>
            </a:r>
            <a:r>
              <a:rPr lang="en-GB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ea typeface="Calibri"/>
                <a:cs typeface="Times New Roman"/>
              </a:rPr>
              <a:t>Stuttgart</a:t>
            </a:r>
            <a:r>
              <a:rPr lang="hr-HR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ea typeface="Calibri"/>
                <a:cs typeface="Times New Roman"/>
              </a:rPr>
              <a:t>, 14 November 2012 </a:t>
            </a:r>
            <a:endParaRPr lang="hr-HR" sz="1400" dirty="0">
              <a:solidFill>
                <a:schemeClr val="tx1">
                  <a:lumMod val="50000"/>
                  <a:lumOff val="50000"/>
                </a:schemeClr>
              </a:solidFill>
              <a:latin typeface="Calibri"/>
              <a:ea typeface="Calibri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2060849"/>
            <a:ext cx="8229600" cy="3960440"/>
          </a:xfrm>
        </p:spPr>
        <p:txBody>
          <a:bodyPr anchor="ctr">
            <a:normAutofit fontScale="92500" lnSpcReduction="10000"/>
          </a:bodyPr>
          <a:lstStyle/>
          <a:p>
            <a:pPr lvl="0"/>
            <a:r>
              <a:rPr lang="en-US" sz="2600" dirty="0" smtClean="0">
                <a:solidFill>
                  <a:schemeClr val="tx2"/>
                </a:solidFill>
              </a:rPr>
              <a:t>Aim is to enhance networking of the existing clusters in the Danube Region (good example is Baltic Sea Region) – potential areas identified at the workshop are: metal, food, wood, tourism</a:t>
            </a:r>
            <a:endParaRPr lang="hr-HR" sz="2600" dirty="0" smtClean="0">
              <a:solidFill>
                <a:schemeClr val="tx2"/>
              </a:solidFill>
            </a:endParaRPr>
          </a:p>
          <a:p>
            <a:pPr lvl="0"/>
            <a:r>
              <a:rPr lang="en-US" sz="2600" dirty="0" smtClean="0">
                <a:solidFill>
                  <a:schemeClr val="tx2"/>
                </a:solidFill>
              </a:rPr>
              <a:t>Collecting projects referring to Danube Region in the next period, before new programming period in 2014 </a:t>
            </a:r>
            <a:endParaRPr lang="hr-HR" sz="2600" dirty="0" smtClean="0">
              <a:solidFill>
                <a:schemeClr val="tx2"/>
              </a:solidFill>
            </a:endParaRPr>
          </a:p>
          <a:p>
            <a:pPr lvl="0"/>
            <a:r>
              <a:rPr lang="en-US" sz="2600" dirty="0" smtClean="0">
                <a:solidFill>
                  <a:schemeClr val="tx2"/>
                </a:solidFill>
              </a:rPr>
              <a:t>Strengthening of information on the possibilities of applications for the CIP, IPA and other EU funds which are appropriate for cluster involvement and the PA targets </a:t>
            </a:r>
            <a:endParaRPr lang="hr-HR" sz="2600" dirty="0" smtClean="0">
              <a:solidFill>
                <a:schemeClr val="tx2"/>
              </a:solidFill>
            </a:endParaRPr>
          </a:p>
          <a:p>
            <a:pPr lvl="0"/>
            <a:r>
              <a:rPr lang="en-US" sz="2600" dirty="0" smtClean="0">
                <a:solidFill>
                  <a:schemeClr val="tx2"/>
                </a:solidFill>
              </a:rPr>
              <a:t>Next Workshop on cluster development – Croatia, spring 2013</a:t>
            </a:r>
            <a:endParaRPr lang="hr-HR" sz="2600" dirty="0" smtClean="0">
              <a:solidFill>
                <a:schemeClr val="tx2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9552" y="980728"/>
            <a:ext cx="806489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hr-HR" sz="3200" b="1" dirty="0" smtClean="0">
                <a:solidFill>
                  <a:schemeClr val="tx2"/>
                </a:solidFill>
              </a:rPr>
              <a:t>1</a:t>
            </a:r>
            <a:r>
              <a:rPr lang="hr-HR" sz="3200" b="1" baseline="30000" dirty="0" smtClean="0">
                <a:solidFill>
                  <a:schemeClr val="tx2"/>
                </a:solidFill>
              </a:rPr>
              <a:t>ST</a:t>
            </a:r>
            <a:r>
              <a:rPr lang="hr-HR" sz="3200" b="1" dirty="0" smtClean="0">
                <a:solidFill>
                  <a:schemeClr val="tx2"/>
                </a:solidFill>
              </a:rPr>
              <a:t> CLUSTER WORKSHOP CONCLUSIONS</a:t>
            </a:r>
            <a:endParaRPr lang="hr-HR" sz="32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2276872"/>
            <a:ext cx="8229600" cy="3744416"/>
          </a:xfrm>
        </p:spPr>
        <p:txBody>
          <a:bodyPr anchor="ctr">
            <a:normAutofit fontScale="92500" lnSpcReduction="10000"/>
          </a:bodyPr>
          <a:lstStyle/>
          <a:p>
            <a:pPr marL="0" indent="0">
              <a:buNone/>
            </a:pPr>
            <a:r>
              <a:rPr lang="hr-HR" sz="2900" dirty="0" smtClean="0">
                <a:solidFill>
                  <a:schemeClr val="tx2"/>
                </a:solidFill>
              </a:rPr>
              <a:t>In </a:t>
            </a:r>
            <a:r>
              <a:rPr lang="hr-HR" sz="2900" dirty="0" err="1" smtClean="0">
                <a:solidFill>
                  <a:schemeClr val="tx2"/>
                </a:solidFill>
              </a:rPr>
              <a:t>the</a:t>
            </a:r>
            <a:r>
              <a:rPr lang="hr-HR" sz="2900" dirty="0" smtClean="0">
                <a:solidFill>
                  <a:schemeClr val="tx2"/>
                </a:solidFill>
              </a:rPr>
              <a:t> </a:t>
            </a:r>
            <a:r>
              <a:rPr lang="hr-HR" sz="2900" dirty="0" err="1" smtClean="0">
                <a:solidFill>
                  <a:schemeClr val="tx2"/>
                </a:solidFill>
              </a:rPr>
              <a:t>framework</a:t>
            </a:r>
            <a:r>
              <a:rPr lang="hr-HR" sz="2900" dirty="0" smtClean="0">
                <a:solidFill>
                  <a:schemeClr val="tx2"/>
                </a:solidFill>
              </a:rPr>
              <a:t> of </a:t>
            </a:r>
            <a:r>
              <a:rPr lang="hr-HR" sz="2900" dirty="0" err="1" smtClean="0">
                <a:solidFill>
                  <a:schemeClr val="tx2"/>
                </a:solidFill>
              </a:rPr>
              <a:t>the</a:t>
            </a:r>
            <a:r>
              <a:rPr lang="hr-HR" sz="2900" dirty="0" smtClean="0">
                <a:solidFill>
                  <a:schemeClr val="tx2"/>
                </a:solidFill>
              </a:rPr>
              <a:t> WG for </a:t>
            </a:r>
            <a:r>
              <a:rPr lang="hr-HR" sz="2900" dirty="0" err="1" smtClean="0">
                <a:solidFill>
                  <a:schemeClr val="tx2"/>
                </a:solidFill>
              </a:rPr>
              <a:t>Entrepreneurial</a:t>
            </a:r>
            <a:r>
              <a:rPr lang="hr-HR" sz="2900" dirty="0" smtClean="0">
                <a:solidFill>
                  <a:schemeClr val="tx2"/>
                </a:solidFill>
              </a:rPr>
              <a:t> </a:t>
            </a:r>
            <a:r>
              <a:rPr lang="hr-HR" sz="2900" dirty="0" err="1" smtClean="0">
                <a:solidFill>
                  <a:schemeClr val="tx2"/>
                </a:solidFill>
              </a:rPr>
              <a:t>Learning</a:t>
            </a:r>
            <a:r>
              <a:rPr lang="hr-HR" sz="2900" dirty="0">
                <a:solidFill>
                  <a:schemeClr val="tx2"/>
                </a:solidFill>
              </a:rPr>
              <a:t> </a:t>
            </a:r>
            <a:r>
              <a:rPr lang="hr-HR" sz="2900" dirty="0" smtClean="0">
                <a:solidFill>
                  <a:schemeClr val="tx2"/>
                </a:solidFill>
              </a:rPr>
              <a:t>„</a:t>
            </a:r>
            <a:r>
              <a:rPr lang="hr-HR" sz="2900" b="1" dirty="0" smtClean="0">
                <a:solidFill>
                  <a:schemeClr val="tx2"/>
                </a:solidFill>
              </a:rPr>
              <a:t>Entrepreneurship </a:t>
            </a:r>
            <a:r>
              <a:rPr lang="hr-HR" sz="2900" b="1" dirty="0">
                <a:solidFill>
                  <a:schemeClr val="tx2"/>
                </a:solidFill>
              </a:rPr>
              <a:t>- </a:t>
            </a:r>
            <a:r>
              <a:rPr lang="hr-HR" sz="2900" b="1" dirty="0" err="1">
                <a:solidFill>
                  <a:schemeClr val="tx2"/>
                </a:solidFill>
              </a:rPr>
              <a:t>Education</a:t>
            </a:r>
            <a:r>
              <a:rPr lang="hr-HR" sz="2900" dirty="0">
                <a:solidFill>
                  <a:schemeClr val="tx2"/>
                </a:solidFill>
              </a:rPr>
              <a:t> </a:t>
            </a:r>
            <a:r>
              <a:rPr lang="hr-HR" sz="2900" b="1" dirty="0" err="1" smtClean="0">
                <a:solidFill>
                  <a:schemeClr val="tx2"/>
                </a:solidFill>
              </a:rPr>
              <a:t>Regional</a:t>
            </a:r>
            <a:r>
              <a:rPr lang="hr-HR" sz="2900" b="1" dirty="0" smtClean="0">
                <a:solidFill>
                  <a:schemeClr val="tx2"/>
                </a:solidFill>
              </a:rPr>
              <a:t> </a:t>
            </a:r>
            <a:r>
              <a:rPr lang="hr-HR" sz="2900" b="1" dirty="0" err="1" smtClean="0">
                <a:solidFill>
                  <a:schemeClr val="tx2"/>
                </a:solidFill>
              </a:rPr>
              <a:t>Summit</a:t>
            </a:r>
            <a:r>
              <a:rPr lang="hr-HR" sz="2900" b="1" dirty="0" smtClean="0">
                <a:solidFill>
                  <a:schemeClr val="tx2"/>
                </a:solidFill>
              </a:rPr>
              <a:t>”</a:t>
            </a:r>
            <a:r>
              <a:rPr lang="hr-HR" sz="2900" dirty="0" smtClean="0">
                <a:solidFill>
                  <a:schemeClr val="tx2"/>
                </a:solidFill>
              </a:rPr>
              <a:t> </a:t>
            </a:r>
            <a:r>
              <a:rPr lang="hr-HR" sz="2900" dirty="0" err="1" smtClean="0">
                <a:solidFill>
                  <a:schemeClr val="tx2"/>
                </a:solidFill>
              </a:rPr>
              <a:t>was</a:t>
            </a:r>
            <a:r>
              <a:rPr lang="hr-HR" sz="2900" dirty="0" smtClean="0">
                <a:solidFill>
                  <a:schemeClr val="tx2"/>
                </a:solidFill>
              </a:rPr>
              <a:t> </a:t>
            </a:r>
            <a:r>
              <a:rPr lang="hr-HR" sz="2900" dirty="0" err="1" smtClean="0">
                <a:solidFill>
                  <a:schemeClr val="tx2"/>
                </a:solidFill>
              </a:rPr>
              <a:t>organised</a:t>
            </a:r>
            <a:r>
              <a:rPr lang="hr-HR" sz="2900" dirty="0" smtClean="0">
                <a:solidFill>
                  <a:schemeClr val="tx2"/>
                </a:solidFill>
              </a:rPr>
              <a:t> on </a:t>
            </a:r>
            <a:r>
              <a:rPr lang="hr-HR" sz="2900" dirty="0" err="1" smtClean="0">
                <a:solidFill>
                  <a:schemeClr val="tx2"/>
                </a:solidFill>
              </a:rPr>
              <a:t>October</a:t>
            </a:r>
            <a:r>
              <a:rPr lang="hr-HR" sz="2900" dirty="0" smtClean="0">
                <a:solidFill>
                  <a:schemeClr val="tx2"/>
                </a:solidFill>
              </a:rPr>
              <a:t> 23</a:t>
            </a:r>
            <a:r>
              <a:rPr lang="hr-HR" sz="2900" baseline="30000" dirty="0" smtClean="0">
                <a:solidFill>
                  <a:schemeClr val="tx2"/>
                </a:solidFill>
              </a:rPr>
              <a:t>rd</a:t>
            </a:r>
            <a:r>
              <a:rPr lang="hr-HR" sz="2900" dirty="0" smtClean="0">
                <a:solidFill>
                  <a:schemeClr val="tx2"/>
                </a:solidFill>
              </a:rPr>
              <a:t>, 2012 in Zagreb</a:t>
            </a:r>
          </a:p>
          <a:p>
            <a:pPr marL="0" indent="0">
              <a:buNone/>
            </a:pPr>
            <a:endParaRPr lang="hr-HR" sz="1900" i="1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hr-HR" sz="2900" dirty="0" err="1">
                <a:solidFill>
                  <a:schemeClr val="tx2"/>
                </a:solidFill>
              </a:rPr>
              <a:t>Regional</a:t>
            </a:r>
            <a:r>
              <a:rPr lang="hr-HR" sz="2900" dirty="0">
                <a:solidFill>
                  <a:schemeClr val="tx2"/>
                </a:solidFill>
              </a:rPr>
              <a:t> </a:t>
            </a:r>
            <a:r>
              <a:rPr lang="hr-HR" sz="2900" dirty="0" err="1">
                <a:solidFill>
                  <a:schemeClr val="tx2"/>
                </a:solidFill>
              </a:rPr>
              <a:t>Summit</a:t>
            </a:r>
            <a:r>
              <a:rPr lang="hr-HR" sz="2900" dirty="0">
                <a:solidFill>
                  <a:schemeClr val="tx2"/>
                </a:solidFill>
              </a:rPr>
              <a:t> </a:t>
            </a:r>
            <a:r>
              <a:rPr lang="hr-HR" sz="2900" dirty="0" err="1">
                <a:solidFill>
                  <a:schemeClr val="tx2"/>
                </a:solidFill>
              </a:rPr>
              <a:t>was</a:t>
            </a:r>
            <a:r>
              <a:rPr lang="hr-HR" sz="2900" dirty="0">
                <a:solidFill>
                  <a:schemeClr val="tx2"/>
                </a:solidFill>
              </a:rPr>
              <a:t> </a:t>
            </a:r>
            <a:r>
              <a:rPr lang="hr-HR" sz="2900" dirty="0" err="1">
                <a:solidFill>
                  <a:schemeClr val="tx2"/>
                </a:solidFill>
              </a:rPr>
              <a:t>organised</a:t>
            </a:r>
            <a:r>
              <a:rPr lang="hr-HR" sz="2900" dirty="0">
                <a:solidFill>
                  <a:schemeClr val="tx2"/>
                </a:solidFill>
              </a:rPr>
              <a:t> </a:t>
            </a:r>
            <a:r>
              <a:rPr lang="hr-HR" sz="2900" dirty="0" err="1">
                <a:solidFill>
                  <a:schemeClr val="tx2"/>
                </a:solidFill>
              </a:rPr>
              <a:t>by</a:t>
            </a:r>
            <a:r>
              <a:rPr lang="hr-HR" sz="2900" dirty="0">
                <a:solidFill>
                  <a:schemeClr val="tx2"/>
                </a:solidFill>
              </a:rPr>
              <a:t> </a:t>
            </a:r>
            <a:r>
              <a:rPr lang="hr-HR" sz="2900" dirty="0" err="1">
                <a:solidFill>
                  <a:schemeClr val="tx2"/>
                </a:solidFill>
              </a:rPr>
              <a:t>the</a:t>
            </a:r>
            <a:r>
              <a:rPr lang="hr-HR" sz="2900" dirty="0">
                <a:solidFill>
                  <a:schemeClr val="tx2"/>
                </a:solidFill>
              </a:rPr>
              <a:t> </a:t>
            </a:r>
            <a:r>
              <a:rPr lang="hr-HR" sz="2900" dirty="0" err="1">
                <a:solidFill>
                  <a:schemeClr val="tx2"/>
                </a:solidFill>
              </a:rPr>
              <a:t>Ministry</a:t>
            </a:r>
            <a:r>
              <a:rPr lang="hr-HR" sz="2900" dirty="0">
                <a:solidFill>
                  <a:schemeClr val="tx2"/>
                </a:solidFill>
              </a:rPr>
              <a:t> of Entrepreneurship and </a:t>
            </a:r>
            <a:r>
              <a:rPr lang="hr-HR" sz="2900" dirty="0" err="1">
                <a:solidFill>
                  <a:schemeClr val="tx2"/>
                </a:solidFill>
              </a:rPr>
              <a:t>Crafts</a:t>
            </a:r>
            <a:r>
              <a:rPr lang="hr-HR" sz="2900" dirty="0">
                <a:solidFill>
                  <a:schemeClr val="tx2"/>
                </a:solidFill>
              </a:rPr>
              <a:t> and </a:t>
            </a:r>
            <a:r>
              <a:rPr lang="en-US" sz="2900" dirty="0">
                <a:solidFill>
                  <a:schemeClr val="tx2"/>
                </a:solidFill>
              </a:rPr>
              <a:t>South East European Centre for Entrepreneurial Learning (SEECEL)</a:t>
            </a:r>
            <a:r>
              <a:rPr lang="hr-HR" sz="2900" dirty="0">
                <a:solidFill>
                  <a:schemeClr val="tx2"/>
                </a:solidFill>
              </a:rPr>
              <a:t>, </a:t>
            </a:r>
            <a:r>
              <a:rPr lang="hr-HR" sz="2900" dirty="0" smtClean="0">
                <a:solidFill>
                  <a:schemeClr val="tx2"/>
                </a:solidFill>
              </a:rPr>
              <a:t>with the support of the Ministry of Science, Education and </a:t>
            </a:r>
            <a:r>
              <a:rPr lang="hr-HR" sz="2900" dirty="0">
                <a:solidFill>
                  <a:schemeClr val="tx2"/>
                </a:solidFill>
              </a:rPr>
              <a:t>Sports </a:t>
            </a:r>
            <a:r>
              <a:rPr lang="hr-HR" sz="2900" dirty="0" smtClean="0">
                <a:solidFill>
                  <a:schemeClr val="tx2"/>
                </a:solidFill>
              </a:rPr>
              <a:t>and the EC</a:t>
            </a:r>
            <a:endParaRPr lang="hr-HR" sz="2800" b="1" dirty="0" smtClean="0">
              <a:solidFill>
                <a:schemeClr val="tx2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5576" y="1052736"/>
            <a:ext cx="7920880" cy="107721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hr-HR" sz="3200" b="1" dirty="0">
                <a:solidFill>
                  <a:schemeClr val="tx2"/>
                </a:solidFill>
              </a:rPr>
              <a:t>WORKING GROUP FOR </a:t>
            </a:r>
            <a:endParaRPr lang="hr-HR" sz="3200" b="1" dirty="0" smtClean="0">
              <a:solidFill>
                <a:schemeClr val="tx2"/>
              </a:solidFill>
            </a:endParaRPr>
          </a:p>
          <a:p>
            <a:pPr algn="r"/>
            <a:r>
              <a:rPr lang="hr-HR" sz="3200" b="1" dirty="0" smtClean="0">
                <a:solidFill>
                  <a:schemeClr val="tx2"/>
                </a:solidFill>
              </a:rPr>
              <a:t>ENTREPRENEURIAL </a:t>
            </a:r>
            <a:r>
              <a:rPr lang="hr-HR" sz="3200" b="1" dirty="0">
                <a:solidFill>
                  <a:schemeClr val="tx2"/>
                </a:solidFill>
              </a:rPr>
              <a:t>LEARNING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11560" y="6309320"/>
            <a:ext cx="4896544" cy="325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hr-HR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ea typeface="Calibri"/>
                <a:cs typeface="Times New Roman"/>
              </a:rPr>
              <a:t>4</a:t>
            </a:r>
            <a:r>
              <a:rPr lang="hr-HR" sz="1400" baseline="30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ea typeface="Calibri"/>
                <a:cs typeface="Times New Roman"/>
              </a:rPr>
              <a:t>th</a:t>
            </a:r>
            <a:r>
              <a:rPr lang="hr-HR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ea typeface="Calibri"/>
                <a:cs typeface="Times New Roman"/>
              </a:rPr>
              <a:t> Steering Group Meeting - </a:t>
            </a:r>
            <a:r>
              <a:rPr lang="en-GB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ea typeface="Calibri"/>
                <a:cs typeface="Times New Roman"/>
              </a:rPr>
              <a:t>Stuttgart</a:t>
            </a:r>
            <a:r>
              <a:rPr lang="hr-HR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ea typeface="Calibri"/>
                <a:cs typeface="Times New Roman"/>
              </a:rPr>
              <a:t>, 14 November 2012 </a:t>
            </a:r>
            <a:endParaRPr lang="hr-HR" sz="1400" dirty="0">
              <a:solidFill>
                <a:schemeClr val="tx1">
                  <a:lumMod val="50000"/>
                  <a:lumOff val="50000"/>
                </a:schemeClr>
              </a:solidFill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653021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2204864"/>
            <a:ext cx="8229600" cy="3849291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hr-HR" sz="3000" dirty="0" smtClean="0">
                <a:solidFill>
                  <a:schemeClr val="tx2"/>
                </a:solidFill>
              </a:rPr>
              <a:t>On </a:t>
            </a:r>
            <a:r>
              <a:rPr lang="hr-HR" sz="3000" dirty="0" err="1">
                <a:solidFill>
                  <a:schemeClr val="tx2"/>
                </a:solidFill>
              </a:rPr>
              <a:t>that</a:t>
            </a:r>
            <a:r>
              <a:rPr lang="hr-HR" sz="3000" dirty="0">
                <a:solidFill>
                  <a:schemeClr val="tx2"/>
                </a:solidFill>
              </a:rPr>
              <a:t> </a:t>
            </a:r>
            <a:r>
              <a:rPr lang="hr-HR" sz="3000" dirty="0" err="1">
                <a:solidFill>
                  <a:schemeClr val="tx2"/>
                </a:solidFill>
              </a:rPr>
              <a:t>occasion</a:t>
            </a:r>
            <a:r>
              <a:rPr lang="hr-HR" sz="3000" dirty="0">
                <a:solidFill>
                  <a:schemeClr val="tx2"/>
                </a:solidFill>
              </a:rPr>
              <a:t> 8 </a:t>
            </a:r>
            <a:r>
              <a:rPr lang="en-US" sz="3000" dirty="0">
                <a:solidFill>
                  <a:schemeClr val="tx2"/>
                </a:solidFill>
              </a:rPr>
              <a:t>respective ministers or their appointed envoys </a:t>
            </a:r>
            <a:r>
              <a:rPr lang="hr-HR" sz="3000" dirty="0" err="1">
                <a:solidFill>
                  <a:schemeClr val="tx2"/>
                </a:solidFill>
              </a:rPr>
              <a:t>signed</a:t>
            </a:r>
            <a:r>
              <a:rPr lang="hr-HR" sz="3000" dirty="0">
                <a:solidFill>
                  <a:schemeClr val="tx2"/>
                </a:solidFill>
              </a:rPr>
              <a:t> a</a:t>
            </a:r>
            <a:r>
              <a:rPr lang="en-GB" sz="3000" b="1" dirty="0">
                <a:solidFill>
                  <a:schemeClr val="tx2"/>
                </a:solidFill>
              </a:rPr>
              <a:t> C</a:t>
            </a:r>
            <a:r>
              <a:rPr lang="hr-HR" sz="3000" b="1" dirty="0" err="1">
                <a:solidFill>
                  <a:schemeClr val="tx2"/>
                </a:solidFill>
              </a:rPr>
              <a:t>harter</a:t>
            </a:r>
            <a:r>
              <a:rPr lang="hr-HR" sz="3000" b="1" dirty="0">
                <a:solidFill>
                  <a:schemeClr val="tx2"/>
                </a:solidFill>
              </a:rPr>
              <a:t> for </a:t>
            </a:r>
            <a:r>
              <a:rPr lang="hr-HR" sz="3000" b="1" dirty="0" err="1">
                <a:solidFill>
                  <a:schemeClr val="tx2"/>
                </a:solidFill>
              </a:rPr>
              <a:t>Entrepreneurial</a:t>
            </a:r>
            <a:r>
              <a:rPr lang="hr-HR" sz="3000" b="1" dirty="0">
                <a:solidFill>
                  <a:schemeClr val="tx2"/>
                </a:solidFill>
              </a:rPr>
              <a:t> </a:t>
            </a:r>
            <a:r>
              <a:rPr lang="hr-HR" sz="3000" b="1" dirty="0" err="1">
                <a:solidFill>
                  <a:schemeClr val="tx2"/>
                </a:solidFill>
              </a:rPr>
              <a:t>Learning</a:t>
            </a:r>
            <a:r>
              <a:rPr lang="en-GB" sz="3000" b="1" dirty="0">
                <a:solidFill>
                  <a:schemeClr val="tx2"/>
                </a:solidFill>
              </a:rPr>
              <a:t>: T</a:t>
            </a:r>
            <a:r>
              <a:rPr lang="hr-HR" sz="3000" b="1" dirty="0">
                <a:solidFill>
                  <a:schemeClr val="tx2"/>
                </a:solidFill>
              </a:rPr>
              <a:t>he </a:t>
            </a:r>
            <a:r>
              <a:rPr lang="hr-HR" sz="3000" b="1" dirty="0" err="1">
                <a:solidFill>
                  <a:schemeClr val="tx2"/>
                </a:solidFill>
              </a:rPr>
              <a:t>Keystone</a:t>
            </a:r>
            <a:r>
              <a:rPr lang="hr-HR" sz="3000" b="1" dirty="0">
                <a:solidFill>
                  <a:schemeClr val="tx2"/>
                </a:solidFill>
              </a:rPr>
              <a:t> for </a:t>
            </a:r>
            <a:r>
              <a:rPr lang="hr-HR" sz="3000" b="1" dirty="0" err="1">
                <a:solidFill>
                  <a:schemeClr val="tx2"/>
                </a:solidFill>
              </a:rPr>
              <a:t>Growth</a:t>
            </a:r>
            <a:r>
              <a:rPr lang="hr-HR" sz="3000" b="1" dirty="0">
                <a:solidFill>
                  <a:schemeClr val="tx2"/>
                </a:solidFill>
              </a:rPr>
              <a:t> and </a:t>
            </a:r>
            <a:r>
              <a:rPr lang="hr-HR" sz="3000" b="1" dirty="0" err="1" smtClean="0">
                <a:solidFill>
                  <a:schemeClr val="tx2"/>
                </a:solidFill>
              </a:rPr>
              <a:t>Jobs</a:t>
            </a:r>
            <a:endParaRPr lang="hr-HR" sz="3000" b="1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hr-HR" sz="2400" b="1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hr-HR" sz="3000" b="1" dirty="0" err="1" smtClean="0">
                <a:solidFill>
                  <a:schemeClr val="tx2"/>
                </a:solidFill>
              </a:rPr>
              <a:t>Signatory</a:t>
            </a:r>
            <a:r>
              <a:rPr lang="hr-HR" sz="3000" b="1" dirty="0" smtClean="0">
                <a:solidFill>
                  <a:schemeClr val="tx2"/>
                </a:solidFill>
              </a:rPr>
              <a:t> </a:t>
            </a:r>
            <a:r>
              <a:rPr lang="hr-HR" sz="3000" b="1" dirty="0" err="1">
                <a:solidFill>
                  <a:schemeClr val="tx2"/>
                </a:solidFill>
              </a:rPr>
              <a:t>countries</a:t>
            </a:r>
            <a:r>
              <a:rPr lang="hr-HR" sz="3000" b="1" dirty="0">
                <a:solidFill>
                  <a:schemeClr val="tx2"/>
                </a:solidFill>
              </a:rPr>
              <a:t> – 8 SEECEL </a:t>
            </a:r>
            <a:r>
              <a:rPr lang="hr-HR" sz="3000" b="1" dirty="0" err="1">
                <a:solidFill>
                  <a:schemeClr val="tx2"/>
                </a:solidFill>
              </a:rPr>
              <a:t>member</a:t>
            </a:r>
            <a:r>
              <a:rPr lang="hr-HR" sz="3000" b="1" dirty="0">
                <a:solidFill>
                  <a:schemeClr val="tx2"/>
                </a:solidFill>
              </a:rPr>
              <a:t> </a:t>
            </a:r>
            <a:r>
              <a:rPr lang="hr-HR" sz="3000" b="1" dirty="0" err="1">
                <a:solidFill>
                  <a:schemeClr val="tx2"/>
                </a:solidFill>
              </a:rPr>
              <a:t>states</a:t>
            </a:r>
            <a:r>
              <a:rPr lang="hr-HR" sz="3000" b="1" dirty="0">
                <a:solidFill>
                  <a:schemeClr val="tx2"/>
                </a:solidFill>
              </a:rPr>
              <a:t>: </a:t>
            </a:r>
            <a:r>
              <a:rPr lang="hr-HR" sz="3000" dirty="0" err="1">
                <a:solidFill>
                  <a:schemeClr val="tx2"/>
                </a:solidFill>
              </a:rPr>
              <a:t>Albania</a:t>
            </a:r>
            <a:r>
              <a:rPr lang="hr-HR" sz="3000" dirty="0">
                <a:solidFill>
                  <a:schemeClr val="tx2"/>
                </a:solidFill>
              </a:rPr>
              <a:t>, </a:t>
            </a:r>
            <a:r>
              <a:rPr lang="hr-HR" sz="3000" dirty="0" err="1">
                <a:solidFill>
                  <a:schemeClr val="tx2"/>
                </a:solidFill>
              </a:rPr>
              <a:t>Bosnia</a:t>
            </a:r>
            <a:r>
              <a:rPr lang="hr-HR" sz="3000" dirty="0">
                <a:solidFill>
                  <a:schemeClr val="tx2"/>
                </a:solidFill>
              </a:rPr>
              <a:t> and </a:t>
            </a:r>
            <a:r>
              <a:rPr lang="hr-HR" sz="3000" dirty="0" err="1">
                <a:solidFill>
                  <a:schemeClr val="tx2"/>
                </a:solidFill>
              </a:rPr>
              <a:t>Herzegovina</a:t>
            </a:r>
            <a:r>
              <a:rPr lang="hr-HR" sz="3000" dirty="0">
                <a:solidFill>
                  <a:schemeClr val="tx2"/>
                </a:solidFill>
              </a:rPr>
              <a:t>, Croatia, Kosovo, </a:t>
            </a:r>
            <a:r>
              <a:rPr lang="hr-HR" sz="3000" dirty="0" err="1">
                <a:solidFill>
                  <a:schemeClr val="tx2"/>
                </a:solidFill>
              </a:rPr>
              <a:t>Montenegro</a:t>
            </a:r>
            <a:r>
              <a:rPr lang="hr-HR" sz="3000" dirty="0">
                <a:solidFill>
                  <a:schemeClr val="tx2"/>
                </a:solidFill>
              </a:rPr>
              <a:t>, </a:t>
            </a:r>
            <a:r>
              <a:rPr lang="hr-HR" sz="3000" dirty="0" err="1">
                <a:solidFill>
                  <a:schemeClr val="tx2"/>
                </a:solidFill>
              </a:rPr>
              <a:t>Serbia</a:t>
            </a:r>
            <a:r>
              <a:rPr lang="hr-HR" sz="3000" dirty="0">
                <a:solidFill>
                  <a:schemeClr val="tx2"/>
                </a:solidFill>
              </a:rPr>
              <a:t>, </a:t>
            </a:r>
            <a:r>
              <a:rPr lang="hr-HR" sz="3000" dirty="0" err="1">
                <a:solidFill>
                  <a:schemeClr val="tx2"/>
                </a:solidFill>
              </a:rPr>
              <a:t>Macedonia</a:t>
            </a:r>
            <a:r>
              <a:rPr lang="hr-HR" sz="3000" dirty="0">
                <a:solidFill>
                  <a:schemeClr val="tx2"/>
                </a:solidFill>
              </a:rPr>
              <a:t> and </a:t>
            </a:r>
            <a:r>
              <a:rPr lang="hr-HR" sz="3000" dirty="0" err="1">
                <a:solidFill>
                  <a:schemeClr val="tx2"/>
                </a:solidFill>
              </a:rPr>
              <a:t>Turkey</a:t>
            </a:r>
            <a:r>
              <a:rPr lang="hr-HR" sz="3000" dirty="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55576" y="1052736"/>
            <a:ext cx="7920880" cy="107721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hr-HR" sz="3200" b="1" dirty="0" smtClean="0">
                <a:solidFill>
                  <a:schemeClr val="tx2"/>
                </a:solidFill>
              </a:rPr>
              <a:t>CHARTER FOR ENTREPRENEURIAL LEARNING</a:t>
            </a:r>
            <a:endParaRPr lang="hr-HR" sz="3200" b="1" dirty="0">
              <a:solidFill>
                <a:schemeClr val="tx2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1560" y="6309320"/>
            <a:ext cx="4896544" cy="325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hr-HR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ea typeface="Calibri"/>
                <a:cs typeface="Times New Roman"/>
              </a:rPr>
              <a:t>4</a:t>
            </a:r>
            <a:r>
              <a:rPr lang="hr-HR" sz="1400" baseline="30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ea typeface="Calibri"/>
                <a:cs typeface="Times New Roman"/>
              </a:rPr>
              <a:t>th</a:t>
            </a:r>
            <a:r>
              <a:rPr lang="hr-HR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ea typeface="Calibri"/>
                <a:cs typeface="Times New Roman"/>
              </a:rPr>
              <a:t> Steering Group Meeting - </a:t>
            </a:r>
            <a:r>
              <a:rPr lang="en-GB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ea typeface="Calibri"/>
                <a:cs typeface="Times New Roman"/>
              </a:rPr>
              <a:t>Stuttgart</a:t>
            </a:r>
            <a:r>
              <a:rPr lang="hr-HR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ea typeface="Calibri"/>
                <a:cs typeface="Times New Roman"/>
              </a:rPr>
              <a:t>, 14 November 2012 </a:t>
            </a:r>
            <a:endParaRPr lang="hr-HR" sz="1400" dirty="0">
              <a:solidFill>
                <a:schemeClr val="tx1">
                  <a:lumMod val="50000"/>
                  <a:lumOff val="50000"/>
                </a:schemeClr>
              </a:solidFill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054100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752528"/>
          </a:xfrm>
        </p:spPr>
        <p:txBody>
          <a:bodyPr anchor="ctr">
            <a:normAutofit fontScale="85000" lnSpcReduction="10000"/>
          </a:bodyPr>
          <a:lstStyle/>
          <a:p>
            <a:pPr marL="0">
              <a:buFont typeface="Wingdings" pitchFamily="2" charset="2"/>
              <a:buChar char="Ø"/>
            </a:pPr>
            <a:r>
              <a:rPr lang="hr-HR" dirty="0" smtClean="0">
                <a:solidFill>
                  <a:schemeClr val="tx2"/>
                </a:solidFill>
              </a:rPr>
              <a:t>The goal of this Summit was further development of regional cooperation in the field of strenghthening human </a:t>
            </a:r>
            <a:r>
              <a:rPr lang="en-US" dirty="0" smtClean="0">
                <a:solidFill>
                  <a:schemeClr val="tx2"/>
                </a:solidFill>
              </a:rPr>
              <a:t>resources as a key factor for sustainable growth and development with a competitive small and medium-sized enterprises and increasing employability</a:t>
            </a:r>
            <a:endParaRPr lang="hr-HR" dirty="0" smtClean="0">
              <a:solidFill>
                <a:schemeClr val="tx2"/>
              </a:solidFill>
            </a:endParaRPr>
          </a:p>
          <a:p>
            <a:pPr marL="0">
              <a:buNone/>
            </a:pPr>
            <a:endParaRPr lang="hr-HR" sz="2400" dirty="0" smtClean="0"/>
          </a:p>
          <a:p>
            <a:pPr marL="0">
              <a:buFont typeface="Wingdings" pitchFamily="2" charset="2"/>
              <a:buChar char="Ø"/>
            </a:pPr>
            <a:r>
              <a:rPr lang="en-US" dirty="0" smtClean="0">
                <a:solidFill>
                  <a:schemeClr val="tx2"/>
                </a:solidFill>
              </a:rPr>
              <a:t>By </a:t>
            </a:r>
            <a:r>
              <a:rPr lang="en-US" dirty="0">
                <a:solidFill>
                  <a:schemeClr val="tx2"/>
                </a:solidFill>
              </a:rPr>
              <a:t>signing the Charter, the participating parties </a:t>
            </a:r>
            <a:r>
              <a:rPr lang="en-US" dirty="0" smtClean="0">
                <a:solidFill>
                  <a:schemeClr val="tx2"/>
                </a:solidFill>
              </a:rPr>
              <a:t>reconfirmed </a:t>
            </a:r>
            <a:r>
              <a:rPr lang="en-US" dirty="0">
                <a:solidFill>
                  <a:schemeClr val="tx2"/>
                </a:solidFill>
              </a:rPr>
              <a:t>their full support to the systematic development of lifelong entrepreneurial learning as a key competence through continued policy improvement, good </a:t>
            </a:r>
            <a:r>
              <a:rPr lang="en-US" dirty="0" err="1">
                <a:solidFill>
                  <a:schemeClr val="tx2"/>
                </a:solidFill>
              </a:rPr>
              <a:t>practi</a:t>
            </a:r>
            <a:r>
              <a:rPr lang="hr-HR" dirty="0">
                <a:solidFill>
                  <a:schemeClr val="tx2"/>
                </a:solidFill>
              </a:rPr>
              <a:t>c</a:t>
            </a:r>
            <a:r>
              <a:rPr lang="en-US" dirty="0">
                <a:solidFill>
                  <a:schemeClr val="tx2"/>
                </a:solidFill>
              </a:rPr>
              <a:t>e sharing and regional cooperation </a:t>
            </a:r>
            <a:endParaRPr lang="hr-HR" dirty="0"/>
          </a:p>
        </p:txBody>
      </p:sp>
      <p:sp>
        <p:nvSpPr>
          <p:cNvPr id="3" name="TextBox 2"/>
          <p:cNvSpPr txBox="1"/>
          <p:nvPr/>
        </p:nvSpPr>
        <p:spPr>
          <a:xfrm>
            <a:off x="611560" y="6309320"/>
            <a:ext cx="4896544" cy="325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hr-HR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ea typeface="Calibri"/>
                <a:cs typeface="Times New Roman"/>
              </a:rPr>
              <a:t>4</a:t>
            </a:r>
            <a:r>
              <a:rPr lang="hr-HR" sz="1400" baseline="30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ea typeface="Calibri"/>
                <a:cs typeface="Times New Roman"/>
              </a:rPr>
              <a:t>th</a:t>
            </a:r>
            <a:r>
              <a:rPr lang="hr-HR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ea typeface="Calibri"/>
                <a:cs typeface="Times New Roman"/>
              </a:rPr>
              <a:t> Steering Group Meeting - </a:t>
            </a:r>
            <a:r>
              <a:rPr lang="en-GB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ea typeface="Calibri"/>
                <a:cs typeface="Times New Roman"/>
              </a:rPr>
              <a:t>Stuttgart</a:t>
            </a:r>
            <a:r>
              <a:rPr lang="hr-HR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ea typeface="Calibri"/>
                <a:cs typeface="Times New Roman"/>
              </a:rPr>
              <a:t>, 14 November 2012 </a:t>
            </a:r>
            <a:endParaRPr lang="hr-HR" sz="1400" dirty="0">
              <a:solidFill>
                <a:schemeClr val="tx1">
                  <a:lumMod val="50000"/>
                  <a:lumOff val="50000"/>
                </a:schemeClr>
              </a:solidFill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082166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817</Words>
  <Application>Microsoft Office PowerPoint</Application>
  <PresentationFormat>On-screen Show (4:3)</PresentationFormat>
  <Paragraphs>68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Calibri</vt:lpstr>
      <vt:lpstr>Arial</vt:lpstr>
      <vt:lpstr>Office Theme</vt:lpstr>
      <vt:lpstr>EU STRATEGY FOR THE  DANUBE REGION  - PRIORITY AREA 8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GJole</dc:creator>
  <cp:lastModifiedBy>pskaberna</cp:lastModifiedBy>
  <cp:revision>9</cp:revision>
  <dcterms:created xsi:type="dcterms:W3CDTF">2012-11-11T10:03:02Z</dcterms:created>
  <dcterms:modified xsi:type="dcterms:W3CDTF">2012-11-12T10:00:01Z</dcterms:modified>
</cp:coreProperties>
</file>