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5" r:id="rId5"/>
    <p:sldId id="259" r:id="rId6"/>
    <p:sldId id="266" r:id="rId7"/>
    <p:sldId id="260" r:id="rId8"/>
    <p:sldId id="268" r:id="rId9"/>
    <p:sldId id="269" r:id="rId10"/>
    <p:sldId id="261" r:id="rId11"/>
    <p:sldId id="267" r:id="rId12"/>
    <p:sldId id="270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C4137-38CB-4EA4-AC5F-979285AC19D3}" type="datetimeFigureOut">
              <a:rPr lang="hr-HR" smtClean="0"/>
              <a:t>3.4.2014.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DFEEF-F97C-41FB-88CE-0F27F1DE61B0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317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46B0DD-5C2B-448A-9611-17551B980445}" type="datetimeFigureOut">
              <a:rPr lang="hr-HR" smtClean="0"/>
              <a:t>3.4.2014.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3965E-9800-4153-9901-7D6E3C2053F3}" type="slidenum">
              <a:rPr lang="hr-HR" smtClean="0"/>
              <a:t>‹Nr.›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14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44716E-8EDA-4F7A-B10F-00CEDF7FA69C}" type="datetimeFigureOut">
              <a:rPr lang="hr-HR" smtClean="0"/>
              <a:t>3.4.2014.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9ED52-0141-4130-AD2B-D91CA43CB70B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757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1290"/>
            <a:ext cx="8229600" cy="452596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44716E-8EDA-4F7A-B10F-00CEDF7FA69C}" type="datetimeFigureOut">
              <a:rPr lang="hr-HR" smtClean="0"/>
              <a:t>3.4.2014.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9ED52-0141-4130-AD2B-D91CA43CB70B}" type="slidenum">
              <a:rPr lang="hr-HR" smtClean="0"/>
              <a:t>‹Nr.›</a:t>
            </a:fld>
            <a:endParaRPr lang="hr-HR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561" y="116632"/>
            <a:ext cx="8229600" cy="706090"/>
          </a:xfr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536250" y="6095994"/>
            <a:ext cx="1290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tx2"/>
                </a:solidFill>
              </a:rPr>
              <a:t>www.mrrfeu.hr</a:t>
            </a:r>
            <a:endParaRPr lang="hr-HR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907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44716E-8EDA-4F7A-B10F-00CEDF7FA69C}" type="datetimeFigureOut">
              <a:rPr lang="hr-HR" smtClean="0"/>
              <a:t>3.4.2014.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9ED52-0141-4130-AD2B-D91CA43CB70B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400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" y="2174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80728"/>
          </a:xfr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44716E-8EDA-4F7A-B10F-00CEDF7FA69C}" type="datetimeFigureOut">
              <a:rPr lang="hr-HR" smtClean="0"/>
              <a:t>3.4.2014.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9ED52-0141-4130-AD2B-D91CA43CB70B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4805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" y="1"/>
            <a:ext cx="7810735" cy="908720"/>
          </a:xfr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44716E-8EDA-4F7A-B10F-00CEDF7FA69C}" type="datetimeFigureOut">
              <a:rPr lang="hr-HR" smtClean="0"/>
              <a:t>3.4.2014.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9ED52-0141-4130-AD2B-D91CA43CB70B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078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44716E-8EDA-4F7A-B10F-00CEDF7FA69C}" type="datetimeFigureOut">
              <a:rPr lang="hr-HR" smtClean="0"/>
              <a:t>3.4.2014.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9ED52-0141-4130-AD2B-D91CA43CB70B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9966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44716E-8EDA-4F7A-B10F-00CEDF7FA69C}" type="datetimeFigureOut">
              <a:rPr lang="hr-HR" smtClean="0"/>
              <a:t>3.4.2014.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9ED52-0141-4130-AD2B-D91CA43CB70B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998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44716E-8EDA-4F7A-B10F-00CEDF7FA69C}" type="datetimeFigureOut">
              <a:rPr lang="hr-HR" smtClean="0"/>
              <a:t>3.4.2014.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9ED52-0141-4130-AD2B-D91CA43CB70B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9248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44716E-8EDA-4F7A-B10F-00CEDF7FA69C}" type="datetimeFigureOut">
              <a:rPr lang="hr-HR" smtClean="0"/>
              <a:t>3.4.2014.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9ED52-0141-4130-AD2B-D91CA43CB70B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5561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 naslova matrice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E44716E-8EDA-4F7A-B10F-00CEDF7FA69C}" type="datetimeFigureOut">
              <a:rPr lang="hr-HR" smtClean="0"/>
              <a:t>3.4.2014.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6F9ED52-0141-4130-AD2B-D91CA43CB70B}" type="slidenum">
              <a:rPr lang="hr-HR" smtClean="0"/>
              <a:t>‹Nr.›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6" y="0"/>
            <a:ext cx="9100987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4c.eu/" TargetMode="External"/><Relationship Id="rId2" Type="http://schemas.openxmlformats.org/officeDocument/2006/relationships/hyperlink" Target="http://www.mrrfeu.h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central2013.e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-19348" y="5387975"/>
            <a:ext cx="9163348" cy="1470025"/>
          </a:xfrm>
        </p:spPr>
        <p:txBody>
          <a:bodyPr/>
          <a:lstStyle/>
          <a:p>
            <a:r>
              <a:rPr lang="en-GB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TERRITORIAL COOPERATION PROGRAMMES FOR EUSDR</a:t>
            </a:r>
            <a:r>
              <a:rPr lang="hr-HR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r>
              <a:rPr lang="en-GB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 </a:t>
            </a:r>
            <a:r>
              <a:rPr lang="hr-HR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GB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0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Late(r) start</a:t>
            </a:r>
          </a:p>
          <a:p>
            <a:r>
              <a:rPr lang="hr-HR" dirty="0" smtClean="0"/>
              <a:t>TO 11b – </a:t>
            </a:r>
            <a:r>
              <a:rPr lang="hr-HR" dirty="0" err="1" smtClean="0"/>
              <a:t>support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implementation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MRS</a:t>
            </a:r>
          </a:p>
          <a:p>
            <a:endParaRPr lang="hr-HR" dirty="0"/>
          </a:p>
          <a:p>
            <a:r>
              <a:rPr lang="hr-HR" dirty="0" err="1" smtClean="0"/>
              <a:t>Modalities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implementation</a:t>
            </a:r>
            <a:r>
              <a:rPr lang="hr-HR" dirty="0" smtClean="0"/>
              <a:t> – </a:t>
            </a:r>
            <a:r>
              <a:rPr lang="hr-HR" dirty="0" err="1" smtClean="0"/>
              <a:t>under</a:t>
            </a:r>
            <a:r>
              <a:rPr lang="hr-HR" dirty="0" smtClean="0"/>
              <a:t> </a:t>
            </a:r>
            <a:r>
              <a:rPr lang="hr-HR" dirty="0" err="1" smtClean="0"/>
              <a:t>discussion</a:t>
            </a:r>
            <a:endParaRPr lang="hr-HR" dirty="0" smtClean="0"/>
          </a:p>
          <a:p>
            <a:pPr lvl="1"/>
            <a:r>
              <a:rPr lang="hr-HR" dirty="0" err="1" smtClean="0"/>
              <a:t>Specific</a:t>
            </a:r>
            <a:r>
              <a:rPr lang="hr-HR" dirty="0" smtClean="0"/>
              <a:t> „TA </a:t>
            </a:r>
            <a:r>
              <a:rPr lang="hr-HR" dirty="0" err="1" smtClean="0"/>
              <a:t>type</a:t>
            </a:r>
            <a:r>
              <a:rPr lang="hr-HR" dirty="0" smtClean="0"/>
              <a:t>” </a:t>
            </a:r>
            <a:r>
              <a:rPr lang="hr-HR" dirty="0" err="1" smtClean="0"/>
              <a:t>support</a:t>
            </a:r>
            <a:r>
              <a:rPr lang="hr-HR" dirty="0" smtClean="0"/>
              <a:t> to </a:t>
            </a:r>
            <a:r>
              <a:rPr lang="hr-HR" dirty="0" err="1" smtClean="0"/>
              <a:t>PACs</a:t>
            </a:r>
            <a:endParaRPr lang="hr-HR" dirty="0" smtClean="0"/>
          </a:p>
          <a:p>
            <a:pPr lvl="1"/>
            <a:r>
              <a:rPr lang="hr-HR" dirty="0" err="1" smtClean="0"/>
              <a:t>Seed</a:t>
            </a:r>
            <a:r>
              <a:rPr lang="hr-HR" dirty="0" smtClean="0"/>
              <a:t> </a:t>
            </a:r>
            <a:r>
              <a:rPr lang="hr-HR" dirty="0" err="1" smtClean="0"/>
              <a:t>money</a:t>
            </a:r>
            <a:r>
              <a:rPr lang="hr-HR" dirty="0" smtClean="0"/>
              <a:t> </a:t>
            </a:r>
            <a:r>
              <a:rPr lang="hr-HR" dirty="0" err="1" smtClean="0"/>
              <a:t>type</a:t>
            </a:r>
            <a:r>
              <a:rPr lang="hr-HR" dirty="0" smtClean="0"/>
              <a:t> </a:t>
            </a:r>
            <a:r>
              <a:rPr lang="hr-HR" dirty="0" err="1" smtClean="0"/>
              <a:t>support</a:t>
            </a:r>
            <a:endParaRPr lang="hr-HR" dirty="0" smtClean="0"/>
          </a:p>
          <a:p>
            <a:r>
              <a:rPr lang="hr-HR" dirty="0" err="1" smtClean="0"/>
              <a:t>Problems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constraints</a:t>
            </a:r>
            <a:r>
              <a:rPr lang="hr-HR" dirty="0" smtClean="0"/>
              <a:t>: </a:t>
            </a:r>
            <a:r>
              <a:rPr lang="hr-HR" dirty="0" err="1" smtClean="0"/>
              <a:t>reporting</a:t>
            </a:r>
            <a:r>
              <a:rPr lang="hr-HR" dirty="0" smtClean="0"/>
              <a:t>, </a:t>
            </a:r>
            <a:r>
              <a:rPr lang="hr-HR" dirty="0" err="1" smtClean="0"/>
              <a:t>eligibility</a:t>
            </a:r>
            <a:r>
              <a:rPr lang="hr-HR" dirty="0" smtClean="0"/>
              <a:t>, </a:t>
            </a:r>
            <a:r>
              <a:rPr lang="hr-HR" dirty="0" err="1" smtClean="0"/>
              <a:t>financing</a:t>
            </a:r>
            <a:r>
              <a:rPr lang="hr-HR" dirty="0" smtClean="0"/>
              <a:t>, 3NO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(INTERREG B) DANUBE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192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Deadline for submission of the programme</a:t>
            </a:r>
            <a:r>
              <a:rPr lang="hr-HR" dirty="0" smtClean="0"/>
              <a:t>s</a:t>
            </a:r>
            <a:r>
              <a:rPr lang="en-GB" dirty="0" smtClean="0"/>
              <a:t> </a:t>
            </a:r>
            <a:r>
              <a:rPr lang="en-GB" b="1" u="sng" dirty="0" smtClean="0"/>
              <a:t>September 22</a:t>
            </a:r>
            <a:r>
              <a:rPr lang="en-GB" b="1" u="sng" baseline="30000" dirty="0" smtClean="0"/>
              <a:t>nd</a:t>
            </a:r>
            <a:r>
              <a:rPr lang="en-GB" b="1" u="sng" dirty="0" smtClean="0"/>
              <a:t> 2014</a:t>
            </a:r>
          </a:p>
          <a:p>
            <a:pPr lvl="0"/>
            <a:r>
              <a:rPr lang="en-GB" dirty="0" smtClean="0"/>
              <a:t>Plan:</a:t>
            </a:r>
          </a:p>
          <a:p>
            <a:pPr lvl="1"/>
            <a:r>
              <a:rPr lang="en-GB" dirty="0" smtClean="0"/>
              <a:t>Submission of the programmes before summer</a:t>
            </a:r>
            <a:r>
              <a:rPr lang="hr-HR" dirty="0" smtClean="0"/>
              <a:t> (INTERREG EUROPE, CENTRAL)</a:t>
            </a:r>
            <a:endParaRPr lang="en-GB" dirty="0" smtClean="0"/>
          </a:p>
          <a:p>
            <a:pPr lvl="1"/>
            <a:r>
              <a:rPr lang="en-GB" dirty="0" smtClean="0"/>
              <a:t>Approval by the Commission in autumn</a:t>
            </a:r>
          </a:p>
          <a:p>
            <a:pPr lvl="1"/>
            <a:r>
              <a:rPr lang="en-GB" dirty="0" smtClean="0"/>
              <a:t>First calls for projects end of 2014/beginning 2015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Timeline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675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/>
              </a:rPr>
              <a:t>www.mrrfeu.hr</a:t>
            </a:r>
            <a:endParaRPr lang="hr-HR" dirty="0" smtClean="0"/>
          </a:p>
          <a:p>
            <a:r>
              <a:rPr lang="hr-HR" dirty="0" smtClean="0">
                <a:hlinkClick r:id="rId3"/>
              </a:rPr>
              <a:t>www.interreg4c.eu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www.central2013.eu</a:t>
            </a:r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Find</a:t>
            </a:r>
            <a:r>
              <a:rPr lang="hr-HR" dirty="0" smtClean="0"/>
              <a:t> more </a:t>
            </a:r>
            <a:r>
              <a:rPr lang="hr-HR" dirty="0" err="1" smtClean="0"/>
              <a:t>information</a:t>
            </a:r>
            <a:r>
              <a:rPr lang="hr-HR" dirty="0" smtClean="0"/>
              <a:t>…</a:t>
            </a:r>
            <a:endParaRPr lang="hr-HR" dirty="0"/>
          </a:p>
        </p:txBody>
      </p:sp>
      <p:sp>
        <p:nvSpPr>
          <p:cNvPr id="7" name="Zaobljeni pravokutnik 6"/>
          <p:cNvSpPr/>
          <p:nvPr/>
        </p:nvSpPr>
        <p:spPr>
          <a:xfrm>
            <a:off x="414533" y="3911260"/>
            <a:ext cx="6120680" cy="237626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xtBox 7"/>
          <p:cNvSpPr txBox="1"/>
          <p:nvPr/>
        </p:nvSpPr>
        <p:spPr>
          <a:xfrm>
            <a:off x="918589" y="5093005"/>
            <a:ext cx="49850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GB" sz="2400" b="1" u="sng" dirty="0" smtClean="0">
                <a:solidFill>
                  <a:schemeClr val="bg1"/>
                </a:solidFill>
                <a:latin typeface="+mn-lt"/>
                <a:cs typeface="+mn-cs"/>
              </a:rPr>
              <a:t>facebook.com/interreg4c</a:t>
            </a:r>
            <a:endParaRPr lang="et-EE" sz="2400" b="1" u="sng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918589" y="4631340"/>
            <a:ext cx="5400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GB" sz="2400" b="1" u="sng" dirty="0" smtClean="0">
                <a:solidFill>
                  <a:schemeClr val="bg1"/>
                </a:solidFill>
                <a:latin typeface="+mj-lt"/>
                <a:cs typeface="+mn-cs"/>
              </a:rPr>
              <a:t>facebook.com/</a:t>
            </a:r>
            <a:r>
              <a:rPr lang="hr-HR" sz="2400" b="1" u="sng" dirty="0">
                <a:solidFill>
                  <a:schemeClr val="bg1"/>
                </a:solidFill>
                <a:latin typeface="+mj-lt"/>
              </a:rPr>
              <a:t>Teritorijalna-suradnja-HR</a:t>
            </a:r>
            <a:endParaRPr lang="et-EE" sz="2400" b="1" u="sng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918589" y="5554670"/>
            <a:ext cx="57771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GB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facebook.com/</a:t>
            </a:r>
            <a:r>
              <a:rPr lang="hr-HR" sz="2400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CentralEuropeProgramme</a:t>
            </a:r>
            <a:endParaRPr lang="et-EE" sz="24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pic>
        <p:nvPicPr>
          <p:cNvPr id="1026" name="Picture 2" descr="C:\Users\kivancic\Pictures\faceboo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84" y="4027709"/>
            <a:ext cx="1953913" cy="58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avokutnik s kutom zaobljenim s iste strane 7"/>
          <p:cNvSpPr/>
          <p:nvPr/>
        </p:nvSpPr>
        <p:spPr>
          <a:xfrm>
            <a:off x="5076056" y="1650132"/>
            <a:ext cx="3600400" cy="2088232"/>
          </a:xfrm>
          <a:prstGeom prst="round2Same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Krešimir Ivančić</a:t>
            </a:r>
          </a:p>
          <a:p>
            <a:pPr algn="ctr"/>
            <a:r>
              <a:rPr lang="hr-H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</a:t>
            </a: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hr-H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</a:t>
            </a: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 </a:t>
            </a:r>
            <a:r>
              <a:rPr lang="hr-H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Funds</a:t>
            </a:r>
            <a:endParaRPr lang="hr-H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20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Kresimir.Ivancic</a:t>
            </a:r>
            <a:r>
              <a:rPr lang="hr-HR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hr-HR" sz="20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mrrfeu.hr</a:t>
            </a:r>
            <a:endParaRPr lang="hr-HR" sz="20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+385 1 6391 979</a:t>
            </a:r>
          </a:p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462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Defined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specific</a:t>
            </a:r>
            <a:r>
              <a:rPr lang="hr-HR" dirty="0"/>
              <a:t> </a:t>
            </a:r>
            <a:r>
              <a:rPr lang="hr-HR" dirty="0" err="1" smtClean="0"/>
              <a:t>European</a:t>
            </a:r>
            <a:r>
              <a:rPr lang="hr-HR" dirty="0" smtClean="0"/>
              <a:t> </a:t>
            </a:r>
            <a:r>
              <a:rPr lang="hr-HR" dirty="0" err="1" smtClean="0"/>
              <a:t>Territorial</a:t>
            </a:r>
            <a:r>
              <a:rPr lang="hr-HR" dirty="0" smtClean="0"/>
              <a:t> </a:t>
            </a:r>
            <a:r>
              <a:rPr lang="hr-HR" dirty="0" err="1" smtClean="0"/>
              <a:t>Cooperation</a:t>
            </a:r>
            <a:r>
              <a:rPr lang="hr-HR" dirty="0" smtClean="0"/>
              <a:t> </a:t>
            </a:r>
            <a:r>
              <a:rPr lang="hr-HR" dirty="0" err="1" smtClean="0"/>
              <a:t>Regulation</a:t>
            </a:r>
            <a:r>
              <a:rPr lang="hr-HR" dirty="0" smtClean="0"/>
              <a:t> (ETC Reg.)</a:t>
            </a:r>
          </a:p>
          <a:p>
            <a:r>
              <a:rPr lang="hr-HR" dirty="0" err="1" smtClean="0"/>
              <a:t>Financed</a:t>
            </a:r>
            <a:r>
              <a:rPr lang="hr-HR" dirty="0" smtClean="0"/>
              <a:t> (</a:t>
            </a:r>
            <a:r>
              <a:rPr lang="hr-HR" dirty="0" err="1" smtClean="0"/>
              <a:t>manily</a:t>
            </a:r>
            <a:r>
              <a:rPr lang="hr-HR" dirty="0" smtClean="0"/>
              <a:t>!) </a:t>
            </a:r>
            <a:r>
              <a:rPr lang="hr-HR" dirty="0" err="1" smtClean="0"/>
              <a:t>by</a:t>
            </a:r>
            <a:r>
              <a:rPr lang="hr-HR" dirty="0" smtClean="0"/>
              <a:t> ERDF</a:t>
            </a:r>
          </a:p>
          <a:p>
            <a:r>
              <a:rPr lang="hr-HR" dirty="0" err="1" smtClean="0"/>
              <a:t>Cooperation</a:t>
            </a:r>
            <a:r>
              <a:rPr lang="hr-HR" dirty="0" smtClean="0"/>
              <a:t> </a:t>
            </a:r>
            <a:r>
              <a:rPr lang="hr-HR" dirty="0" err="1" smtClean="0"/>
              <a:t>Programmes</a:t>
            </a:r>
            <a:r>
              <a:rPr lang="hr-HR" dirty="0" smtClean="0"/>
              <a:t> (4/11 </a:t>
            </a:r>
            <a:r>
              <a:rPr lang="hr-HR" dirty="0" err="1" smtClean="0"/>
              <a:t>TOs</a:t>
            </a:r>
            <a:r>
              <a:rPr lang="hr-HR" dirty="0" smtClean="0"/>
              <a:t> – </a:t>
            </a:r>
            <a:r>
              <a:rPr lang="hr-HR" dirty="0" err="1" smtClean="0"/>
              <a:t>max</a:t>
            </a:r>
            <a:r>
              <a:rPr lang="hr-HR" dirty="0" smtClean="0"/>
              <a:t>.)</a:t>
            </a:r>
          </a:p>
          <a:p>
            <a:r>
              <a:rPr lang="hr-HR" dirty="0" err="1" smtClean="0"/>
              <a:t>Partners</a:t>
            </a:r>
            <a:r>
              <a:rPr lang="hr-HR" dirty="0" smtClean="0"/>
              <a:t> &amp; </a:t>
            </a:r>
            <a:r>
              <a:rPr lang="hr-HR" dirty="0" err="1" smtClean="0"/>
              <a:t>Lead</a:t>
            </a:r>
            <a:r>
              <a:rPr lang="hr-HR" dirty="0" smtClean="0"/>
              <a:t> Partner</a:t>
            </a:r>
          </a:p>
          <a:p>
            <a:r>
              <a:rPr lang="hr-HR" dirty="0" err="1" smtClean="0"/>
              <a:t>Specific</a:t>
            </a:r>
            <a:r>
              <a:rPr lang="hr-HR" dirty="0" smtClean="0"/>
              <a:t> </a:t>
            </a:r>
            <a:r>
              <a:rPr lang="hr-HR" dirty="0" err="1" smtClean="0"/>
              <a:t>Eligibility</a:t>
            </a:r>
            <a:r>
              <a:rPr lang="hr-HR" dirty="0" smtClean="0"/>
              <a:t> </a:t>
            </a:r>
            <a:r>
              <a:rPr lang="hr-HR" dirty="0" err="1" smtClean="0"/>
              <a:t>rules</a:t>
            </a:r>
            <a:endParaRPr lang="hr-HR" dirty="0" smtClean="0"/>
          </a:p>
          <a:p>
            <a:endParaRPr lang="hr-HR" dirty="0"/>
          </a:p>
          <a:p>
            <a:r>
              <a:rPr lang="hr-HR" dirty="0" err="1" smtClean="0"/>
              <a:t>Specific</a:t>
            </a:r>
            <a:r>
              <a:rPr lang="hr-HR" dirty="0" smtClean="0"/>
              <a:t> for PA8 – State </a:t>
            </a:r>
            <a:r>
              <a:rPr lang="hr-HR" dirty="0" err="1" smtClean="0"/>
              <a:t>aid</a:t>
            </a:r>
            <a:r>
              <a:rPr lang="hr-HR" dirty="0" smtClean="0"/>
              <a:t> </a:t>
            </a:r>
            <a:r>
              <a:rPr lang="hr-HR" dirty="0" err="1" smtClean="0"/>
              <a:t>issues</a:t>
            </a:r>
            <a:r>
              <a:rPr lang="hr-HR" dirty="0" smtClean="0"/>
              <a:t> (GBER)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Territorial</a:t>
            </a:r>
            <a:r>
              <a:rPr lang="hr-HR" dirty="0" smtClean="0"/>
              <a:t> </a:t>
            </a:r>
            <a:r>
              <a:rPr lang="hr-HR" dirty="0" err="1" smtClean="0"/>
              <a:t>Cooperation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a </a:t>
            </a:r>
            <a:r>
              <a:rPr lang="hr-HR" dirty="0" err="1" smtClean="0"/>
              <a:t>Nutshell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3308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ETC </a:t>
            </a:r>
            <a:r>
              <a:rPr lang="hr-HR" dirty="0" err="1" smtClean="0"/>
              <a:t>and</a:t>
            </a:r>
            <a:r>
              <a:rPr lang="hr-HR" dirty="0" smtClean="0"/>
              <a:t> EUS NOT </a:t>
            </a:r>
            <a:r>
              <a:rPr lang="hr-HR" dirty="0" err="1" smtClean="0"/>
              <a:t>match</a:t>
            </a:r>
            <a:r>
              <a:rPr lang="hr-HR" dirty="0" smtClean="0"/>
              <a:t> </a:t>
            </a:r>
            <a:r>
              <a:rPr lang="hr-HR" dirty="0" err="1" smtClean="0"/>
              <a:t>made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heaven</a:t>
            </a:r>
            <a:endParaRPr lang="hr-HR" dirty="0" smtClean="0"/>
          </a:p>
          <a:p>
            <a:r>
              <a:rPr lang="hr-HR" dirty="0" err="1" smtClean="0"/>
              <a:t>Cooperation</a:t>
            </a:r>
            <a:r>
              <a:rPr lang="hr-HR" dirty="0" smtClean="0"/>
              <a:t> </a:t>
            </a:r>
            <a:r>
              <a:rPr lang="hr-HR" dirty="0" err="1" smtClean="0"/>
              <a:t>Programmes</a:t>
            </a:r>
            <a:r>
              <a:rPr lang="hr-HR" dirty="0" smtClean="0"/>
              <a:t> – </a:t>
            </a:r>
            <a:r>
              <a:rPr lang="hr-HR" dirty="0" err="1" smtClean="0"/>
              <a:t>assistance</a:t>
            </a:r>
            <a:r>
              <a:rPr lang="hr-HR" dirty="0" smtClean="0"/>
              <a:t>, </a:t>
            </a:r>
            <a:r>
              <a:rPr lang="hr-HR" dirty="0" err="1" smtClean="0"/>
              <a:t>not</a:t>
            </a:r>
            <a:r>
              <a:rPr lang="hr-HR" dirty="0" smtClean="0"/>
              <a:t> a </a:t>
            </a:r>
            <a:r>
              <a:rPr lang="hr-HR" dirty="0" err="1" smtClean="0"/>
              <a:t>main</a:t>
            </a:r>
            <a:r>
              <a:rPr lang="hr-HR" dirty="0" smtClean="0"/>
              <a:t> </a:t>
            </a:r>
            <a:r>
              <a:rPr lang="hr-HR" dirty="0" err="1" smtClean="0"/>
              <a:t>source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funding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RISK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loosing</a:t>
            </a:r>
            <a:r>
              <a:rPr lang="hr-HR" dirty="0" smtClean="0"/>
              <a:t> </a:t>
            </a:r>
            <a:r>
              <a:rPr lang="hr-HR" dirty="0" err="1" smtClean="0"/>
              <a:t>identity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purpose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both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/>
              <a:t>Complementarities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Demarcation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EU-S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777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Cohesion</a:t>
            </a:r>
            <a:r>
              <a:rPr lang="hr-HR" dirty="0" smtClean="0"/>
              <a:t> </a:t>
            </a:r>
            <a:r>
              <a:rPr lang="hr-HR" dirty="0" err="1" smtClean="0"/>
              <a:t>Policy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Territorial</a:t>
            </a:r>
            <a:r>
              <a:rPr lang="hr-HR" dirty="0" smtClean="0"/>
              <a:t> </a:t>
            </a:r>
            <a:r>
              <a:rPr lang="hr-HR" dirty="0" err="1" smtClean="0"/>
              <a:t>Cooperation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5754165" y="1930294"/>
            <a:ext cx="29486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Goal 1: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Investment for growth &amp; jobs</a:t>
            </a:r>
          </a:p>
          <a:p>
            <a:pPr algn="ctr">
              <a:defRPr/>
            </a:pP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EUR </a:t>
            </a:r>
            <a:r>
              <a:rPr lang="en-GB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316 billion </a:t>
            </a: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42515" y="3549454"/>
            <a:ext cx="317198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Goal 2: 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European Territorial Cooperation</a:t>
            </a:r>
          </a:p>
          <a:p>
            <a:pPr algn="ctr">
              <a:defRPr/>
            </a:pP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EUR 8.9 billion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5195440" y="3822602"/>
            <a:ext cx="1893912" cy="500145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33261" y="5451710"/>
            <a:ext cx="275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€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356501" y="4970283"/>
            <a:ext cx="72000" cy="72000"/>
          </a:xfrm>
          <a:prstGeom prst="roundRect">
            <a:avLst/>
          </a:prstGeom>
          <a:solidFill>
            <a:srgbClr val="FFD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22825" y="1844824"/>
            <a:ext cx="5103605" cy="3315193"/>
            <a:chOff x="422825" y="2969449"/>
            <a:chExt cx="5103605" cy="2190568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5130430" y="4757815"/>
              <a:ext cx="396000" cy="396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5356501" y="4970283"/>
              <a:ext cx="72000" cy="72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1008601" y="2972042"/>
              <a:ext cx="396000" cy="396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1588926" y="2975651"/>
              <a:ext cx="396000" cy="396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2182061" y="2969449"/>
              <a:ext cx="396000" cy="396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2761254" y="2969449"/>
              <a:ext cx="396000" cy="396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3361430" y="2971249"/>
              <a:ext cx="396000" cy="396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1008601" y="3566147"/>
              <a:ext cx="396000" cy="396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1588926" y="3569756"/>
              <a:ext cx="396000" cy="396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2182061" y="3563554"/>
              <a:ext cx="396000" cy="396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2761254" y="3563554"/>
              <a:ext cx="396000" cy="396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3361430" y="3565354"/>
              <a:ext cx="396000" cy="396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1008601" y="4171946"/>
              <a:ext cx="396000" cy="396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1588926" y="4175555"/>
              <a:ext cx="396000" cy="396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2182061" y="4169353"/>
              <a:ext cx="396000" cy="396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2761254" y="4169353"/>
              <a:ext cx="396000" cy="396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3361430" y="4171153"/>
              <a:ext cx="396000" cy="396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1008601" y="4760408"/>
              <a:ext cx="396000" cy="396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 bwMode="auto">
            <a:xfrm>
              <a:off x="1588926" y="4764017"/>
              <a:ext cx="396000" cy="396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2182061" y="4757815"/>
              <a:ext cx="396000" cy="396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 bwMode="auto">
            <a:xfrm>
              <a:off x="2761254" y="4757815"/>
              <a:ext cx="396000" cy="396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3361430" y="4759615"/>
              <a:ext cx="396000" cy="396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3955023" y="2969449"/>
              <a:ext cx="396000" cy="396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3955023" y="3563554"/>
              <a:ext cx="396000" cy="396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3955023" y="4169353"/>
              <a:ext cx="396000" cy="396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3955023" y="4757815"/>
              <a:ext cx="396000" cy="396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4540799" y="2969449"/>
              <a:ext cx="396000" cy="396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4540799" y="3563554"/>
              <a:ext cx="396000" cy="396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4540799" y="4169353"/>
              <a:ext cx="396000" cy="396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4540799" y="4757815"/>
              <a:ext cx="396000" cy="396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6" name="Rounded Rectangle 45"/>
            <p:cNvSpPr/>
            <p:nvPr/>
          </p:nvSpPr>
          <p:spPr bwMode="auto">
            <a:xfrm>
              <a:off x="5118390" y="2969449"/>
              <a:ext cx="396000" cy="396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 bwMode="auto">
            <a:xfrm>
              <a:off x="5118390" y="3563554"/>
              <a:ext cx="396000" cy="396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 bwMode="auto">
            <a:xfrm>
              <a:off x="5118390" y="4169353"/>
              <a:ext cx="396000" cy="396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9" name="Rounded Rectangle 48"/>
            <p:cNvSpPr/>
            <p:nvPr/>
          </p:nvSpPr>
          <p:spPr bwMode="auto">
            <a:xfrm>
              <a:off x="422825" y="2969449"/>
              <a:ext cx="396000" cy="396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 bwMode="auto">
            <a:xfrm>
              <a:off x="422825" y="3563554"/>
              <a:ext cx="396000" cy="396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 bwMode="auto">
            <a:xfrm>
              <a:off x="422825" y="4169353"/>
              <a:ext cx="396000" cy="396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 bwMode="auto">
            <a:xfrm>
              <a:off x="422825" y="4757815"/>
              <a:ext cx="396000" cy="396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55" name="Round Same Side Corner Rectangle 54"/>
          <p:cNvSpPr/>
          <p:nvPr/>
        </p:nvSpPr>
        <p:spPr>
          <a:xfrm>
            <a:off x="1984926" y="5451710"/>
            <a:ext cx="1656390" cy="857015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DANUBE</a:t>
            </a:r>
          </a:p>
          <a:p>
            <a:pPr algn="ctr"/>
            <a:r>
              <a:rPr lang="hr-HR" dirty="0" smtClean="0"/>
              <a:t>EUR 202 M</a:t>
            </a:r>
            <a:endParaRPr lang="hr-HR" dirty="0"/>
          </a:p>
        </p:txBody>
      </p:sp>
      <p:sp>
        <p:nvSpPr>
          <p:cNvPr id="56" name="Round Same Side Corner Rectangle 55"/>
          <p:cNvSpPr/>
          <p:nvPr/>
        </p:nvSpPr>
        <p:spPr>
          <a:xfrm>
            <a:off x="3780412" y="5465158"/>
            <a:ext cx="1973753" cy="843567"/>
          </a:xfrm>
          <a:prstGeom prst="round2Same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CENTRAL EUROPE</a:t>
            </a:r>
          </a:p>
          <a:p>
            <a:pPr algn="ctr"/>
            <a:r>
              <a:rPr lang="hr-HR" dirty="0" smtClean="0"/>
              <a:t>EUR 246 M</a:t>
            </a:r>
            <a:endParaRPr lang="hr-HR" dirty="0"/>
          </a:p>
        </p:txBody>
      </p:sp>
      <p:sp>
        <p:nvSpPr>
          <p:cNvPr id="57" name="Round Same Side Corner Rectangle 56"/>
          <p:cNvSpPr/>
          <p:nvPr/>
        </p:nvSpPr>
        <p:spPr>
          <a:xfrm>
            <a:off x="5913509" y="5465158"/>
            <a:ext cx="2042867" cy="843567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INTERREG EUROPE</a:t>
            </a:r>
          </a:p>
          <a:p>
            <a:pPr algn="ctr"/>
            <a:r>
              <a:rPr lang="hr-HR" dirty="0" smtClean="0"/>
              <a:t>EUR 359 M</a:t>
            </a:r>
            <a:endParaRPr lang="hr-HR" dirty="0"/>
          </a:p>
        </p:txBody>
      </p:sp>
      <p:cxnSp>
        <p:nvCxnSpPr>
          <p:cNvPr id="59" name="Straight Arrow Connector 58"/>
          <p:cNvCxnSpPr>
            <a:stCxn id="57" idx="3"/>
            <a:endCxn id="17" idx="3"/>
          </p:cNvCxnSpPr>
          <p:nvPr/>
        </p:nvCxnSpPr>
        <p:spPr>
          <a:xfrm flipH="1" flipV="1">
            <a:off x="5428501" y="4927357"/>
            <a:ext cx="1506442" cy="537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 bwMode="auto">
          <a:xfrm>
            <a:off x="5295686" y="5042283"/>
            <a:ext cx="72000" cy="72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5181102" y="4964421"/>
            <a:ext cx="72000" cy="7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63" name="Straight Arrow Connector 62"/>
          <p:cNvCxnSpPr>
            <a:stCxn id="56" idx="3"/>
            <a:endCxn id="60" idx="2"/>
          </p:cNvCxnSpPr>
          <p:nvPr/>
        </p:nvCxnSpPr>
        <p:spPr>
          <a:xfrm flipV="1">
            <a:off x="4767289" y="5114283"/>
            <a:ext cx="564397" cy="350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5" idx="3"/>
            <a:endCxn id="61" idx="1"/>
          </p:cNvCxnSpPr>
          <p:nvPr/>
        </p:nvCxnSpPr>
        <p:spPr>
          <a:xfrm flipV="1">
            <a:off x="2813121" y="5000421"/>
            <a:ext cx="2367981" cy="451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59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(INTERREG C) INTERREG EUROPE (VC)</a:t>
            </a:r>
            <a:endParaRPr lang="hr-H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5110" y="4572810"/>
            <a:ext cx="268319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432204"/>
            <a:ext cx="2267744" cy="1625179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&amp; innovation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7744" y="1428303"/>
            <a:ext cx="2376264" cy="1621964"/>
          </a:xfrm>
          <a:prstGeom prst="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1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SME </a:t>
            </a:r>
            <a:r>
              <a:rPr lang="en-US" sz="21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competitiveness</a:t>
            </a:r>
            <a:endParaRPr lang="en-GB" sz="2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741" y="1425088"/>
            <a:ext cx="2249996" cy="1628394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Low-carbon economy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94737" y="1425088"/>
            <a:ext cx="2267744" cy="1628394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Environment &amp; </a:t>
            </a:r>
            <a:r>
              <a:rPr lang="en-US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resource efficiency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42852" y="3333943"/>
            <a:ext cx="77048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+mj-lt"/>
              </a:rPr>
              <a:t>2 actions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3368" y="3919694"/>
            <a:ext cx="33119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 algn="ctr">
              <a:defRPr/>
            </a:pPr>
            <a:r>
              <a:rPr lang="en-GB" sz="2000" b="1" dirty="0" smtClean="0">
                <a:solidFill>
                  <a:srgbClr val="00316E"/>
                </a:solidFill>
                <a:latin typeface="+mj-lt"/>
                <a:cs typeface="Arial" pitchFamily="34" charset="0"/>
              </a:rPr>
              <a:t>Interregional Cooperation Projects</a:t>
            </a:r>
            <a:endParaRPr lang="en-GB" sz="2000" b="1" dirty="0">
              <a:solidFill>
                <a:srgbClr val="00316E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627580"/>
            <a:ext cx="3024336" cy="174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75908" y="3919694"/>
            <a:ext cx="277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defRPr/>
            </a:pPr>
            <a:r>
              <a:rPr lang="en-GB" sz="2000" b="1" dirty="0" smtClean="0">
                <a:latin typeface="+mj-lt"/>
                <a:cs typeface="Arial" pitchFamily="34" charset="0"/>
              </a:rPr>
              <a:t>Policy Learning </a:t>
            </a:r>
          </a:p>
          <a:p>
            <a:pPr marL="514350" indent="-514350" algn="ctr">
              <a:defRPr/>
            </a:pPr>
            <a:r>
              <a:rPr lang="en-GB" sz="2000" b="1" dirty="0" smtClean="0">
                <a:latin typeface="+mj-lt"/>
                <a:cs typeface="Arial" pitchFamily="34" charset="0"/>
              </a:rPr>
              <a:t>Platforms</a:t>
            </a:r>
            <a:endParaRPr lang="en-GB" sz="2000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49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66912" y="1510506"/>
            <a:ext cx="52101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 </a:t>
            </a:r>
            <a:r>
              <a:rPr lang="hr-HR" dirty="0" err="1" smtClean="0"/>
              <a:t>Interrelated</a:t>
            </a:r>
            <a:r>
              <a:rPr lang="hr-HR" dirty="0" smtClean="0"/>
              <a:t> </a:t>
            </a:r>
            <a:r>
              <a:rPr lang="hr-HR" dirty="0" err="1" smtClean="0"/>
              <a:t>actions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339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(INTERREG B) Central Europe</a:t>
            </a:r>
            <a:endParaRPr lang="hr-HR" dirty="0"/>
          </a:p>
        </p:txBody>
      </p:sp>
      <p:pic>
        <p:nvPicPr>
          <p:cNvPr id="1026" name="Picture 2" descr="Map_new program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 t="28188" r="4341" b="1852"/>
          <a:stretch>
            <a:fillRect/>
          </a:stretch>
        </p:blipFill>
        <p:spPr bwMode="auto">
          <a:xfrm>
            <a:off x="1290464" y="1600779"/>
            <a:ext cx="6563072" cy="477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913" y="1600200"/>
            <a:ext cx="8229600" cy="5069160"/>
          </a:xfrm>
        </p:spPr>
        <p:txBody>
          <a:bodyPr>
            <a:normAutofit fontScale="32500" lnSpcReduction="20000"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sz="6200" dirty="0" smtClean="0"/>
          </a:p>
          <a:p>
            <a:pPr algn="just"/>
            <a:r>
              <a:rPr lang="hr-HR" sz="6200" dirty="0" smtClean="0"/>
              <a:t>T</a:t>
            </a:r>
            <a:r>
              <a:rPr lang="en-GB" sz="6200" dirty="0" err="1" smtClean="0"/>
              <a:t>arget</a:t>
            </a:r>
            <a:r>
              <a:rPr lang="en-GB" sz="6200" dirty="0" smtClean="0"/>
              <a:t> groups</a:t>
            </a:r>
            <a:r>
              <a:rPr lang="hr-HR" sz="6200" dirty="0" smtClean="0"/>
              <a:t>:</a:t>
            </a:r>
            <a:r>
              <a:rPr lang="en-GB" sz="6200" dirty="0" smtClean="0"/>
              <a:t> enterprises </a:t>
            </a:r>
            <a:r>
              <a:rPr lang="en-GB" sz="6200" dirty="0"/>
              <a:t>(including SMEs) and their employees, the public sector, intermediaries as well as private and public research institutions, R&amp;D facilities, centres of R&amp;D excellence</a:t>
            </a:r>
            <a:r>
              <a:rPr lang="en-GB" sz="6200" dirty="0" smtClean="0"/>
              <a:t>.</a:t>
            </a:r>
            <a:endParaRPr lang="hr-HR" sz="6200" dirty="0"/>
          </a:p>
          <a:p>
            <a:pPr algn="just"/>
            <a:r>
              <a:rPr lang="en-GB" sz="6200" dirty="0" smtClean="0"/>
              <a:t>Beneficiaries</a:t>
            </a:r>
            <a:r>
              <a:rPr lang="hr-HR" sz="6200" dirty="0" smtClean="0"/>
              <a:t>: L</a:t>
            </a:r>
            <a:r>
              <a:rPr lang="en-GB" sz="6200" dirty="0" err="1" smtClean="0"/>
              <a:t>ocal</a:t>
            </a:r>
            <a:r>
              <a:rPr lang="en-GB" sz="6200" dirty="0"/>
              <a:t>, regional and national public authorities, regional development agencies, chambers of commerce, enterprises including SMEs, universities, tertiary education organisations, associations, technology transfer institutions, research institutions, centres of R&amp;D excellence, NGOs, innovation agencies, business incubators, cluster management bodies, financing institutions, education and training centres as well as social partners and labour-market institutions.</a:t>
            </a:r>
            <a:endParaRPr lang="hr-HR" sz="6200" dirty="0"/>
          </a:p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Programme</a:t>
            </a:r>
            <a:r>
              <a:rPr lang="hr-HR" dirty="0" smtClean="0"/>
              <a:t> </a:t>
            </a:r>
            <a:r>
              <a:rPr lang="hr-HR" dirty="0" err="1" smtClean="0"/>
              <a:t>Priorities</a:t>
            </a:r>
            <a:endParaRPr lang="hr-HR" dirty="0"/>
          </a:p>
        </p:txBody>
      </p:sp>
      <p:sp>
        <p:nvSpPr>
          <p:cNvPr id="4" name="Rounded Rectangle 3"/>
          <p:cNvSpPr/>
          <p:nvPr/>
        </p:nvSpPr>
        <p:spPr>
          <a:xfrm>
            <a:off x="340985" y="1533054"/>
            <a:ext cx="2160000" cy="129614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 smtClean="0"/>
              <a:t>Cooperating </a:t>
            </a:r>
            <a:r>
              <a:rPr lang="en-GB" sz="1600" b="1" i="1" dirty="0"/>
              <a:t>on innovation to make CENTRAL EUROPE more </a:t>
            </a:r>
            <a:r>
              <a:rPr lang="en-GB" sz="1600" b="1" i="1" dirty="0" smtClean="0"/>
              <a:t>competitive</a:t>
            </a:r>
            <a:endParaRPr lang="hr-HR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2519489" y="1533054"/>
            <a:ext cx="2160000" cy="129614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/>
              <a:t>Cooperating on low carbon strategies in CENTRAL EUROPE</a:t>
            </a:r>
            <a:endParaRPr lang="hr-HR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4697993" y="1533054"/>
            <a:ext cx="2160000" cy="129614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 smtClean="0"/>
              <a:t>Cooperating </a:t>
            </a:r>
            <a:r>
              <a:rPr lang="en-GB" sz="1600" b="1" i="1" dirty="0"/>
              <a:t>on natural and cultural resources for sustainable growth in CENTRAL EUROPE</a:t>
            </a:r>
            <a:endParaRPr lang="hr-HR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6876496" y="1533054"/>
            <a:ext cx="2160000" cy="129614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/>
              <a:t>Cooperating on transport to better connect CENTRAL EUROPE</a:t>
            </a:r>
            <a:endParaRPr lang="hr-HR" sz="1600" dirty="0"/>
          </a:p>
        </p:txBody>
      </p:sp>
      <p:sp>
        <p:nvSpPr>
          <p:cNvPr id="8" name="Round Same Side Corner Rectangle 7"/>
          <p:cNvSpPr/>
          <p:nvPr/>
        </p:nvSpPr>
        <p:spPr>
          <a:xfrm>
            <a:off x="467544" y="3212976"/>
            <a:ext cx="8568952" cy="288032"/>
          </a:xfrm>
          <a:prstGeom prst="round2Same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dirty="0"/>
              <a:t>To improve sustainable linkages among actors of innovation systems for strengthening regional innovation capacity</a:t>
            </a:r>
            <a:endParaRPr lang="hr-HR" sz="1400" dirty="0"/>
          </a:p>
        </p:txBody>
      </p:sp>
      <p:sp>
        <p:nvSpPr>
          <p:cNvPr id="9" name="Round Same Side Corner Rectangle 8"/>
          <p:cNvSpPr/>
          <p:nvPr/>
        </p:nvSpPr>
        <p:spPr>
          <a:xfrm>
            <a:off x="467544" y="3573016"/>
            <a:ext cx="8568951" cy="288032"/>
          </a:xfrm>
          <a:prstGeom prst="round2Same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dirty="0"/>
              <a:t>To improve knowledge and skills for advancing economic and social innovation</a:t>
            </a:r>
            <a:endParaRPr lang="hr-HR" sz="1400" dirty="0"/>
          </a:p>
        </p:txBody>
      </p:sp>
      <p:cxnSp>
        <p:nvCxnSpPr>
          <p:cNvPr id="11" name="Elbow Connector 10"/>
          <p:cNvCxnSpPr>
            <a:stCxn id="4" idx="1"/>
            <a:endCxn id="8" idx="2"/>
          </p:cNvCxnSpPr>
          <p:nvPr/>
        </p:nvCxnSpPr>
        <p:spPr>
          <a:xfrm rot="10800000" flipH="1" flipV="1">
            <a:off x="340984" y="2181126"/>
            <a:ext cx="126559" cy="1175866"/>
          </a:xfrm>
          <a:prstGeom prst="bentConnector3">
            <a:avLst>
              <a:gd name="adj1" fmla="val -18062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4" idx="1"/>
            <a:endCxn id="9" idx="2"/>
          </p:cNvCxnSpPr>
          <p:nvPr/>
        </p:nvCxnSpPr>
        <p:spPr>
          <a:xfrm rot="10800000" flipH="1" flipV="1">
            <a:off x="340984" y="2181126"/>
            <a:ext cx="126559" cy="1535906"/>
          </a:xfrm>
          <a:prstGeom prst="bentConnector3">
            <a:avLst>
              <a:gd name="adj1" fmla="val -18062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8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4" b="17619"/>
          <a:stretch/>
        </p:blipFill>
        <p:spPr>
          <a:xfrm>
            <a:off x="436736" y="1268760"/>
            <a:ext cx="8250064" cy="513938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(INTERREG B) DANUBE</a:t>
            </a:r>
          </a:p>
        </p:txBody>
      </p:sp>
    </p:spTree>
    <p:extLst>
      <p:ext uri="{BB962C8B-B14F-4D97-AF65-F5344CB8AC3E}">
        <p14:creationId xmlns:p14="http://schemas.microsoft.com/office/powerpoint/2010/main" val="36427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RRFEU te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2103_10_28_RS_EU_FONDOVI</Template>
  <TotalTime>0</TotalTime>
  <Words>437</Words>
  <Application>Microsoft Office PowerPoint</Application>
  <PresentationFormat>Bildschirmpräsentation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MRRFEU temp</vt:lpstr>
      <vt:lpstr>TERRITORIAL COOPERATION PROGRAMMES FOR EUSDR - PA 8</vt:lpstr>
      <vt:lpstr>Territorial Cooperation in a Nutshell</vt:lpstr>
      <vt:lpstr>Complementarities and Demarcation with EU-S</vt:lpstr>
      <vt:lpstr>Cohesion Policy and Territorial Cooperation</vt:lpstr>
      <vt:lpstr>(INTERREG C) INTERREG EUROPE (VC)</vt:lpstr>
      <vt:lpstr>2 Interrelated actions</vt:lpstr>
      <vt:lpstr>(INTERREG B) Central Europe</vt:lpstr>
      <vt:lpstr>Programme Priorities</vt:lpstr>
      <vt:lpstr>(INTERREG B) DANUBE</vt:lpstr>
      <vt:lpstr>(INTERREG B) DANUBE</vt:lpstr>
      <vt:lpstr>Timeline</vt:lpstr>
      <vt:lpstr>Find more information…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Territorial Cooperation Programmes for EUSDR - PA 6</dc:title>
  <dc:creator>Krešimir Ivančić</dc:creator>
  <cp:lastModifiedBy>Doz, Maria (MFW)</cp:lastModifiedBy>
  <cp:revision>13</cp:revision>
  <dcterms:created xsi:type="dcterms:W3CDTF">2014-03-21T11:13:52Z</dcterms:created>
  <dcterms:modified xsi:type="dcterms:W3CDTF">2014-04-03T08:17:33Z</dcterms:modified>
</cp:coreProperties>
</file>