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4" r:id="rId4"/>
    <p:sldId id="265" r:id="rId5"/>
    <p:sldId id="259" r:id="rId6"/>
    <p:sldId id="286" r:id="rId7"/>
    <p:sldId id="273" r:id="rId8"/>
    <p:sldId id="282" r:id="rId9"/>
    <p:sldId id="284" r:id="rId10"/>
    <p:sldId id="281" r:id="rId11"/>
    <p:sldId id="266" r:id="rId12"/>
    <p:sldId id="274" r:id="rId13"/>
    <p:sldId id="275" r:id="rId14"/>
    <p:sldId id="276" r:id="rId15"/>
    <p:sldId id="278" r:id="rId16"/>
    <p:sldId id="280" r:id="rId17"/>
    <p:sldId id="279" r:id="rId18"/>
    <p:sldId id="272" r:id="rId19"/>
    <p:sldId id="261" r:id="rId2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D9D873-D683-4EB9-9EED-F9AC2F08EC73}" type="datetimeFigureOut">
              <a:rPr lang="sk-SK"/>
              <a:pPr>
                <a:defRPr/>
              </a:pPr>
              <a:t>9.3.2015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CBE919-BF9A-48C8-9712-44A84C63A90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212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1434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3D93CE-1434-4DFB-97FA-B5EA252CFEC6}" type="slidenum">
              <a:rPr lang="sk-SK" smtClean="0"/>
              <a:pPr/>
              <a:t>1</a:t>
            </a:fld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585571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F4E66-1345-441B-872C-6609793EB4BF}" type="slidenum">
              <a:rPr lang="sk-SK" smtClean="0"/>
              <a:pPr/>
              <a:t>10</a:t>
            </a:fld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1315492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F4E66-1345-441B-872C-6609793EB4BF}" type="slidenum">
              <a:rPr lang="sk-SK" smtClean="0"/>
              <a:pPr/>
              <a:t>11</a:t>
            </a:fld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2653191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F4E66-1345-441B-872C-6609793EB4BF}" type="slidenum">
              <a:rPr lang="sk-SK" smtClean="0"/>
              <a:pPr/>
              <a:t>12</a:t>
            </a:fld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2348281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F4E66-1345-441B-872C-6609793EB4BF}" type="slidenum">
              <a:rPr lang="sk-SK" smtClean="0"/>
              <a:pPr/>
              <a:t>13</a:t>
            </a:fld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3221495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F4E66-1345-441B-872C-6609793EB4BF}" type="slidenum">
              <a:rPr lang="sk-SK" smtClean="0"/>
              <a:pPr/>
              <a:t>14</a:t>
            </a:fld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2200974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F4E66-1345-441B-872C-6609793EB4BF}" type="slidenum">
              <a:rPr lang="sk-SK" smtClean="0"/>
              <a:pPr/>
              <a:t>15</a:t>
            </a:fld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3803061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F4E66-1345-441B-872C-6609793EB4BF}" type="slidenum">
              <a:rPr lang="sk-SK" smtClean="0"/>
              <a:pPr/>
              <a:t>18</a:t>
            </a:fld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162781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2458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A42781-C90C-4807-B75D-B6C9A5E7C0B5}" type="slidenum">
              <a:rPr lang="sk-SK" smtClean="0"/>
              <a:pPr/>
              <a:t>19</a:t>
            </a:fld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140572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1536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16EBE1-A86E-4165-848E-400EB20C827B}" type="slidenum">
              <a:rPr lang="sk-SK" smtClean="0"/>
              <a:pPr/>
              <a:t>2</a:t>
            </a:fld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301160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F4E66-1345-441B-872C-6609793EB4BF}" type="slidenum">
              <a:rPr lang="sk-SK" smtClean="0"/>
              <a:pPr/>
              <a:t>3</a:t>
            </a:fld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76710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F4E66-1345-441B-872C-6609793EB4BF}" type="slidenum">
              <a:rPr lang="sk-SK" smtClean="0"/>
              <a:pPr/>
              <a:t>4</a:t>
            </a:fld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2966519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F4E66-1345-441B-872C-6609793EB4BF}" type="slidenum">
              <a:rPr lang="sk-SK" smtClean="0"/>
              <a:pPr/>
              <a:t>5</a:t>
            </a:fld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241196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F4E66-1345-441B-872C-6609793EB4BF}" type="slidenum">
              <a:rPr lang="sk-SK" smtClean="0"/>
              <a:pPr/>
              <a:t>6</a:t>
            </a:fld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3810245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F4E66-1345-441B-872C-6609793EB4BF}" type="slidenum">
              <a:rPr lang="sk-SK" smtClean="0"/>
              <a:pPr/>
              <a:t>7</a:t>
            </a:fld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1127752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F4E66-1345-441B-872C-6609793EB4BF}" type="slidenum">
              <a:rPr lang="sk-SK" smtClean="0"/>
              <a:pPr/>
              <a:t>8</a:t>
            </a:fld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238984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F4E66-1345-441B-872C-6609793EB4BF}" type="slidenum">
              <a:rPr lang="sk-SK" smtClean="0"/>
              <a:pPr/>
              <a:t>9</a:t>
            </a:fld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39652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B78BD-BDF0-470F-A771-7A4ADBE94B8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34F97-EE4A-40BE-80FD-D271FF68606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EF980-4FF1-478D-A631-FCDA36C91EE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03A1B-1C77-4A4F-9897-FA9E29C81DE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AE99B-0CA5-41C9-8A04-402EC94A830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9981B-C2A7-49C7-ADA7-AFA279BA61A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70180-1D88-4682-94B8-401BF194E1B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A4952-AD37-4843-B389-C77D6D14FF0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43A2-4983-4FF6-AF9D-84584C6BF24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A314E-2338-4E64-93CF-00086B9B64E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40DAE-CA5F-4295-9DF4-C41D348ACC4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styly předlohy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Třetí úroveň</a:t>
            </a:r>
          </a:p>
          <a:p>
            <a:pPr lvl="3"/>
            <a:r>
              <a:rPr lang="sk-SK" smtClean="0"/>
              <a:t>Čtvrtá úroveň</a:t>
            </a:r>
          </a:p>
          <a:p>
            <a:pPr lvl="4"/>
            <a:r>
              <a:rPr lang="sk-SK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F48E96-CAAC-4074-B078-A151A439C7D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acs@mail.t-com.s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jpeg"/><Relationship Id="rId4" Type="http://schemas.openxmlformats.org/officeDocument/2006/relationships/hyperlink" Target="http://www.uksk.sk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site/v4clusters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92896"/>
            <a:ext cx="7916862" cy="3096692"/>
          </a:xfrm>
        </p:spPr>
        <p:txBody>
          <a:bodyPr/>
          <a:lstStyle/>
          <a:p>
            <a:pPr eaLnBrk="1" hangingPunct="1">
              <a:defRPr/>
            </a:pPr>
            <a:r>
              <a:rPr lang="sk-SK" sz="2800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Union</a:t>
            </a:r>
            <a:r>
              <a:rPr lang="sk-SK" sz="2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of Slovak </a:t>
            </a:r>
            <a:r>
              <a:rPr lang="sk-SK" sz="2800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Clusters</a:t>
            </a:r>
            <a:r>
              <a:rPr lang="sk-SK" sz="2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2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sk-SK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sk-SK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sk-SK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sk-SK" sz="20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New </a:t>
            </a:r>
            <a:r>
              <a:rPr lang="sk-SK" sz="2000" kern="1200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trends</a:t>
            </a:r>
            <a:r>
              <a:rPr lang="sk-SK" sz="20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sk-SK" sz="2000" kern="1200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cluster</a:t>
            </a:r>
            <a:r>
              <a:rPr lang="sk-SK" sz="20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2000" kern="1200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sk-SK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sk-SK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sk-SK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sk-SK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Daniel </a:t>
            </a:r>
            <a:r>
              <a:rPr lang="sk-SK" sz="2000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Ács</a:t>
            </a:r>
            <a:endParaRPr lang="sk-SK" sz="2000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3029" y="5373216"/>
            <a:ext cx="7381379" cy="863600"/>
          </a:xfrm>
        </p:spPr>
        <p:txBody>
          <a:bodyPr/>
          <a:lstStyle/>
          <a:p>
            <a:pPr eaLnBrk="1" hangingPunct="1"/>
            <a:endParaRPr lang="sk-SK" sz="1600" dirty="0">
              <a:solidFill>
                <a:schemeClr val="bg2"/>
              </a:solidFill>
            </a:endParaRPr>
          </a:p>
          <a:p>
            <a:pPr eaLnBrk="1" hangingPunct="1"/>
            <a:r>
              <a:rPr lang="sk-SK" sz="1600" kern="1200" dirty="0" smtClean="0">
                <a:solidFill>
                  <a:srgbClr val="002060"/>
                </a:solidFill>
              </a:rPr>
              <a:t>info@uksk.sk</a:t>
            </a:r>
            <a:endParaRPr lang="sk-SK" sz="1600" kern="1200" dirty="0">
              <a:solidFill>
                <a:srgbClr val="002060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620713"/>
            <a:ext cx="3312542" cy="143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539552" y="2204864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6" name="Obrázok_x005f_x0020_1" descr="cid:image002.gif@01CB2E70.5ED62B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79645"/>
            <a:ext cx="1605280" cy="563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79171"/>
            <a:ext cx="8229600" cy="4486679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</a:rPr>
              <a:t>European Institute of Innovation and Technology </a:t>
            </a:r>
            <a:endParaRPr lang="sk-SK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</a:rPr>
              <a:t>(</a:t>
            </a:r>
            <a:r>
              <a:rPr lang="en-GB" sz="1600" dirty="0">
                <a:solidFill>
                  <a:srgbClr val="002060"/>
                </a:solidFill>
              </a:rPr>
              <a:t>Knowledge and Innovation Communities - KIC</a:t>
            </a:r>
            <a:r>
              <a:rPr lang="en-GB" sz="1600" dirty="0" smtClean="0">
                <a:solidFill>
                  <a:srgbClr val="002060"/>
                </a:solidFill>
              </a:rPr>
              <a:t>)</a:t>
            </a:r>
            <a:endParaRPr lang="sk-SK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k-SK" sz="1600" dirty="0">
              <a:solidFill>
                <a:srgbClr val="002060"/>
              </a:solidFill>
            </a:endParaRPr>
          </a:p>
          <a:p>
            <a:pPr lvl="1"/>
            <a:r>
              <a:rPr lang="en-GB" sz="1600" dirty="0">
                <a:solidFill>
                  <a:srgbClr val="002060"/>
                </a:solidFill>
                <a:ea typeface="+mn-ea"/>
              </a:rPr>
              <a:t>CLIMATE - Climate change mitigation and adaptation</a:t>
            </a:r>
            <a:endParaRPr lang="sk-SK" sz="1600" dirty="0">
              <a:solidFill>
                <a:srgbClr val="002060"/>
              </a:solidFill>
              <a:ea typeface="+mn-ea"/>
            </a:endParaRPr>
          </a:p>
          <a:p>
            <a:pPr lvl="1"/>
            <a:r>
              <a:rPr lang="en-GB" sz="1600" dirty="0">
                <a:solidFill>
                  <a:srgbClr val="002060"/>
                </a:solidFill>
              </a:rPr>
              <a:t>INNO ENERGY – Sustainable Energy</a:t>
            </a:r>
            <a:endParaRPr lang="sk-SK" sz="1600" dirty="0">
              <a:solidFill>
                <a:srgbClr val="002060"/>
              </a:solidFill>
            </a:endParaRPr>
          </a:p>
          <a:p>
            <a:pPr lvl="1"/>
            <a:r>
              <a:rPr lang="en-GB" sz="1600" dirty="0">
                <a:solidFill>
                  <a:srgbClr val="002060"/>
                </a:solidFill>
              </a:rPr>
              <a:t>ICT Labs - Future Information and Communication Technologies</a:t>
            </a:r>
            <a:endParaRPr lang="sk-SK" sz="1600" dirty="0">
              <a:solidFill>
                <a:srgbClr val="002060"/>
              </a:solidFill>
            </a:endParaRPr>
          </a:p>
          <a:p>
            <a:pPr lvl="1"/>
            <a:endParaRPr lang="sk-SK" sz="1600" dirty="0" smtClean="0">
              <a:solidFill>
                <a:srgbClr val="002060"/>
              </a:solidFill>
              <a:ea typeface="+mn-ea"/>
            </a:endParaRPr>
          </a:p>
          <a:p>
            <a:pPr lvl="1"/>
            <a:r>
              <a:rPr lang="en-GB" sz="1600" dirty="0" smtClean="0">
                <a:solidFill>
                  <a:srgbClr val="002060"/>
                </a:solidFill>
                <a:ea typeface="+mn-ea"/>
              </a:rPr>
              <a:t>HEALTH </a:t>
            </a:r>
            <a:r>
              <a:rPr lang="en-GB" sz="1600" dirty="0">
                <a:solidFill>
                  <a:srgbClr val="002060"/>
                </a:solidFill>
                <a:ea typeface="+mn-ea"/>
              </a:rPr>
              <a:t>- Healthy living and active ageing</a:t>
            </a:r>
            <a:r>
              <a:rPr lang="sk-SK" sz="1600" dirty="0">
                <a:solidFill>
                  <a:srgbClr val="002060"/>
                </a:solidFill>
                <a:ea typeface="+mn-ea"/>
              </a:rPr>
              <a:t> (2014)</a:t>
            </a:r>
          </a:p>
          <a:p>
            <a:pPr lvl="1"/>
            <a:r>
              <a:rPr lang="en-GB" sz="1600" dirty="0" smtClean="0">
                <a:solidFill>
                  <a:srgbClr val="002060"/>
                </a:solidFill>
                <a:ea typeface="+mn-ea"/>
              </a:rPr>
              <a:t>RAW </a:t>
            </a:r>
            <a:r>
              <a:rPr lang="en-GB" sz="1600" dirty="0">
                <a:solidFill>
                  <a:srgbClr val="002060"/>
                </a:solidFill>
                <a:ea typeface="+mn-ea"/>
              </a:rPr>
              <a:t>MATERIALS - Sustainable exploration, extraction, processing, recycling and substitution</a:t>
            </a:r>
            <a:r>
              <a:rPr lang="sk-SK" sz="1600" dirty="0">
                <a:solidFill>
                  <a:srgbClr val="002060"/>
                </a:solidFill>
                <a:ea typeface="+mn-ea"/>
              </a:rPr>
              <a:t> (2014)</a:t>
            </a:r>
          </a:p>
          <a:p>
            <a:pPr marL="457200" lvl="1" indent="0">
              <a:buNone/>
            </a:pPr>
            <a:endParaRPr lang="sk-SK" sz="1600" dirty="0">
              <a:solidFill>
                <a:srgbClr val="002060"/>
              </a:solidFill>
              <a:ea typeface="+mn-ea"/>
            </a:endParaRPr>
          </a:p>
          <a:p>
            <a:pPr marL="457200" lvl="1" indent="0">
              <a:buNone/>
            </a:pPr>
            <a:r>
              <a:rPr lang="sk-SK" sz="1600" dirty="0" smtClean="0">
                <a:solidFill>
                  <a:srgbClr val="002060"/>
                </a:solidFill>
                <a:ea typeface="+mn-ea"/>
              </a:rPr>
              <a:t>Get </a:t>
            </a:r>
            <a:r>
              <a:rPr lang="sk-SK" sz="1600" dirty="0" err="1" smtClean="0">
                <a:solidFill>
                  <a:srgbClr val="002060"/>
                </a:solidFill>
                <a:ea typeface="+mn-ea"/>
              </a:rPr>
              <a:t>ready</a:t>
            </a:r>
            <a:r>
              <a:rPr lang="sk-SK" sz="1600" dirty="0" smtClean="0">
                <a:solidFill>
                  <a:srgbClr val="002060"/>
                </a:solidFill>
                <a:ea typeface="+mn-ea"/>
              </a:rPr>
              <a:t> </a:t>
            </a:r>
            <a:r>
              <a:rPr lang="sk-SK" sz="1600" dirty="0" err="1" smtClean="0">
                <a:solidFill>
                  <a:srgbClr val="002060"/>
                </a:solidFill>
                <a:ea typeface="+mn-ea"/>
              </a:rPr>
              <a:t>for</a:t>
            </a:r>
            <a:r>
              <a:rPr lang="sk-SK" sz="1600" dirty="0" smtClean="0">
                <a:solidFill>
                  <a:srgbClr val="002060"/>
                </a:solidFill>
                <a:ea typeface="+mn-ea"/>
              </a:rPr>
              <a:t> </a:t>
            </a:r>
            <a:r>
              <a:rPr lang="en-GB" sz="1600" dirty="0" smtClean="0">
                <a:solidFill>
                  <a:srgbClr val="002060"/>
                </a:solidFill>
                <a:ea typeface="+mn-ea"/>
              </a:rPr>
              <a:t>2016 </a:t>
            </a:r>
            <a:r>
              <a:rPr lang="en-GB" sz="1600" b="1" dirty="0">
                <a:solidFill>
                  <a:srgbClr val="002060"/>
                </a:solidFill>
                <a:ea typeface="+mn-ea"/>
              </a:rPr>
              <a:t>FOOD for FUTURE</a:t>
            </a:r>
            <a:endParaRPr lang="sk-SK" sz="1600" b="1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58888" y="6165850"/>
            <a:ext cx="6761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 sz="1600">
                <a:solidFill>
                  <a:schemeClr val="bg2"/>
                </a:solidFill>
              </a:rPr>
              <a:t>www.uksk.sk</a:t>
            </a:r>
          </a:p>
        </p:txBody>
      </p:sp>
      <p:pic>
        <p:nvPicPr>
          <p:cNvPr id="4100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8082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611188" y="1546225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611188" y="594995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3" name="Rectangle 2"/>
          <p:cNvSpPr txBox="1">
            <a:spLocks noChangeArrowheads="1"/>
          </p:cNvSpPr>
          <p:nvPr/>
        </p:nvSpPr>
        <p:spPr bwMode="auto">
          <a:xfrm>
            <a:off x="3528144" y="404664"/>
            <a:ext cx="3563720" cy="100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20000"/>
              </a:spcBef>
            </a:pPr>
            <a:r>
              <a:rPr lang="sk-SK" sz="2000" dirty="0">
                <a:solidFill>
                  <a:srgbClr val="002060"/>
                </a:solidFill>
                <a:latin typeface="+mn-lt"/>
                <a:cs typeface="+mn-cs"/>
              </a:rPr>
              <a:t>EIT</a:t>
            </a:r>
          </a:p>
        </p:txBody>
      </p:sp>
      <p:pic>
        <p:nvPicPr>
          <p:cNvPr id="9" name="Obrázok_x005f_x0020_1" descr="cid:image002.gif@01CB2E70.5ED62B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64" y="537610"/>
            <a:ext cx="1605280" cy="563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3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79171"/>
            <a:ext cx="8229600" cy="4486679"/>
          </a:xfrm>
        </p:spPr>
        <p:txBody>
          <a:bodyPr/>
          <a:lstStyle/>
          <a:p>
            <a:pPr lvl="1" eaLnBrk="1" hangingPunct="1">
              <a:lnSpc>
                <a:spcPct val="110000"/>
              </a:lnSpc>
              <a:spcBef>
                <a:spcPct val="10000"/>
              </a:spcBef>
              <a:spcAft>
                <a:spcPts val="1800"/>
              </a:spcAft>
              <a:buFontTx/>
              <a:buChar char="•"/>
            </a:pPr>
            <a:r>
              <a:rPr lang="en-GB" altLang="sk-SK" sz="1600" u="sng" dirty="0">
                <a:solidFill>
                  <a:srgbClr val="003366"/>
                </a:solidFill>
              </a:rPr>
              <a:t>Europe 2020 Strategy</a:t>
            </a:r>
            <a:r>
              <a:rPr lang="en-GB" altLang="sk-SK" sz="1600" dirty="0">
                <a:solidFill>
                  <a:srgbClr val="003366"/>
                </a:solidFill>
              </a:rPr>
              <a:t>: Crucial role of research and innovation in preparing the EU for the future challenges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  <a:spcAft>
                <a:spcPts val="1800"/>
              </a:spcAft>
              <a:buFontTx/>
              <a:buChar char="•"/>
            </a:pPr>
            <a:r>
              <a:rPr lang="en-GB" altLang="sk-SK" sz="1600" u="sng" dirty="0">
                <a:solidFill>
                  <a:srgbClr val="003366"/>
                </a:solidFill>
              </a:rPr>
              <a:t>CAP reform </a:t>
            </a:r>
            <a:r>
              <a:rPr lang="en-GB" altLang="sk-SK" sz="1600" dirty="0">
                <a:solidFill>
                  <a:srgbClr val="003366"/>
                </a:solidFill>
              </a:rPr>
              <a:t>package gives innovation a key role for sustainable agriculture and rural development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  <a:spcAft>
                <a:spcPts val="1800"/>
              </a:spcAft>
              <a:buFontTx/>
              <a:buChar char="•"/>
            </a:pPr>
            <a:r>
              <a:rPr lang="en-GB" altLang="sk-SK" sz="1600" dirty="0">
                <a:solidFill>
                  <a:srgbClr val="003366"/>
                </a:solidFill>
              </a:rPr>
              <a:t>The “</a:t>
            </a:r>
            <a:r>
              <a:rPr lang="en-GB" altLang="sk-SK" sz="1600" u="sng" dirty="0">
                <a:solidFill>
                  <a:srgbClr val="003366"/>
                </a:solidFill>
              </a:rPr>
              <a:t>Budget for Europe 2020</a:t>
            </a:r>
            <a:r>
              <a:rPr lang="en-GB" altLang="sk-SK" sz="1600" dirty="0">
                <a:solidFill>
                  <a:srgbClr val="003366"/>
                </a:solidFill>
              </a:rPr>
              <a:t>" foresees 4.5 billion Euros for research and innovation in the field of food security, bio-economy and sustainable agriculture</a:t>
            </a:r>
          </a:p>
          <a:p>
            <a:pPr lvl="1" eaLnBrk="1" hangingPunct="1">
              <a:lnSpc>
                <a:spcPct val="110000"/>
              </a:lnSpc>
              <a:spcBef>
                <a:spcPct val="10000"/>
              </a:spcBef>
              <a:spcAft>
                <a:spcPts val="1800"/>
              </a:spcAft>
              <a:buFontTx/>
              <a:buChar char="•"/>
            </a:pPr>
            <a:r>
              <a:rPr lang="en-GB" altLang="sk-SK" sz="1600" dirty="0">
                <a:solidFill>
                  <a:srgbClr val="003366"/>
                </a:solidFill>
              </a:rPr>
              <a:t>The Europe 2020 flagship initiative "</a:t>
            </a:r>
            <a:r>
              <a:rPr lang="en-GB" altLang="sk-SK" sz="1600" u="sng" dirty="0">
                <a:solidFill>
                  <a:srgbClr val="003366"/>
                </a:solidFill>
              </a:rPr>
              <a:t>Innovation Union</a:t>
            </a:r>
            <a:r>
              <a:rPr lang="en-GB" altLang="sk-SK" sz="1600" dirty="0">
                <a:solidFill>
                  <a:srgbClr val="003366"/>
                </a:solidFill>
              </a:rPr>
              <a:t>" specifies European Innovation Partnerships (EIP) as a new tool for fostering innovation</a:t>
            </a:r>
            <a:endParaRPr lang="en-GB" altLang="sk-SK" sz="1600" dirty="0">
              <a:solidFill>
                <a:srgbClr val="003366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58888" y="6165850"/>
            <a:ext cx="6761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 sz="1600">
                <a:solidFill>
                  <a:schemeClr val="bg2"/>
                </a:solidFill>
              </a:rPr>
              <a:t>www.uksk.sk</a:t>
            </a:r>
          </a:p>
        </p:txBody>
      </p:sp>
      <p:pic>
        <p:nvPicPr>
          <p:cNvPr id="4100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8082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611188" y="1546225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611188" y="594995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3" name="Rectangle 2"/>
          <p:cNvSpPr txBox="1">
            <a:spLocks noChangeArrowheads="1"/>
          </p:cNvSpPr>
          <p:nvPr/>
        </p:nvSpPr>
        <p:spPr bwMode="auto">
          <a:xfrm>
            <a:off x="3528144" y="404664"/>
            <a:ext cx="3563720" cy="100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2000" dirty="0">
                <a:solidFill>
                  <a:srgbClr val="003366"/>
                </a:solidFill>
                <a:latin typeface="+mn-lt"/>
                <a:cs typeface="+mn-cs"/>
              </a:rPr>
              <a:t>EIP </a:t>
            </a:r>
            <a:r>
              <a:rPr lang="sk-SK" sz="2000" dirty="0" err="1">
                <a:solidFill>
                  <a:srgbClr val="003366"/>
                </a:solidFill>
                <a:latin typeface="+mn-lt"/>
                <a:cs typeface="+mn-cs"/>
              </a:rPr>
              <a:t>context</a:t>
            </a:r>
            <a:endParaRPr lang="sk-SK" sz="2000" dirty="0">
              <a:solidFill>
                <a:srgbClr val="003366"/>
              </a:solidFill>
              <a:latin typeface="+mn-lt"/>
              <a:cs typeface="+mn-cs"/>
            </a:endParaRPr>
          </a:p>
        </p:txBody>
      </p:sp>
      <p:pic>
        <p:nvPicPr>
          <p:cNvPr id="9" name="Obrázok_x005f_x0020_1" descr="cid:image002.gif@01CB2E70.5ED62B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64" y="537610"/>
            <a:ext cx="1605280" cy="563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79171"/>
            <a:ext cx="8229600" cy="4486679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60000"/>
              </a:spcAft>
              <a:buFontTx/>
              <a:buNone/>
            </a:pPr>
            <a:r>
              <a:rPr lang="en-GB" altLang="sk-SK" sz="1600" u="sng" dirty="0">
                <a:solidFill>
                  <a:srgbClr val="003366"/>
                </a:solidFill>
              </a:rPr>
              <a:t>The EIP shall provide challenge-driven solutions based on</a:t>
            </a:r>
            <a:r>
              <a:rPr lang="en-GB" altLang="sk-SK" sz="1600" dirty="0">
                <a:solidFill>
                  <a:srgbClr val="003366"/>
                </a:solidFill>
              </a:rPr>
              <a:t>:</a:t>
            </a:r>
          </a:p>
          <a:p>
            <a:pPr lvl="1" eaLnBrk="1" hangingPunct="1">
              <a:spcBef>
                <a:spcPct val="30000"/>
              </a:spcBef>
              <a:spcAft>
                <a:spcPct val="60000"/>
              </a:spcAft>
              <a:buClr>
                <a:srgbClr val="003366"/>
              </a:buClr>
            </a:pPr>
            <a:r>
              <a:rPr lang="en-GB" altLang="sk-SK" sz="1600" u="sng" dirty="0">
                <a:solidFill>
                  <a:srgbClr val="003366"/>
                </a:solidFill>
              </a:rPr>
              <a:t>interlinking</a:t>
            </a:r>
            <a:r>
              <a:rPr lang="en-GB" altLang="sk-SK" sz="1600" dirty="0">
                <a:solidFill>
                  <a:srgbClr val="003366"/>
                </a:solidFill>
              </a:rPr>
              <a:t> </a:t>
            </a:r>
            <a:r>
              <a:rPr lang="en-GB" altLang="sk-SK" sz="1600" i="1" dirty="0">
                <a:solidFill>
                  <a:srgbClr val="003366"/>
                </a:solidFill>
              </a:rPr>
              <a:t>existing</a:t>
            </a:r>
            <a:r>
              <a:rPr lang="en-GB" altLang="sk-SK" sz="1600" dirty="0">
                <a:solidFill>
                  <a:srgbClr val="003366"/>
                </a:solidFill>
              </a:rPr>
              <a:t> innovation-related measures and initiatives</a:t>
            </a:r>
          </a:p>
          <a:p>
            <a:pPr lvl="1" eaLnBrk="1" hangingPunct="1">
              <a:spcBef>
                <a:spcPct val="30000"/>
              </a:spcBef>
              <a:spcAft>
                <a:spcPct val="60000"/>
              </a:spcAft>
              <a:buClr>
                <a:srgbClr val="003366"/>
              </a:buClr>
            </a:pPr>
            <a:r>
              <a:rPr lang="en-GB" altLang="sk-SK" sz="1600" u="sng" dirty="0">
                <a:solidFill>
                  <a:srgbClr val="003366"/>
                </a:solidFill>
              </a:rPr>
              <a:t>facilitating</a:t>
            </a:r>
            <a:r>
              <a:rPr lang="en-GB" altLang="sk-SK" sz="1600" dirty="0">
                <a:solidFill>
                  <a:srgbClr val="003366"/>
                </a:solidFill>
              </a:rPr>
              <a:t> communication among stakeholders and creating workable links between science and practice</a:t>
            </a:r>
          </a:p>
          <a:p>
            <a:pPr lvl="1" eaLnBrk="1" hangingPunct="1">
              <a:spcBef>
                <a:spcPct val="30000"/>
              </a:spcBef>
              <a:spcAft>
                <a:spcPct val="60000"/>
              </a:spcAft>
              <a:buClr>
                <a:srgbClr val="003366"/>
              </a:buClr>
            </a:pPr>
            <a:r>
              <a:rPr lang="en-GB" altLang="sk-SK" sz="1600" dirty="0">
                <a:solidFill>
                  <a:srgbClr val="003366"/>
                </a:solidFill>
              </a:rPr>
              <a:t>providing EU value added through networking and enhancing </a:t>
            </a:r>
            <a:r>
              <a:rPr lang="en-GB" altLang="sk-SK" sz="1600" u="sng" dirty="0">
                <a:solidFill>
                  <a:srgbClr val="003366"/>
                </a:solidFill>
              </a:rPr>
              <a:t>complementarity</a:t>
            </a:r>
          </a:p>
          <a:p>
            <a:pPr lvl="1" eaLnBrk="1" hangingPunct="1">
              <a:spcBef>
                <a:spcPct val="30000"/>
              </a:spcBef>
              <a:spcAft>
                <a:spcPct val="60000"/>
              </a:spcAft>
              <a:buClr>
                <a:srgbClr val="003366"/>
              </a:buClr>
            </a:pPr>
            <a:r>
              <a:rPr lang="en-GB" altLang="sk-SK" sz="1600" dirty="0">
                <a:solidFill>
                  <a:srgbClr val="003366"/>
                </a:solidFill>
              </a:rPr>
              <a:t>achieving </a:t>
            </a:r>
            <a:r>
              <a:rPr lang="en-GB" altLang="sk-SK" sz="1600" u="sng" dirty="0">
                <a:solidFill>
                  <a:srgbClr val="003366"/>
                </a:solidFill>
              </a:rPr>
              <a:t>synergies</a:t>
            </a:r>
            <a:r>
              <a:rPr lang="en-GB" altLang="sk-SK" sz="1600" dirty="0">
                <a:solidFill>
                  <a:srgbClr val="003366"/>
                </a:solidFill>
              </a:rPr>
              <a:t> and enhancing effectiveness of existing instruments</a:t>
            </a:r>
          </a:p>
          <a:p>
            <a:pPr lvl="1" eaLnBrk="1" hangingPunct="1">
              <a:spcBef>
                <a:spcPct val="30000"/>
              </a:spcBef>
              <a:spcAft>
                <a:spcPct val="60000"/>
              </a:spcAft>
              <a:buClr>
                <a:srgbClr val="003366"/>
              </a:buClr>
            </a:pPr>
            <a:r>
              <a:rPr lang="de-DE" altLang="sk-SK" sz="1600" dirty="0" err="1">
                <a:solidFill>
                  <a:srgbClr val="003366"/>
                </a:solidFill>
              </a:rPr>
              <a:t>using</a:t>
            </a:r>
            <a:r>
              <a:rPr lang="de-DE" altLang="sk-SK" sz="1600" dirty="0">
                <a:solidFill>
                  <a:srgbClr val="003366"/>
                </a:solidFill>
              </a:rPr>
              <a:t> a </a:t>
            </a:r>
            <a:r>
              <a:rPr lang="de-DE" altLang="sk-SK" sz="1600" u="sng" dirty="0" err="1">
                <a:solidFill>
                  <a:srgbClr val="003366"/>
                </a:solidFill>
              </a:rPr>
              <a:t>lean</a:t>
            </a:r>
            <a:r>
              <a:rPr lang="de-DE" altLang="sk-SK" sz="1600" u="sng" dirty="0">
                <a:solidFill>
                  <a:srgbClr val="003366"/>
                </a:solidFill>
              </a:rPr>
              <a:t> </a:t>
            </a:r>
            <a:r>
              <a:rPr lang="de-DE" altLang="sk-SK" sz="1600" u="sng" dirty="0" err="1">
                <a:solidFill>
                  <a:srgbClr val="003366"/>
                </a:solidFill>
              </a:rPr>
              <a:t>governance</a:t>
            </a:r>
            <a:r>
              <a:rPr lang="de-DE" altLang="sk-SK" sz="1600" dirty="0">
                <a:solidFill>
                  <a:srgbClr val="003366"/>
                </a:solidFill>
              </a:rPr>
              <a:t> </a:t>
            </a:r>
            <a:r>
              <a:rPr lang="de-DE" altLang="sk-SK" sz="1600" dirty="0" err="1">
                <a:solidFill>
                  <a:srgbClr val="003366"/>
                </a:solidFill>
              </a:rPr>
              <a:t>structure</a:t>
            </a:r>
            <a:r>
              <a:rPr lang="de-DE" altLang="sk-SK" sz="1600" dirty="0">
                <a:solidFill>
                  <a:srgbClr val="003366"/>
                </a:solidFill>
              </a:rPr>
              <a:t>, </a:t>
            </a:r>
            <a:r>
              <a:rPr lang="de-DE" altLang="sk-SK" sz="1600" dirty="0" err="1">
                <a:solidFill>
                  <a:srgbClr val="003366"/>
                </a:solidFill>
              </a:rPr>
              <a:t>based</a:t>
            </a:r>
            <a:r>
              <a:rPr lang="de-DE" altLang="sk-SK" sz="1600" dirty="0">
                <a:solidFill>
                  <a:srgbClr val="003366"/>
                </a:solidFill>
              </a:rPr>
              <a:t> on </a:t>
            </a:r>
            <a:r>
              <a:rPr lang="de-DE" altLang="sk-SK" sz="1600" u="sng" dirty="0" err="1">
                <a:solidFill>
                  <a:srgbClr val="003366"/>
                </a:solidFill>
              </a:rPr>
              <a:t>existing</a:t>
            </a:r>
            <a:r>
              <a:rPr lang="de-DE" altLang="sk-SK" sz="1600" dirty="0">
                <a:solidFill>
                  <a:srgbClr val="003366"/>
                </a:solidFill>
              </a:rPr>
              <a:t> </a:t>
            </a:r>
            <a:r>
              <a:rPr lang="de-DE" altLang="sk-SK" sz="1600" dirty="0" err="1">
                <a:solidFill>
                  <a:srgbClr val="003366"/>
                </a:solidFill>
              </a:rPr>
              <a:t>mechanism</a:t>
            </a:r>
            <a:r>
              <a:rPr lang="sk-SK" altLang="sk-SK" sz="1600" dirty="0">
                <a:solidFill>
                  <a:srgbClr val="003366"/>
                </a:solidFill>
              </a:rPr>
              <a:t>s</a:t>
            </a:r>
            <a:endParaRPr lang="en-GB" altLang="sk-SK" sz="1600" dirty="0">
              <a:solidFill>
                <a:srgbClr val="003366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58888" y="6165850"/>
            <a:ext cx="6761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 sz="1600">
                <a:solidFill>
                  <a:schemeClr val="bg2"/>
                </a:solidFill>
              </a:rPr>
              <a:t>www.uksk.sk</a:t>
            </a:r>
          </a:p>
        </p:txBody>
      </p:sp>
      <p:pic>
        <p:nvPicPr>
          <p:cNvPr id="4100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8082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611188" y="1546225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611188" y="594995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3" name="Rectangle 2"/>
          <p:cNvSpPr txBox="1">
            <a:spLocks noChangeArrowheads="1"/>
          </p:cNvSpPr>
          <p:nvPr/>
        </p:nvSpPr>
        <p:spPr bwMode="auto">
          <a:xfrm>
            <a:off x="3528144" y="410648"/>
            <a:ext cx="3563720" cy="100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2000" dirty="0" smtClean="0">
                <a:solidFill>
                  <a:srgbClr val="003366"/>
                </a:solidFill>
              </a:rPr>
              <a:t>EIP </a:t>
            </a:r>
            <a:r>
              <a:rPr lang="sk-SK" sz="2000" dirty="0" err="1" smtClean="0">
                <a:solidFill>
                  <a:srgbClr val="003366"/>
                </a:solidFill>
              </a:rPr>
              <a:t>context</a:t>
            </a:r>
            <a:endParaRPr lang="sk-SK" sz="2000" dirty="0" smtClean="0"/>
          </a:p>
        </p:txBody>
      </p:sp>
      <p:pic>
        <p:nvPicPr>
          <p:cNvPr id="9" name="Obrázok_x005f_x0020_1" descr="cid:image002.gif@01CB2E70.5ED62B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64" y="537610"/>
            <a:ext cx="1605280" cy="563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8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79171"/>
            <a:ext cx="8229600" cy="4486679"/>
          </a:xfrm>
        </p:spPr>
        <p:txBody>
          <a:bodyPr/>
          <a:lstStyle/>
          <a:p>
            <a:pPr eaLnBrk="1" hangingPunct="1"/>
            <a:r>
              <a:rPr lang="en-GB" altLang="sk-SK" sz="2000" u="sng" dirty="0">
                <a:solidFill>
                  <a:srgbClr val="003366"/>
                </a:solidFill>
              </a:rPr>
              <a:t>Active and Healthy Ageing</a:t>
            </a:r>
          </a:p>
          <a:p>
            <a:pPr eaLnBrk="1" hangingPunct="1"/>
            <a:r>
              <a:rPr lang="en-GB" altLang="sk-SK" sz="2000" u="sng" dirty="0">
                <a:solidFill>
                  <a:srgbClr val="003366"/>
                </a:solidFill>
              </a:rPr>
              <a:t>Water</a:t>
            </a:r>
          </a:p>
          <a:p>
            <a:pPr eaLnBrk="1" hangingPunct="1"/>
            <a:r>
              <a:rPr lang="en-GB" altLang="sk-SK" sz="2000" u="sng" dirty="0">
                <a:solidFill>
                  <a:srgbClr val="003366"/>
                </a:solidFill>
              </a:rPr>
              <a:t>Raw Materials</a:t>
            </a:r>
          </a:p>
          <a:p>
            <a:pPr eaLnBrk="1" hangingPunct="1"/>
            <a:r>
              <a:rPr lang="en-GB" altLang="sk-SK" sz="2000" u="sng" dirty="0">
                <a:solidFill>
                  <a:srgbClr val="003366"/>
                </a:solidFill>
              </a:rPr>
              <a:t>Smart Cities and Communities</a:t>
            </a:r>
            <a:endParaRPr lang="sk-SK" altLang="sk-SK" sz="2000" u="sng" dirty="0">
              <a:solidFill>
                <a:srgbClr val="003366"/>
              </a:solidFill>
            </a:endParaRPr>
          </a:p>
          <a:p>
            <a:pPr eaLnBrk="1" hangingPunct="1"/>
            <a:r>
              <a:rPr lang="en-GB" altLang="sk-SK" sz="2000" b="1" u="sng" dirty="0">
                <a:solidFill>
                  <a:srgbClr val="003366"/>
                </a:solidFill>
              </a:rPr>
              <a:t>Agricultural Productivity and Sustainability</a:t>
            </a:r>
          </a:p>
          <a:p>
            <a:pPr lvl="1" eaLnBrk="1" hangingPunct="1">
              <a:buSzPct val="75000"/>
            </a:pPr>
            <a:r>
              <a:rPr lang="de-DE" altLang="sk-SK" sz="1600" dirty="0" err="1">
                <a:solidFill>
                  <a:srgbClr val="003366"/>
                </a:solidFill>
              </a:rPr>
              <a:t>Efficient</a:t>
            </a:r>
            <a:r>
              <a:rPr lang="de-DE" altLang="sk-SK" sz="1600" dirty="0">
                <a:solidFill>
                  <a:srgbClr val="003366"/>
                </a:solidFill>
              </a:rPr>
              <a:t>, </a:t>
            </a:r>
            <a:r>
              <a:rPr lang="de-DE" altLang="sk-SK" sz="1600" dirty="0" err="1">
                <a:solidFill>
                  <a:srgbClr val="003366"/>
                </a:solidFill>
              </a:rPr>
              <a:t>productive</a:t>
            </a:r>
            <a:r>
              <a:rPr lang="de-DE" altLang="sk-SK" sz="1600" dirty="0">
                <a:solidFill>
                  <a:srgbClr val="003366"/>
                </a:solidFill>
              </a:rPr>
              <a:t>, </a:t>
            </a:r>
            <a:r>
              <a:rPr lang="de-DE" altLang="sk-SK" sz="1600" dirty="0" err="1">
                <a:solidFill>
                  <a:srgbClr val="003366"/>
                </a:solidFill>
              </a:rPr>
              <a:t>climate</a:t>
            </a:r>
            <a:r>
              <a:rPr lang="de-DE" altLang="sk-SK" sz="1600" dirty="0">
                <a:solidFill>
                  <a:srgbClr val="003366"/>
                </a:solidFill>
              </a:rPr>
              <a:t> </a:t>
            </a:r>
            <a:r>
              <a:rPr lang="de-DE" altLang="sk-SK" sz="1600" dirty="0" err="1">
                <a:solidFill>
                  <a:srgbClr val="003366"/>
                </a:solidFill>
              </a:rPr>
              <a:t>and</a:t>
            </a:r>
            <a:r>
              <a:rPr lang="de-DE" altLang="sk-SK" sz="1600" dirty="0">
                <a:solidFill>
                  <a:srgbClr val="003366"/>
                </a:solidFill>
              </a:rPr>
              <a:t> </a:t>
            </a:r>
            <a:r>
              <a:rPr lang="de-DE" altLang="sk-SK" sz="1600" dirty="0" err="1">
                <a:solidFill>
                  <a:srgbClr val="003366"/>
                </a:solidFill>
              </a:rPr>
              <a:t>environment</a:t>
            </a:r>
            <a:r>
              <a:rPr lang="de-DE" altLang="sk-SK" sz="1600" dirty="0">
                <a:solidFill>
                  <a:srgbClr val="003366"/>
                </a:solidFill>
              </a:rPr>
              <a:t> </a:t>
            </a:r>
            <a:r>
              <a:rPr lang="de-DE" altLang="sk-SK" sz="1600" dirty="0" err="1">
                <a:solidFill>
                  <a:srgbClr val="003366"/>
                </a:solidFill>
              </a:rPr>
              <a:t>friendly</a:t>
            </a:r>
            <a:r>
              <a:rPr lang="de-DE" altLang="sk-SK" sz="1600" dirty="0">
                <a:solidFill>
                  <a:srgbClr val="003366"/>
                </a:solidFill>
              </a:rPr>
              <a:t> </a:t>
            </a:r>
            <a:r>
              <a:rPr lang="de-DE" altLang="sk-SK" sz="1600" dirty="0" err="1">
                <a:solidFill>
                  <a:srgbClr val="003366"/>
                </a:solidFill>
              </a:rPr>
              <a:t>agriculture</a:t>
            </a:r>
            <a:endParaRPr lang="sk-SK" altLang="sk-SK" sz="1600" dirty="0">
              <a:solidFill>
                <a:srgbClr val="003366"/>
              </a:solidFill>
            </a:endParaRPr>
          </a:p>
          <a:p>
            <a:pPr lvl="1" eaLnBrk="1" hangingPunct="1">
              <a:buSzPct val="75000"/>
            </a:pPr>
            <a:endParaRPr lang="de-DE" altLang="sk-SK" sz="1600" dirty="0">
              <a:solidFill>
                <a:srgbClr val="003366"/>
              </a:solidFill>
            </a:endParaRPr>
          </a:p>
          <a:p>
            <a:pPr lvl="1" eaLnBrk="1" hangingPunct="1">
              <a:buSzPct val="75000"/>
            </a:pPr>
            <a:r>
              <a:rPr lang="de-DE" altLang="sk-SK" sz="1600" dirty="0" err="1">
                <a:solidFill>
                  <a:srgbClr val="003366"/>
                </a:solidFill>
              </a:rPr>
              <a:t>Steady</a:t>
            </a:r>
            <a:r>
              <a:rPr lang="de-DE" altLang="sk-SK" sz="1600" dirty="0">
                <a:solidFill>
                  <a:srgbClr val="003366"/>
                </a:solidFill>
              </a:rPr>
              <a:t> </a:t>
            </a:r>
            <a:r>
              <a:rPr lang="de-DE" altLang="sk-SK" sz="1600" dirty="0" err="1">
                <a:solidFill>
                  <a:srgbClr val="003366"/>
                </a:solidFill>
              </a:rPr>
              <a:t>supply</a:t>
            </a:r>
            <a:r>
              <a:rPr lang="de-DE" altLang="sk-SK" sz="1600" dirty="0">
                <a:solidFill>
                  <a:srgbClr val="003366"/>
                </a:solidFill>
              </a:rPr>
              <a:t> of </a:t>
            </a:r>
            <a:r>
              <a:rPr lang="en-GB" altLang="sk-SK" sz="1600" dirty="0">
                <a:solidFill>
                  <a:srgbClr val="003366"/>
                </a:solidFill>
              </a:rPr>
              <a:t>of food, feed and biomaterials, both existing and new ones</a:t>
            </a:r>
          </a:p>
          <a:p>
            <a:pPr lvl="1" eaLnBrk="1" hangingPunct="1">
              <a:buSzPct val="75000"/>
            </a:pPr>
            <a:endParaRPr lang="sk-SK" altLang="sk-SK" sz="1600" dirty="0">
              <a:solidFill>
                <a:srgbClr val="003366"/>
              </a:solidFill>
            </a:endParaRPr>
          </a:p>
          <a:p>
            <a:pPr lvl="1" eaLnBrk="1" hangingPunct="1">
              <a:buSzPct val="75000"/>
            </a:pPr>
            <a:r>
              <a:rPr lang="en-GB" altLang="sk-SK" sz="1600" dirty="0">
                <a:solidFill>
                  <a:srgbClr val="003366"/>
                </a:solidFill>
              </a:rPr>
              <a:t>Improved processes to preserve the environment, adapted to climate change and mitigation</a:t>
            </a:r>
          </a:p>
          <a:p>
            <a:pPr lvl="1" eaLnBrk="1" hangingPunct="1">
              <a:buSzPct val="75000"/>
            </a:pPr>
            <a:endParaRPr lang="sk-SK" altLang="sk-SK" sz="1600" dirty="0">
              <a:solidFill>
                <a:srgbClr val="003366"/>
              </a:solidFill>
            </a:endParaRPr>
          </a:p>
          <a:p>
            <a:pPr lvl="1" eaLnBrk="1" hangingPunct="1">
              <a:buSzPct val="75000"/>
            </a:pPr>
            <a:r>
              <a:rPr lang="en-GB" altLang="sk-SK" sz="1600" dirty="0">
                <a:solidFill>
                  <a:srgbClr val="003366"/>
                </a:solidFill>
              </a:rPr>
              <a:t>Building bridges between cutting-edge research knowledge and technology and farmers, businesses and advisory services</a:t>
            </a:r>
            <a:endParaRPr lang="de-DE" altLang="sk-SK" sz="1600" dirty="0">
              <a:solidFill>
                <a:srgbClr val="003366"/>
              </a:solidFill>
            </a:endParaRPr>
          </a:p>
          <a:p>
            <a:pPr eaLnBrk="1" hangingPunct="1"/>
            <a:endParaRPr lang="en-GB" altLang="sk-SK" sz="2000" u="sng" dirty="0">
              <a:solidFill>
                <a:srgbClr val="003366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58888" y="6165850"/>
            <a:ext cx="6761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 sz="1600">
                <a:solidFill>
                  <a:schemeClr val="bg2"/>
                </a:solidFill>
              </a:rPr>
              <a:t>www.uksk.sk</a:t>
            </a:r>
          </a:p>
        </p:txBody>
      </p:sp>
      <p:pic>
        <p:nvPicPr>
          <p:cNvPr id="4100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8082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611188" y="1546225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611188" y="6165376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3" name="Rectangle 2"/>
          <p:cNvSpPr txBox="1">
            <a:spLocks noChangeArrowheads="1"/>
          </p:cNvSpPr>
          <p:nvPr/>
        </p:nvSpPr>
        <p:spPr bwMode="auto">
          <a:xfrm>
            <a:off x="3528144" y="404664"/>
            <a:ext cx="3563720" cy="100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2000" dirty="0" smtClean="0">
                <a:solidFill>
                  <a:srgbClr val="003366"/>
                </a:solidFill>
              </a:rPr>
              <a:t>EIP </a:t>
            </a:r>
            <a:r>
              <a:rPr lang="sk-SK" sz="2000" dirty="0" err="1" smtClean="0">
                <a:solidFill>
                  <a:srgbClr val="003366"/>
                </a:solidFill>
              </a:rPr>
              <a:t>objectives</a:t>
            </a:r>
            <a:endParaRPr lang="sk-SK" sz="2000" dirty="0" smtClean="0"/>
          </a:p>
        </p:txBody>
      </p:sp>
      <p:pic>
        <p:nvPicPr>
          <p:cNvPr id="9" name="Obrázok_x005f_x0020_1" descr="cid:image002.gif@01CB2E70.5ED62B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64" y="537610"/>
            <a:ext cx="1605280" cy="563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0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79171"/>
            <a:ext cx="8229600" cy="4486679"/>
          </a:xfrm>
        </p:spPr>
        <p:txBody>
          <a:bodyPr/>
          <a:lstStyle/>
          <a:p>
            <a:pPr marL="174625" indent="-174625" eaLnBrk="1" hangingPunct="1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FontTx/>
              <a:buNone/>
              <a:defRPr/>
            </a:pPr>
            <a:r>
              <a:rPr lang="en-GB" sz="2000" dirty="0">
                <a:solidFill>
                  <a:srgbClr val="002060"/>
                </a:solidFill>
              </a:rPr>
              <a:t>Rural Development Programmes:</a:t>
            </a:r>
          </a:p>
          <a:p>
            <a:pPr marL="630238" lvl="1" indent="-276225"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Clr>
                <a:schemeClr val="bg1"/>
              </a:buClr>
              <a:defRPr/>
            </a:pPr>
            <a:r>
              <a:rPr lang="en-GB" sz="1800" dirty="0">
                <a:solidFill>
                  <a:srgbClr val="002060"/>
                </a:solidFill>
              </a:rPr>
              <a:t>Cooperation (establishing “operational groups”)</a:t>
            </a:r>
          </a:p>
          <a:p>
            <a:pPr marL="630238" lvl="1" indent="-276225"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Clr>
                <a:schemeClr val="bg1"/>
              </a:buClr>
              <a:defRPr/>
            </a:pPr>
            <a:r>
              <a:rPr lang="en-GB" sz="1800" dirty="0">
                <a:solidFill>
                  <a:srgbClr val="002060"/>
                </a:solidFill>
              </a:rPr>
              <a:t>Pilot and demonstration projects</a:t>
            </a:r>
          </a:p>
          <a:p>
            <a:pPr marL="630238" lvl="1" indent="-276225"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Clr>
                <a:schemeClr val="bg1"/>
              </a:buClr>
              <a:defRPr/>
            </a:pPr>
            <a:r>
              <a:rPr lang="en-GB" sz="1800" dirty="0">
                <a:solidFill>
                  <a:srgbClr val="002060"/>
                </a:solidFill>
              </a:rPr>
              <a:t>Knowledge transfer and advisory services</a:t>
            </a:r>
          </a:p>
          <a:p>
            <a:pPr marL="630238" lvl="1" indent="-276225"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Clr>
                <a:schemeClr val="bg1"/>
              </a:buClr>
              <a:defRPr/>
            </a:pPr>
            <a:r>
              <a:rPr lang="en-GB" sz="1800" dirty="0">
                <a:solidFill>
                  <a:srgbClr val="002060"/>
                </a:solidFill>
              </a:rPr>
              <a:t>Investment</a:t>
            </a:r>
          </a:p>
          <a:p>
            <a:pPr marL="174625" indent="-174625" eaLnBrk="1" hangingPunct="1">
              <a:lnSpc>
                <a:spcPct val="90000"/>
              </a:lnSpc>
              <a:spcBef>
                <a:spcPts val="1800"/>
              </a:spcBef>
              <a:spcAft>
                <a:spcPct val="60000"/>
              </a:spcAft>
              <a:buFontTx/>
              <a:buNone/>
              <a:defRPr/>
            </a:pPr>
            <a:r>
              <a:rPr lang="en-GB" sz="2000" dirty="0">
                <a:solidFill>
                  <a:srgbClr val="002060"/>
                </a:solidFill>
              </a:rPr>
              <a:t>European Union Research Policy (Horizon 2020)</a:t>
            </a:r>
          </a:p>
          <a:p>
            <a:pPr marL="630238" lvl="1" indent="-276225"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Clr>
                <a:schemeClr val="bg1"/>
              </a:buClr>
              <a:defRPr/>
            </a:pPr>
            <a:r>
              <a:rPr lang="en-GB" sz="1800" dirty="0">
                <a:solidFill>
                  <a:srgbClr val="002060"/>
                </a:solidFill>
              </a:rPr>
              <a:t>Research projects enhancing the knowledge base</a:t>
            </a:r>
          </a:p>
          <a:p>
            <a:pPr marL="630238" lvl="1" indent="-276225"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Clr>
                <a:schemeClr val="bg1"/>
              </a:buClr>
              <a:defRPr/>
            </a:pPr>
            <a:r>
              <a:rPr lang="en-GB" sz="1800" dirty="0">
                <a:solidFill>
                  <a:srgbClr val="002060"/>
                </a:solidFill>
              </a:rPr>
              <a:t>Clusters of innovation actions and multi-actor projects</a:t>
            </a:r>
          </a:p>
          <a:p>
            <a:pPr marL="630238" lvl="1" indent="-276225"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Clr>
                <a:schemeClr val="bg1"/>
              </a:buClr>
              <a:defRPr/>
            </a:pPr>
            <a:r>
              <a:rPr lang="en-GB" sz="1800" dirty="0">
                <a:solidFill>
                  <a:srgbClr val="002060"/>
                </a:solidFill>
              </a:rPr>
              <a:t>Support for innovation brokers and innovation centres</a:t>
            </a:r>
          </a:p>
          <a:p>
            <a:pPr marL="630238" lvl="1" indent="-276225"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Clr>
                <a:schemeClr val="bg1"/>
              </a:buClr>
              <a:defRPr/>
            </a:pPr>
            <a:r>
              <a:rPr lang="en-GB" sz="1800" dirty="0">
                <a:solidFill>
                  <a:srgbClr val="002060"/>
                </a:solidFill>
              </a:rPr>
              <a:t>On-farm </a:t>
            </a:r>
            <a:r>
              <a:rPr lang="en-GB" sz="1800" dirty="0" smtClean="0">
                <a:solidFill>
                  <a:srgbClr val="002060"/>
                </a:solidFill>
              </a:rPr>
              <a:t>experiments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58888" y="6165850"/>
            <a:ext cx="6761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 sz="1600">
                <a:solidFill>
                  <a:schemeClr val="bg2"/>
                </a:solidFill>
              </a:rPr>
              <a:t>www.uksk.sk</a:t>
            </a:r>
          </a:p>
        </p:txBody>
      </p:sp>
      <p:pic>
        <p:nvPicPr>
          <p:cNvPr id="4100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8082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611188" y="1546225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611188" y="594995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3" name="Rectangle 2"/>
          <p:cNvSpPr txBox="1">
            <a:spLocks noChangeArrowheads="1"/>
          </p:cNvSpPr>
          <p:nvPr/>
        </p:nvSpPr>
        <p:spPr bwMode="auto">
          <a:xfrm>
            <a:off x="3528144" y="404664"/>
            <a:ext cx="3563720" cy="100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2000" dirty="0" smtClean="0">
                <a:solidFill>
                  <a:srgbClr val="003366"/>
                </a:solidFill>
              </a:rPr>
              <a:t>EIP </a:t>
            </a:r>
            <a:r>
              <a:rPr lang="sk-SK" sz="2000" dirty="0" err="1" smtClean="0">
                <a:solidFill>
                  <a:srgbClr val="003366"/>
                </a:solidFill>
              </a:rPr>
              <a:t>implementation</a:t>
            </a:r>
            <a:endParaRPr lang="sk-SK" sz="2000" dirty="0" smtClean="0"/>
          </a:p>
        </p:txBody>
      </p:sp>
      <p:pic>
        <p:nvPicPr>
          <p:cNvPr id="9" name="Obrázok_x005f_x0020_1" descr="cid:image002.gif@01CB2E70.5ED62B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64" y="537610"/>
            <a:ext cx="1605280" cy="563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79171"/>
            <a:ext cx="8229600" cy="448667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sk-SK" sz="1600" dirty="0" smtClean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58888" y="6165850"/>
            <a:ext cx="6761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 sz="1600">
                <a:solidFill>
                  <a:schemeClr val="bg2"/>
                </a:solidFill>
              </a:rPr>
              <a:t>www.uksk.sk</a:t>
            </a:r>
          </a:p>
        </p:txBody>
      </p:sp>
      <p:pic>
        <p:nvPicPr>
          <p:cNvPr id="4100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8082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611188" y="1546225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611188" y="594995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3" name="Rectangle 2"/>
          <p:cNvSpPr txBox="1">
            <a:spLocks noChangeArrowheads="1"/>
          </p:cNvSpPr>
          <p:nvPr/>
        </p:nvSpPr>
        <p:spPr bwMode="auto">
          <a:xfrm>
            <a:off x="3528144" y="404664"/>
            <a:ext cx="3563720" cy="100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2000" dirty="0" smtClean="0">
                <a:solidFill>
                  <a:srgbClr val="003366"/>
                </a:solidFill>
              </a:rPr>
              <a:t>EIP – </a:t>
            </a:r>
            <a:r>
              <a:rPr lang="sk-SK" sz="2000" dirty="0" err="1" smtClean="0">
                <a:solidFill>
                  <a:srgbClr val="003366"/>
                </a:solidFill>
              </a:rPr>
              <a:t>operational</a:t>
            </a:r>
            <a:r>
              <a:rPr lang="sk-SK" sz="2000" dirty="0" smtClean="0">
                <a:solidFill>
                  <a:srgbClr val="003366"/>
                </a:solidFill>
              </a:rPr>
              <a:t> </a:t>
            </a:r>
            <a:r>
              <a:rPr lang="sk-SK" sz="2000" dirty="0" err="1" smtClean="0">
                <a:solidFill>
                  <a:srgbClr val="003366"/>
                </a:solidFill>
              </a:rPr>
              <a:t>groups</a:t>
            </a:r>
            <a:endParaRPr lang="sk-SK" sz="2000" dirty="0" smtClean="0"/>
          </a:p>
        </p:txBody>
      </p:sp>
      <p:pic>
        <p:nvPicPr>
          <p:cNvPr id="9" name="Obrázok_x005f_x0020_1" descr="cid:image002.gif@01CB2E70.5ED62B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64" y="537610"/>
            <a:ext cx="1605280" cy="5632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4064794" y="2535238"/>
            <a:ext cx="942975" cy="89535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>
            <a:lvl1pPr marL="3175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a-DK" dirty="0" smtClean="0"/>
              <a:t>Farmers</a:t>
            </a:r>
            <a:endParaRPr lang="en-GB" dirty="0" smtClean="0"/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2251869" y="3036888"/>
            <a:ext cx="942975" cy="89535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>
            <a:lvl1pPr marL="3175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a-DK" dirty="0" smtClean="0"/>
              <a:t>NGOs</a:t>
            </a:r>
            <a:endParaRPr lang="en-GB" dirty="0" smtClean="0"/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6014244" y="3103563"/>
            <a:ext cx="942975" cy="89535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>
            <a:lvl1pPr marL="3175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a-DK" dirty="0" smtClean="0"/>
              <a:t>Advisors</a:t>
            </a:r>
            <a:endParaRPr lang="en-GB" dirty="0" smtClean="0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6692900" y="4313238"/>
            <a:ext cx="942975" cy="89535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>
            <a:lvl1pPr marL="3175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a-DK" dirty="0" smtClean="0"/>
              <a:t>Researchers</a:t>
            </a:r>
            <a:endParaRPr lang="en-GB" dirty="0" smtClean="0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1470819" y="4160838"/>
            <a:ext cx="942975" cy="89535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>
            <a:lvl1pPr marL="3175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a-DK" dirty="0" smtClean="0"/>
              <a:t>Agri-</a:t>
            </a:r>
            <a:br>
              <a:rPr lang="da-DK" dirty="0" smtClean="0"/>
            </a:br>
            <a:r>
              <a:rPr lang="da-DK" dirty="0" smtClean="0"/>
              <a:t>business</a:t>
            </a:r>
            <a:endParaRPr lang="en-GB" dirty="0" smtClean="0"/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3597275" y="3897313"/>
            <a:ext cx="1781175" cy="180975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>
            <a:lvl1pPr marL="3175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a-DK" sz="1600" i="0" dirty="0" smtClean="0"/>
              <a:t>Operational</a:t>
            </a:r>
          </a:p>
          <a:p>
            <a:pPr algn="ctr" eaLnBrk="1" hangingPunct="1">
              <a:defRPr/>
            </a:pPr>
            <a:r>
              <a:rPr lang="da-DK" sz="1600" i="0" dirty="0" smtClean="0"/>
              <a:t>Group</a:t>
            </a:r>
            <a:endParaRPr lang="en-GB" sz="1600" i="0" dirty="0" smtClean="0"/>
          </a:p>
        </p:txBody>
      </p:sp>
    </p:spTree>
    <p:extLst>
      <p:ext uri="{BB962C8B-B14F-4D97-AF65-F5344CB8AC3E}">
        <p14:creationId xmlns:p14="http://schemas.microsoft.com/office/powerpoint/2010/main" val="281792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38728E-6 L 0.25 -1.38728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20416 0.1986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993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0104 0.3097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548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20313 0.1888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944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p_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6888"/>
            <a:ext cx="9158288" cy="735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784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5641975" y="4375150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5695950" y="54451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5137150" y="53308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5429250" y="62960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124450" y="46323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5276850" y="35274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6788150" y="55721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6038850" y="38195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7105650" y="59150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6115050" y="42005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6864350" y="40608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7245350" y="47974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7092950" y="52546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7727950" y="62579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8924925" y="62071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4362450" y="59404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5467350" y="37687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111250" y="56864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2470150" y="42386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1454150" y="61944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3257550" y="44672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101850" y="56610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3968750" y="40481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4540250" y="19526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2368550" y="36925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3270250" y="38576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1911350" y="24987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3448050" y="35528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3206750" y="50895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882650" y="60547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5340350" y="292100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5861050" y="1041400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6140450" y="1866900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5848350" y="2247900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93" name="Line 37"/>
          <p:cNvSpPr>
            <a:spLocks noChangeShapeType="1"/>
          </p:cNvSpPr>
          <p:nvPr/>
        </p:nvSpPr>
        <p:spPr bwMode="auto">
          <a:xfrm flipH="1" flipV="1">
            <a:off x="1282700" y="5880100"/>
            <a:ext cx="26670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>
            <a:off x="5486400" y="520700"/>
            <a:ext cx="431800" cy="171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>
            <a:off x="4762500" y="876300"/>
            <a:ext cx="113030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 flipV="1">
            <a:off x="4775200" y="495300"/>
            <a:ext cx="6096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4260850" y="29051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4476750" y="34512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3829050" y="35020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2533650" y="48482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2165350" y="31845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1974850" y="62706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3473450" y="48736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438650" y="47847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3943350" y="48355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5873750" y="29432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5099050" y="30829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3930650" y="26765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4349750" y="14700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4565650" y="24098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2635250" y="56991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12" name="Oval 56"/>
          <p:cNvSpPr>
            <a:spLocks noChangeArrowheads="1"/>
          </p:cNvSpPr>
          <p:nvPr/>
        </p:nvSpPr>
        <p:spPr bwMode="auto">
          <a:xfrm>
            <a:off x="1289050" y="6648450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13" name="Oval 57"/>
          <p:cNvSpPr>
            <a:spLocks noChangeArrowheads="1"/>
          </p:cNvSpPr>
          <p:nvPr/>
        </p:nvSpPr>
        <p:spPr bwMode="auto">
          <a:xfrm>
            <a:off x="1441450" y="54324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>
            <a:off x="4699000" y="863600"/>
            <a:ext cx="228600" cy="90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15" name="Line 59"/>
          <p:cNvSpPr>
            <a:spLocks noChangeShapeType="1"/>
          </p:cNvSpPr>
          <p:nvPr/>
        </p:nvSpPr>
        <p:spPr bwMode="auto">
          <a:xfrm>
            <a:off x="4508500" y="1562100"/>
            <a:ext cx="39370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16" name="Line 60"/>
          <p:cNvSpPr>
            <a:spLocks noChangeShapeType="1"/>
          </p:cNvSpPr>
          <p:nvPr/>
        </p:nvSpPr>
        <p:spPr bwMode="auto">
          <a:xfrm flipV="1">
            <a:off x="4749800" y="1993900"/>
            <a:ext cx="17780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17" name="Line 61"/>
          <p:cNvSpPr>
            <a:spLocks noChangeShapeType="1"/>
          </p:cNvSpPr>
          <p:nvPr/>
        </p:nvSpPr>
        <p:spPr bwMode="auto">
          <a:xfrm flipV="1">
            <a:off x="4724400" y="1943100"/>
            <a:ext cx="8890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18" name="Line 62"/>
          <p:cNvSpPr>
            <a:spLocks noChangeShapeType="1"/>
          </p:cNvSpPr>
          <p:nvPr/>
        </p:nvSpPr>
        <p:spPr bwMode="auto">
          <a:xfrm>
            <a:off x="1993900" y="2616200"/>
            <a:ext cx="508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19" name="Line 63"/>
          <p:cNvSpPr>
            <a:spLocks noChangeShapeType="1"/>
          </p:cNvSpPr>
          <p:nvPr/>
        </p:nvSpPr>
        <p:spPr bwMode="auto">
          <a:xfrm flipH="1" flipV="1">
            <a:off x="2222500" y="3619500"/>
            <a:ext cx="1778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>
            <a:off x="2641600" y="4368800"/>
            <a:ext cx="13970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21" name="Line 65"/>
          <p:cNvSpPr>
            <a:spLocks noChangeShapeType="1"/>
          </p:cNvSpPr>
          <p:nvPr/>
        </p:nvSpPr>
        <p:spPr bwMode="auto">
          <a:xfrm flipV="1">
            <a:off x="2654300" y="4775200"/>
            <a:ext cx="1397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22" name="Line 66"/>
          <p:cNvSpPr>
            <a:spLocks noChangeShapeType="1"/>
          </p:cNvSpPr>
          <p:nvPr/>
        </p:nvSpPr>
        <p:spPr bwMode="auto">
          <a:xfrm flipH="1" flipV="1">
            <a:off x="2908300" y="4737100"/>
            <a:ext cx="3175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23" name="Line 67"/>
          <p:cNvSpPr>
            <a:spLocks noChangeShapeType="1"/>
          </p:cNvSpPr>
          <p:nvPr/>
        </p:nvSpPr>
        <p:spPr bwMode="auto">
          <a:xfrm flipH="1" flipV="1">
            <a:off x="2933700" y="4724400"/>
            <a:ext cx="5842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24" name="Line 68"/>
          <p:cNvSpPr>
            <a:spLocks noChangeShapeType="1"/>
          </p:cNvSpPr>
          <p:nvPr/>
        </p:nvSpPr>
        <p:spPr bwMode="auto">
          <a:xfrm flipH="1">
            <a:off x="2959100" y="4610100"/>
            <a:ext cx="3302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25" name="Line 69"/>
          <p:cNvSpPr>
            <a:spLocks noChangeShapeType="1"/>
          </p:cNvSpPr>
          <p:nvPr/>
        </p:nvSpPr>
        <p:spPr bwMode="auto">
          <a:xfrm>
            <a:off x="1562100" y="5562600"/>
            <a:ext cx="127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26" name="Line 70"/>
          <p:cNvSpPr>
            <a:spLocks noChangeShapeType="1"/>
          </p:cNvSpPr>
          <p:nvPr/>
        </p:nvSpPr>
        <p:spPr bwMode="auto">
          <a:xfrm flipH="1">
            <a:off x="1727200" y="5829300"/>
            <a:ext cx="4572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27" name="Line 71"/>
          <p:cNvSpPr>
            <a:spLocks noChangeShapeType="1"/>
          </p:cNvSpPr>
          <p:nvPr/>
        </p:nvSpPr>
        <p:spPr bwMode="auto">
          <a:xfrm flipV="1">
            <a:off x="1587500" y="6083300"/>
            <a:ext cx="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28" name="Line 72"/>
          <p:cNvSpPr>
            <a:spLocks noChangeShapeType="1"/>
          </p:cNvSpPr>
          <p:nvPr/>
        </p:nvSpPr>
        <p:spPr bwMode="auto">
          <a:xfrm flipV="1">
            <a:off x="1346200" y="6083300"/>
            <a:ext cx="1397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29" name="Line 73"/>
          <p:cNvSpPr>
            <a:spLocks noChangeShapeType="1"/>
          </p:cNvSpPr>
          <p:nvPr/>
        </p:nvSpPr>
        <p:spPr bwMode="auto">
          <a:xfrm flipH="1" flipV="1">
            <a:off x="1676400" y="60579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30" name="Line 74"/>
          <p:cNvSpPr>
            <a:spLocks noChangeShapeType="1"/>
          </p:cNvSpPr>
          <p:nvPr/>
        </p:nvSpPr>
        <p:spPr bwMode="auto">
          <a:xfrm flipH="1">
            <a:off x="1714500" y="5842000"/>
            <a:ext cx="100330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31" name="Line 75"/>
          <p:cNvSpPr>
            <a:spLocks noChangeShapeType="1"/>
          </p:cNvSpPr>
          <p:nvPr/>
        </p:nvSpPr>
        <p:spPr bwMode="auto">
          <a:xfrm>
            <a:off x="4152900" y="5041900"/>
            <a:ext cx="113030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32" name="Line 76"/>
          <p:cNvSpPr>
            <a:spLocks noChangeShapeType="1"/>
          </p:cNvSpPr>
          <p:nvPr/>
        </p:nvSpPr>
        <p:spPr bwMode="auto">
          <a:xfrm>
            <a:off x="4610100" y="4965700"/>
            <a:ext cx="711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33" name="Line 77"/>
          <p:cNvSpPr>
            <a:spLocks noChangeShapeType="1"/>
          </p:cNvSpPr>
          <p:nvPr/>
        </p:nvSpPr>
        <p:spPr bwMode="auto">
          <a:xfrm>
            <a:off x="5029200" y="5270500"/>
            <a:ext cx="2413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34" name="Line 78"/>
          <p:cNvSpPr>
            <a:spLocks noChangeShapeType="1"/>
          </p:cNvSpPr>
          <p:nvPr/>
        </p:nvSpPr>
        <p:spPr bwMode="auto">
          <a:xfrm>
            <a:off x="5321300" y="5511800"/>
            <a:ext cx="381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35" name="Line 79"/>
          <p:cNvSpPr>
            <a:spLocks noChangeShapeType="1"/>
          </p:cNvSpPr>
          <p:nvPr/>
        </p:nvSpPr>
        <p:spPr bwMode="auto">
          <a:xfrm flipV="1">
            <a:off x="4559300" y="5727700"/>
            <a:ext cx="72390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36" name="Line 80"/>
          <p:cNvSpPr>
            <a:spLocks noChangeShapeType="1"/>
          </p:cNvSpPr>
          <p:nvPr/>
        </p:nvSpPr>
        <p:spPr bwMode="auto">
          <a:xfrm flipH="1" flipV="1">
            <a:off x="5435600" y="5803900"/>
            <a:ext cx="889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37" name="Line 81"/>
          <p:cNvSpPr>
            <a:spLocks noChangeShapeType="1"/>
          </p:cNvSpPr>
          <p:nvPr/>
        </p:nvSpPr>
        <p:spPr bwMode="auto">
          <a:xfrm flipH="1">
            <a:off x="5537200" y="5575300"/>
            <a:ext cx="1905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38" name="Line 82"/>
          <p:cNvSpPr>
            <a:spLocks noChangeShapeType="1"/>
          </p:cNvSpPr>
          <p:nvPr/>
        </p:nvSpPr>
        <p:spPr bwMode="auto">
          <a:xfrm>
            <a:off x="4064000" y="3657600"/>
            <a:ext cx="10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39" name="Line 83"/>
          <p:cNvSpPr>
            <a:spLocks noChangeShapeType="1"/>
          </p:cNvSpPr>
          <p:nvPr/>
        </p:nvSpPr>
        <p:spPr bwMode="auto">
          <a:xfrm flipH="1">
            <a:off x="4406900" y="3632200"/>
            <a:ext cx="1397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40" name="Line 84"/>
          <p:cNvSpPr>
            <a:spLocks noChangeShapeType="1"/>
          </p:cNvSpPr>
          <p:nvPr/>
        </p:nvSpPr>
        <p:spPr bwMode="auto">
          <a:xfrm flipV="1">
            <a:off x="4114800" y="3937000"/>
            <a:ext cx="1016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41" name="Line 85"/>
          <p:cNvSpPr>
            <a:spLocks noChangeShapeType="1"/>
          </p:cNvSpPr>
          <p:nvPr/>
        </p:nvSpPr>
        <p:spPr bwMode="auto">
          <a:xfrm flipH="1" flipV="1">
            <a:off x="4292600" y="3924300"/>
            <a:ext cx="508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42" name="Line 86"/>
          <p:cNvSpPr>
            <a:spLocks noChangeShapeType="1"/>
          </p:cNvSpPr>
          <p:nvPr/>
        </p:nvSpPr>
        <p:spPr bwMode="auto">
          <a:xfrm>
            <a:off x="5245100" y="3251200"/>
            <a:ext cx="59690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43" name="Line 87"/>
          <p:cNvSpPr>
            <a:spLocks noChangeShapeType="1"/>
          </p:cNvSpPr>
          <p:nvPr/>
        </p:nvSpPr>
        <p:spPr bwMode="auto">
          <a:xfrm>
            <a:off x="5981700" y="3162300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44" name="Line 88"/>
          <p:cNvSpPr>
            <a:spLocks noChangeShapeType="1"/>
          </p:cNvSpPr>
          <p:nvPr/>
        </p:nvSpPr>
        <p:spPr bwMode="auto">
          <a:xfrm flipV="1">
            <a:off x="5473700" y="3644900"/>
            <a:ext cx="3810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45" name="Line 89"/>
          <p:cNvSpPr>
            <a:spLocks noChangeShapeType="1"/>
          </p:cNvSpPr>
          <p:nvPr/>
        </p:nvSpPr>
        <p:spPr bwMode="auto">
          <a:xfrm flipH="1">
            <a:off x="1181100" y="3289300"/>
            <a:ext cx="11430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46" name="Line 90"/>
          <p:cNvSpPr>
            <a:spLocks noChangeShapeType="1"/>
          </p:cNvSpPr>
          <p:nvPr/>
        </p:nvSpPr>
        <p:spPr bwMode="auto">
          <a:xfrm flipH="1">
            <a:off x="1244600" y="3619500"/>
            <a:ext cx="2286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48" name="Line 92"/>
          <p:cNvSpPr>
            <a:spLocks noChangeShapeType="1"/>
          </p:cNvSpPr>
          <p:nvPr/>
        </p:nvSpPr>
        <p:spPr bwMode="auto">
          <a:xfrm flipV="1">
            <a:off x="2324100" y="2781300"/>
            <a:ext cx="495300" cy="4826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49" name="Line 93"/>
          <p:cNvSpPr>
            <a:spLocks noChangeShapeType="1"/>
          </p:cNvSpPr>
          <p:nvPr/>
        </p:nvSpPr>
        <p:spPr bwMode="auto">
          <a:xfrm flipH="1" flipV="1">
            <a:off x="3251200" y="2667000"/>
            <a:ext cx="1854200" cy="5080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50" name="Line 94"/>
          <p:cNvSpPr>
            <a:spLocks noChangeShapeType="1"/>
          </p:cNvSpPr>
          <p:nvPr/>
        </p:nvSpPr>
        <p:spPr bwMode="auto">
          <a:xfrm flipH="1" flipV="1">
            <a:off x="3175000" y="2743200"/>
            <a:ext cx="1333500" cy="7493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51" name="Line 95"/>
          <p:cNvSpPr>
            <a:spLocks noChangeShapeType="1"/>
          </p:cNvSpPr>
          <p:nvPr/>
        </p:nvSpPr>
        <p:spPr bwMode="auto">
          <a:xfrm flipH="1" flipV="1">
            <a:off x="3086100" y="2781300"/>
            <a:ext cx="241300" cy="11176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52" name="Line 96"/>
          <p:cNvSpPr>
            <a:spLocks noChangeShapeType="1"/>
          </p:cNvSpPr>
          <p:nvPr/>
        </p:nvSpPr>
        <p:spPr bwMode="auto">
          <a:xfrm flipV="1">
            <a:off x="1447800" y="2641600"/>
            <a:ext cx="1244600" cy="5715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53" name="Line 97"/>
          <p:cNvSpPr>
            <a:spLocks noChangeShapeType="1"/>
          </p:cNvSpPr>
          <p:nvPr/>
        </p:nvSpPr>
        <p:spPr bwMode="auto">
          <a:xfrm flipV="1">
            <a:off x="2552700" y="2768600"/>
            <a:ext cx="368300" cy="14605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62" name="Line 106"/>
          <p:cNvSpPr>
            <a:spLocks noChangeShapeType="1"/>
          </p:cNvSpPr>
          <p:nvPr/>
        </p:nvSpPr>
        <p:spPr bwMode="auto">
          <a:xfrm flipV="1">
            <a:off x="5054600" y="5067300"/>
            <a:ext cx="927100" cy="1016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63" name="Line 107"/>
          <p:cNvSpPr>
            <a:spLocks noChangeShapeType="1"/>
          </p:cNvSpPr>
          <p:nvPr/>
        </p:nvSpPr>
        <p:spPr bwMode="auto">
          <a:xfrm flipH="1">
            <a:off x="6591300" y="4597400"/>
            <a:ext cx="889000" cy="2032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64" name="Line 108"/>
          <p:cNvSpPr>
            <a:spLocks noChangeShapeType="1"/>
          </p:cNvSpPr>
          <p:nvPr/>
        </p:nvSpPr>
        <p:spPr bwMode="auto">
          <a:xfrm>
            <a:off x="6362700" y="2717800"/>
            <a:ext cx="25400" cy="199390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65" name="Line 109"/>
          <p:cNvSpPr>
            <a:spLocks noChangeShapeType="1"/>
          </p:cNvSpPr>
          <p:nvPr/>
        </p:nvSpPr>
        <p:spPr bwMode="auto">
          <a:xfrm>
            <a:off x="5092700" y="4318000"/>
            <a:ext cx="990600" cy="5334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grpSp>
        <p:nvGrpSpPr>
          <p:cNvPr id="19566" name="Group 110"/>
          <p:cNvGrpSpPr>
            <a:grpSpLocks/>
          </p:cNvGrpSpPr>
          <p:nvPr/>
        </p:nvGrpSpPr>
        <p:grpSpPr bwMode="auto">
          <a:xfrm>
            <a:off x="5943600" y="4672013"/>
            <a:ext cx="693738" cy="600075"/>
            <a:chOff x="3257" y="1799"/>
            <a:chExt cx="437" cy="378"/>
          </a:xfrm>
        </p:grpSpPr>
        <p:sp>
          <p:nvSpPr>
            <p:cNvPr id="12441" name="Oval 111"/>
            <p:cNvSpPr>
              <a:spLocks noChangeArrowheads="1"/>
            </p:cNvSpPr>
            <p:nvPr/>
          </p:nvSpPr>
          <p:spPr bwMode="auto">
            <a:xfrm>
              <a:off x="3257" y="1799"/>
              <a:ext cx="437" cy="378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1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sk-SK" sz="2000" b="1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pic>
          <p:nvPicPr>
            <p:cNvPr id="12442" name="Picture 112" descr="00631-3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" y="1861"/>
              <a:ext cx="24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569" name="Oval 113"/>
          <p:cNvSpPr>
            <a:spLocks noChangeArrowheads="1"/>
          </p:cNvSpPr>
          <p:nvPr/>
        </p:nvSpPr>
        <p:spPr bwMode="auto">
          <a:xfrm>
            <a:off x="4197350" y="42513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70" name="Oval 114"/>
          <p:cNvSpPr>
            <a:spLocks noChangeArrowheads="1"/>
          </p:cNvSpPr>
          <p:nvPr/>
        </p:nvSpPr>
        <p:spPr bwMode="auto">
          <a:xfrm>
            <a:off x="4946650" y="41751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71" name="Oval 115"/>
          <p:cNvSpPr>
            <a:spLocks noChangeArrowheads="1"/>
          </p:cNvSpPr>
          <p:nvPr/>
        </p:nvSpPr>
        <p:spPr bwMode="auto">
          <a:xfrm>
            <a:off x="4921250" y="50641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72" name="Oval 116"/>
          <p:cNvSpPr>
            <a:spLocks noChangeArrowheads="1"/>
          </p:cNvSpPr>
          <p:nvPr/>
        </p:nvSpPr>
        <p:spPr bwMode="auto">
          <a:xfrm>
            <a:off x="7410450" y="44545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73" name="Oval 117"/>
          <p:cNvSpPr>
            <a:spLocks noChangeArrowheads="1"/>
          </p:cNvSpPr>
          <p:nvPr/>
        </p:nvSpPr>
        <p:spPr bwMode="auto">
          <a:xfrm>
            <a:off x="6191250" y="2514600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74" name="Oval 118"/>
          <p:cNvSpPr>
            <a:spLocks noChangeArrowheads="1"/>
          </p:cNvSpPr>
          <p:nvPr/>
        </p:nvSpPr>
        <p:spPr bwMode="auto">
          <a:xfrm>
            <a:off x="4102100" y="367030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75" name="Oval 119"/>
          <p:cNvSpPr>
            <a:spLocks noChangeArrowheads="1"/>
          </p:cNvSpPr>
          <p:nvPr/>
        </p:nvSpPr>
        <p:spPr bwMode="auto">
          <a:xfrm>
            <a:off x="5651500" y="68580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76" name="Oval 120"/>
          <p:cNvSpPr>
            <a:spLocks noChangeArrowheads="1"/>
          </p:cNvSpPr>
          <p:nvPr/>
        </p:nvSpPr>
        <p:spPr bwMode="auto">
          <a:xfrm>
            <a:off x="4800600" y="172720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77" name="Oval 121"/>
          <p:cNvSpPr>
            <a:spLocks noChangeArrowheads="1"/>
          </p:cNvSpPr>
          <p:nvPr/>
        </p:nvSpPr>
        <p:spPr bwMode="auto">
          <a:xfrm>
            <a:off x="6973888" y="5640388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78" name="Oval 122"/>
          <p:cNvSpPr>
            <a:spLocks noChangeArrowheads="1"/>
          </p:cNvSpPr>
          <p:nvPr/>
        </p:nvSpPr>
        <p:spPr bwMode="auto">
          <a:xfrm>
            <a:off x="5219700" y="552450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79" name="Oval 123"/>
          <p:cNvSpPr>
            <a:spLocks noChangeArrowheads="1"/>
          </p:cNvSpPr>
          <p:nvPr/>
        </p:nvSpPr>
        <p:spPr bwMode="auto">
          <a:xfrm>
            <a:off x="5791200" y="341630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80" name="Oval 124"/>
          <p:cNvSpPr>
            <a:spLocks noChangeArrowheads="1"/>
          </p:cNvSpPr>
          <p:nvPr/>
        </p:nvSpPr>
        <p:spPr bwMode="auto">
          <a:xfrm>
            <a:off x="5140325" y="377825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81" name="Oval 125"/>
          <p:cNvSpPr>
            <a:spLocks noChangeArrowheads="1"/>
          </p:cNvSpPr>
          <p:nvPr/>
        </p:nvSpPr>
        <p:spPr bwMode="auto">
          <a:xfrm>
            <a:off x="4749800" y="431800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82" name="Oval 126"/>
          <p:cNvSpPr>
            <a:spLocks noChangeArrowheads="1"/>
          </p:cNvSpPr>
          <p:nvPr/>
        </p:nvSpPr>
        <p:spPr bwMode="auto">
          <a:xfrm>
            <a:off x="5816600" y="420370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83" name="Oval 127"/>
          <p:cNvSpPr>
            <a:spLocks noChangeArrowheads="1"/>
          </p:cNvSpPr>
          <p:nvPr/>
        </p:nvSpPr>
        <p:spPr bwMode="auto">
          <a:xfrm>
            <a:off x="3946525" y="281940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84" name="Oval 128"/>
          <p:cNvSpPr>
            <a:spLocks noChangeArrowheads="1"/>
          </p:cNvSpPr>
          <p:nvPr/>
        </p:nvSpPr>
        <p:spPr bwMode="auto">
          <a:xfrm>
            <a:off x="1409700" y="581660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85" name="Oval 129"/>
          <p:cNvSpPr>
            <a:spLocks noChangeArrowheads="1"/>
          </p:cNvSpPr>
          <p:nvPr/>
        </p:nvSpPr>
        <p:spPr bwMode="auto">
          <a:xfrm>
            <a:off x="5891213" y="2530475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86" name="Oval 130"/>
          <p:cNvSpPr>
            <a:spLocks noChangeArrowheads="1"/>
          </p:cNvSpPr>
          <p:nvPr/>
        </p:nvSpPr>
        <p:spPr bwMode="auto">
          <a:xfrm>
            <a:off x="838200" y="579755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87" name="Oval 131"/>
          <p:cNvSpPr>
            <a:spLocks noChangeArrowheads="1"/>
          </p:cNvSpPr>
          <p:nvPr/>
        </p:nvSpPr>
        <p:spPr bwMode="auto">
          <a:xfrm>
            <a:off x="6011863" y="215900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88" name="Oval 132"/>
          <p:cNvSpPr>
            <a:spLocks noChangeArrowheads="1"/>
          </p:cNvSpPr>
          <p:nvPr/>
        </p:nvSpPr>
        <p:spPr bwMode="auto">
          <a:xfrm>
            <a:off x="2965450" y="3779838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89" name="Oval 133"/>
          <p:cNvSpPr>
            <a:spLocks noChangeArrowheads="1"/>
          </p:cNvSpPr>
          <p:nvPr/>
        </p:nvSpPr>
        <p:spPr bwMode="auto">
          <a:xfrm>
            <a:off x="939800" y="354330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90" name="Oval 134"/>
          <p:cNvSpPr>
            <a:spLocks noChangeArrowheads="1"/>
          </p:cNvSpPr>
          <p:nvPr/>
        </p:nvSpPr>
        <p:spPr bwMode="auto">
          <a:xfrm>
            <a:off x="3276600" y="330200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91" name="Oval 135"/>
          <p:cNvSpPr>
            <a:spLocks noChangeArrowheads="1"/>
          </p:cNvSpPr>
          <p:nvPr/>
        </p:nvSpPr>
        <p:spPr bwMode="auto">
          <a:xfrm>
            <a:off x="7439025" y="4719638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92" name="Oval 136"/>
          <p:cNvSpPr>
            <a:spLocks noChangeArrowheads="1"/>
          </p:cNvSpPr>
          <p:nvPr/>
        </p:nvSpPr>
        <p:spPr bwMode="auto">
          <a:xfrm>
            <a:off x="8686800" y="6321425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94" name="Oval 138"/>
          <p:cNvSpPr>
            <a:spLocks noChangeArrowheads="1"/>
          </p:cNvSpPr>
          <p:nvPr/>
        </p:nvSpPr>
        <p:spPr bwMode="auto">
          <a:xfrm>
            <a:off x="5730875" y="3865563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95" name="Oval 139"/>
          <p:cNvSpPr>
            <a:spLocks noChangeArrowheads="1"/>
          </p:cNvSpPr>
          <p:nvPr/>
        </p:nvSpPr>
        <p:spPr bwMode="auto">
          <a:xfrm>
            <a:off x="3378200" y="407670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96" name="Oval 140"/>
          <p:cNvSpPr>
            <a:spLocks noChangeArrowheads="1"/>
          </p:cNvSpPr>
          <p:nvPr/>
        </p:nvSpPr>
        <p:spPr bwMode="auto">
          <a:xfrm>
            <a:off x="6121400" y="1633538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97" name="Oval 141"/>
          <p:cNvSpPr>
            <a:spLocks noChangeArrowheads="1"/>
          </p:cNvSpPr>
          <p:nvPr/>
        </p:nvSpPr>
        <p:spPr bwMode="auto">
          <a:xfrm>
            <a:off x="5232400" y="463550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98" name="Line 142"/>
          <p:cNvSpPr>
            <a:spLocks noChangeShapeType="1"/>
          </p:cNvSpPr>
          <p:nvPr/>
        </p:nvSpPr>
        <p:spPr bwMode="auto">
          <a:xfrm flipH="1">
            <a:off x="2095500" y="3352800"/>
            <a:ext cx="11430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600" name="Oval 144"/>
          <p:cNvSpPr>
            <a:spLocks noChangeArrowheads="1"/>
          </p:cNvSpPr>
          <p:nvPr/>
        </p:nvSpPr>
        <p:spPr bwMode="auto">
          <a:xfrm>
            <a:off x="2654300" y="448310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601" name="Line 145"/>
          <p:cNvSpPr>
            <a:spLocks noChangeShapeType="1"/>
          </p:cNvSpPr>
          <p:nvPr/>
        </p:nvSpPr>
        <p:spPr bwMode="auto">
          <a:xfrm flipH="1">
            <a:off x="7172325" y="5453063"/>
            <a:ext cx="28575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602" name="Line 146"/>
          <p:cNvSpPr>
            <a:spLocks noChangeShapeType="1"/>
          </p:cNvSpPr>
          <p:nvPr/>
        </p:nvSpPr>
        <p:spPr bwMode="auto">
          <a:xfrm flipH="1" flipV="1">
            <a:off x="7262813" y="5891213"/>
            <a:ext cx="5143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603" name="Line 147"/>
          <p:cNvSpPr>
            <a:spLocks noChangeShapeType="1"/>
          </p:cNvSpPr>
          <p:nvPr/>
        </p:nvSpPr>
        <p:spPr bwMode="auto">
          <a:xfrm>
            <a:off x="7015163" y="4257675"/>
            <a:ext cx="33337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604" name="Line 148"/>
          <p:cNvSpPr>
            <a:spLocks noChangeShapeType="1"/>
          </p:cNvSpPr>
          <p:nvPr/>
        </p:nvSpPr>
        <p:spPr bwMode="auto">
          <a:xfrm flipH="1" flipV="1">
            <a:off x="7205663" y="4524375"/>
            <a:ext cx="204787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605" name="Oval 149"/>
          <p:cNvSpPr>
            <a:spLocks noChangeArrowheads="1"/>
          </p:cNvSpPr>
          <p:nvPr/>
        </p:nvSpPr>
        <p:spPr bwMode="auto">
          <a:xfrm>
            <a:off x="6908800" y="433070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606" name="Line 150"/>
          <p:cNvSpPr>
            <a:spLocks noChangeShapeType="1"/>
          </p:cNvSpPr>
          <p:nvPr/>
        </p:nvSpPr>
        <p:spPr bwMode="auto">
          <a:xfrm flipH="1" flipV="1">
            <a:off x="5553075" y="476250"/>
            <a:ext cx="20002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607" name="Line 151"/>
          <p:cNvSpPr>
            <a:spLocks noChangeShapeType="1"/>
          </p:cNvSpPr>
          <p:nvPr/>
        </p:nvSpPr>
        <p:spPr bwMode="auto">
          <a:xfrm flipH="1" flipV="1">
            <a:off x="5905500" y="981075"/>
            <a:ext cx="571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608" name="Oval 152"/>
          <p:cNvSpPr>
            <a:spLocks noChangeArrowheads="1"/>
          </p:cNvSpPr>
          <p:nvPr/>
        </p:nvSpPr>
        <p:spPr bwMode="auto">
          <a:xfrm>
            <a:off x="1377950" y="34639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609" name="Oval 153"/>
          <p:cNvSpPr>
            <a:spLocks noChangeArrowheads="1"/>
          </p:cNvSpPr>
          <p:nvPr/>
        </p:nvSpPr>
        <p:spPr bwMode="auto">
          <a:xfrm>
            <a:off x="1276350" y="3108325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610" name="Oval 154"/>
          <p:cNvSpPr>
            <a:spLocks noChangeArrowheads="1"/>
          </p:cNvSpPr>
          <p:nvPr/>
        </p:nvSpPr>
        <p:spPr bwMode="auto">
          <a:xfrm>
            <a:off x="4591050" y="711200"/>
            <a:ext cx="219075" cy="2095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611" name="Oval 155"/>
          <p:cNvSpPr>
            <a:spLocks noChangeArrowheads="1"/>
          </p:cNvSpPr>
          <p:nvPr/>
        </p:nvSpPr>
        <p:spPr bwMode="auto">
          <a:xfrm>
            <a:off x="1917700" y="3429000"/>
            <a:ext cx="330200" cy="304800"/>
          </a:xfrm>
          <a:prstGeom prst="ellipse">
            <a:avLst/>
          </a:prstGeom>
          <a:solidFill>
            <a:srgbClr val="F91B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sk-SK" sz="1000" i="1">
                <a:solidFill>
                  <a:srgbClr val="0F5494"/>
                </a:solidFill>
                <a:latin typeface="Verdana" panose="020B0604030504040204" pitchFamily="34" charset="0"/>
              </a:rPr>
              <a:t>NW</a:t>
            </a:r>
            <a:endParaRPr lang="en-GB" altLang="sk-SK" sz="10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19547" name="Line 91"/>
          <p:cNvSpPr>
            <a:spLocks noChangeShapeType="1"/>
          </p:cNvSpPr>
          <p:nvPr/>
        </p:nvSpPr>
        <p:spPr bwMode="auto">
          <a:xfrm flipH="1" flipV="1">
            <a:off x="3302000" y="2578100"/>
            <a:ext cx="685800" cy="1270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pic>
        <p:nvPicPr>
          <p:cNvPr id="19561" name="Picture 105" descr="Va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159000"/>
            <a:ext cx="673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" name="Line 103"/>
          <p:cNvSpPr>
            <a:spLocks noChangeShapeType="1"/>
          </p:cNvSpPr>
          <p:nvPr/>
        </p:nvSpPr>
        <p:spPr bwMode="auto">
          <a:xfrm flipV="1">
            <a:off x="1752600" y="3898900"/>
            <a:ext cx="3746500" cy="7493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99" name="Line 143"/>
          <p:cNvSpPr>
            <a:spLocks noChangeShapeType="1"/>
          </p:cNvSpPr>
          <p:nvPr/>
        </p:nvSpPr>
        <p:spPr bwMode="auto">
          <a:xfrm flipV="1">
            <a:off x="1714500" y="4178300"/>
            <a:ext cx="5194300" cy="3810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57" name="Line 101"/>
          <p:cNvSpPr>
            <a:spLocks noChangeShapeType="1"/>
          </p:cNvSpPr>
          <p:nvPr/>
        </p:nvSpPr>
        <p:spPr bwMode="auto">
          <a:xfrm>
            <a:off x="1689100" y="4787900"/>
            <a:ext cx="2806700" cy="635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58" name="Line 102"/>
          <p:cNvSpPr>
            <a:spLocks noChangeShapeType="1"/>
          </p:cNvSpPr>
          <p:nvPr/>
        </p:nvSpPr>
        <p:spPr bwMode="auto">
          <a:xfrm flipV="1">
            <a:off x="1689100" y="4419600"/>
            <a:ext cx="2578100" cy="3683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55" name="Line 99"/>
          <p:cNvSpPr>
            <a:spLocks noChangeShapeType="1"/>
          </p:cNvSpPr>
          <p:nvPr/>
        </p:nvSpPr>
        <p:spPr bwMode="auto">
          <a:xfrm>
            <a:off x="1625600" y="4838700"/>
            <a:ext cx="1092200" cy="9017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56" name="Line 100"/>
          <p:cNvSpPr>
            <a:spLocks noChangeShapeType="1"/>
          </p:cNvSpPr>
          <p:nvPr/>
        </p:nvSpPr>
        <p:spPr bwMode="auto">
          <a:xfrm>
            <a:off x="1663700" y="4851400"/>
            <a:ext cx="1536700" cy="304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sp>
        <p:nvSpPr>
          <p:cNvPr id="19554" name="Line 98"/>
          <p:cNvSpPr>
            <a:spLocks noChangeShapeType="1"/>
          </p:cNvSpPr>
          <p:nvPr/>
        </p:nvSpPr>
        <p:spPr bwMode="auto">
          <a:xfrm>
            <a:off x="1473200" y="4902200"/>
            <a:ext cx="88900" cy="5080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pic>
        <p:nvPicPr>
          <p:cNvPr id="19560" name="Picture 104" descr="wheat-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318000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9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1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1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1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1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1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1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1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1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1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1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1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1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1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1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1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1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1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" dur="500"/>
                                        <p:tgtEl>
                                          <p:spTgt spid="1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1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1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0"/>
                                        <p:tgtEl>
                                          <p:spTgt spid="1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" dur="500"/>
                                        <p:tgtEl>
                                          <p:spTgt spid="1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0"/>
                                        <p:tgtEl>
                                          <p:spTgt spid="1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1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0"/>
                                        <p:tgtEl>
                                          <p:spTgt spid="1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500"/>
                                        <p:tgtEl>
                                          <p:spTgt spid="1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0"/>
                                        <p:tgtEl>
                                          <p:spTgt spid="1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1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0"/>
                                        <p:tgtEl>
                                          <p:spTgt spid="1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4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5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5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6" dur="5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5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2" dur="500"/>
                                        <p:tgtEl>
                                          <p:spTgt spid="1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5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" dur="500"/>
                                        <p:tgtEl>
                                          <p:spTgt spid="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5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4" dur="500"/>
                                        <p:tgtEl>
                                          <p:spTgt spid="1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500"/>
                                        <p:tgtEl>
                                          <p:spTgt spid="1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500"/>
                                        <p:tgtEl>
                                          <p:spTgt spid="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500"/>
                                        <p:tgtEl>
                                          <p:spTgt spid="1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500"/>
                                        <p:tgtEl>
                                          <p:spTgt spid="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2" dur="5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5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8" dur="500"/>
                                        <p:tgtEl>
                                          <p:spTgt spid="1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500"/>
                                        <p:tgtEl>
                                          <p:spTgt spid="1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4" dur="500"/>
                                        <p:tgtEl>
                                          <p:spTgt spid="1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500"/>
                                        <p:tgtEl>
                                          <p:spTgt spid="1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500"/>
                                        <p:tgtEl>
                                          <p:spTgt spid="1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" dur="500"/>
                                        <p:tgtEl>
                                          <p:spTgt spid="1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6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500"/>
                                        <p:tgtEl>
                                          <p:spTgt spid="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2" dur="500"/>
                                        <p:tgtEl>
                                          <p:spTgt spid="1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5" dur="500"/>
                                        <p:tgtEl>
                                          <p:spTgt spid="1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8" dur="500"/>
                                        <p:tgtEl>
                                          <p:spTgt spid="1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500"/>
                                        <p:tgtEl>
                                          <p:spTgt spid="1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4" dur="500"/>
                                        <p:tgtEl>
                                          <p:spTgt spid="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500"/>
                                        <p:tgtEl>
                                          <p:spTgt spid="1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0" dur="500"/>
                                        <p:tgtEl>
                                          <p:spTgt spid="1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500"/>
                                        <p:tgtEl>
                                          <p:spTgt spid="1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6" dur="500"/>
                                        <p:tgtEl>
                                          <p:spTgt spid="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9" dur="500"/>
                                        <p:tgtEl>
                                          <p:spTgt spid="1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 nodeType="clickPar">
                      <p:stCondLst>
                        <p:cond delay="indefinite"/>
                      </p:stCondLst>
                      <p:childTnLst>
                        <p:par>
                          <p:cTn id="3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4" dur="500"/>
                                        <p:tgtEl>
                                          <p:spTgt spid="1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6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7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8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1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3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5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1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2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6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7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8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1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2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3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6" dur="500" fill="hold"/>
                                        <p:tgtEl>
                                          <p:spTgt spid="19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7" dur="500" fill="hold"/>
                                        <p:tgtEl>
                                          <p:spTgt spid="19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8" dur="500" fill="hold"/>
                                        <p:tgtEl>
                                          <p:spTgt spid="196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9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2" dur="500"/>
                                        <p:tgtEl>
                                          <p:spTgt spid="1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500"/>
                                        <p:tgtEl>
                                          <p:spTgt spid="1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8" dur="500"/>
                                        <p:tgtEl>
                                          <p:spTgt spid="1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1" dur="500"/>
                                        <p:tgtEl>
                                          <p:spTgt spid="1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4" dur="500"/>
                                        <p:tgtEl>
                                          <p:spTgt spid="1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500"/>
                                        <p:tgtEl>
                                          <p:spTgt spid="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0" dur="500"/>
                                        <p:tgtEl>
                                          <p:spTgt spid="1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 nodeType="clickPar">
                      <p:stCondLst>
                        <p:cond delay="indefinite"/>
                      </p:stCondLst>
                      <p:childTnLst>
                        <p:par>
                          <p:cTn id="4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5" dur="500"/>
                                        <p:tgtEl>
                                          <p:spTgt spid="1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7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8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9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2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3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4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7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8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9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2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3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4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9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2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3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4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7" dur="5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8" dur="5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9" dur="5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3" dur="500"/>
                                        <p:tgtEl>
                                          <p:spTgt spid="1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6" dur="500"/>
                                        <p:tgtEl>
                                          <p:spTgt spid="1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500"/>
                                        <p:tgtEl>
                                          <p:spTgt spid="1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2" dur="500"/>
                                        <p:tgtEl>
                                          <p:spTgt spid="1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5" dur="500"/>
                                        <p:tgtEl>
                                          <p:spTgt spid="1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8" dur="500"/>
                                        <p:tgtEl>
                                          <p:spTgt spid="1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500"/>
                                        <p:tgtEl>
                                          <p:spTgt spid="1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 nodeType="clickPar">
                      <p:stCondLst>
                        <p:cond delay="indefinite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6" dur="500"/>
                                        <p:tgtEl>
                                          <p:spTgt spid="1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500"/>
                                        <p:tgtEl>
                                          <p:spTgt spid="1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2" dur="500"/>
                                        <p:tgtEl>
                                          <p:spTgt spid="1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5" dur="500"/>
                                        <p:tgtEl>
                                          <p:spTgt spid="1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8" dur="500"/>
                                        <p:tgtEl>
                                          <p:spTgt spid="1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0" dur="5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1" dur="5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2" dur="5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5" dur="500" fill="hold"/>
                                        <p:tgtEl>
                                          <p:spTgt spid="19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6" dur="500" fill="hold"/>
                                        <p:tgtEl>
                                          <p:spTgt spid="19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7" dur="500" fill="hold"/>
                                        <p:tgtEl>
                                          <p:spTgt spid="195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19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0" dur="500" fill="hold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1" dur="500" fill="hold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2" dur="500" fill="hold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3" dur="500" fill="hold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5" dur="500" fill="hold"/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6" dur="500" fill="hold"/>
                                        <p:tgtEl>
                                          <p:spTgt spid="19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7" dur="500" fill="hold"/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19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 nodeType="clickPar">
                      <p:stCondLst>
                        <p:cond delay="indefinite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3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5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6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7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8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1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4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7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9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0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1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4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5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6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9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0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1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4" dur="500" fill="hold"/>
                                        <p:tgtEl>
                                          <p:spTgt spid="19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5" dur="500" fill="hold"/>
                                        <p:tgtEl>
                                          <p:spTgt spid="19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6" dur="500" fill="hold"/>
                                        <p:tgtEl>
                                          <p:spTgt spid="196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7" dur="500" fill="hold"/>
                                        <p:tgtEl>
                                          <p:spTgt spid="19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69" grpId="1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5" grpId="1" animBg="1"/>
      <p:bldP spid="19476" grpId="0" animBg="1"/>
      <p:bldP spid="19476" grpId="1" animBg="1"/>
      <p:bldP spid="19477" grpId="0" animBg="1"/>
      <p:bldP spid="19477" grpId="1" animBg="1"/>
      <p:bldP spid="19478" grpId="0" animBg="1"/>
      <p:bldP spid="19478" grpId="1" animBg="1"/>
      <p:bldP spid="19479" grpId="0" animBg="1"/>
      <p:bldP spid="19480" grpId="0" animBg="1"/>
      <p:bldP spid="19481" grpId="0" animBg="1"/>
      <p:bldP spid="19482" grpId="0" animBg="1"/>
      <p:bldP spid="19483" grpId="0" animBg="1"/>
      <p:bldP spid="19484" grpId="0" animBg="1"/>
      <p:bldP spid="19484" grpId="1" animBg="1"/>
      <p:bldP spid="19485" grpId="0" animBg="1"/>
      <p:bldP spid="19486" grpId="0" animBg="1"/>
      <p:bldP spid="19487" grpId="0" animBg="1"/>
      <p:bldP spid="19487" grpId="1" animBg="1"/>
      <p:bldP spid="19488" grpId="0" animBg="1"/>
      <p:bldP spid="19489" grpId="0" animBg="1"/>
      <p:bldP spid="19489" grpId="1" animBg="1"/>
      <p:bldP spid="19490" grpId="0" animBg="1"/>
      <p:bldP spid="19491" grpId="0" animBg="1"/>
      <p:bldP spid="19492" grpId="0" animBg="1"/>
      <p:bldP spid="19492" grpId="1" animBg="1"/>
      <p:bldP spid="19493" grpId="0" animBg="1"/>
      <p:bldP spid="19494" grpId="0" animBg="1"/>
      <p:bldP spid="19495" grpId="0" animBg="1"/>
      <p:bldP spid="19496" grpId="0" animBg="1"/>
      <p:bldP spid="19497" grpId="0" animBg="1"/>
      <p:bldP spid="19498" grpId="0" animBg="1"/>
      <p:bldP spid="19498" grpId="1" animBg="1"/>
      <p:bldP spid="19499" grpId="0" animBg="1"/>
      <p:bldP spid="19500" grpId="0" animBg="1"/>
      <p:bldP spid="19501" grpId="0" animBg="1"/>
      <p:bldP spid="19501" grpId="1" animBg="1"/>
      <p:bldP spid="19502" grpId="0" animBg="1"/>
      <p:bldP spid="19503" grpId="0" animBg="1"/>
      <p:bldP spid="19504" grpId="0" animBg="1"/>
      <p:bldP spid="19504" grpId="1" animBg="1"/>
      <p:bldP spid="19505" grpId="0" animBg="1"/>
      <p:bldP spid="19506" grpId="0" animBg="1"/>
      <p:bldP spid="19507" grpId="0" animBg="1"/>
      <p:bldP spid="19507" grpId="1" animBg="1"/>
      <p:bldP spid="19508" grpId="0" animBg="1"/>
      <p:bldP spid="19508" grpId="1" animBg="1"/>
      <p:bldP spid="19509" grpId="0" animBg="1"/>
      <p:bldP spid="19510" grpId="0" animBg="1"/>
      <p:bldP spid="19511" grpId="0" animBg="1"/>
      <p:bldP spid="19511" grpId="1" animBg="1"/>
      <p:bldP spid="19512" grpId="0" animBg="1"/>
      <p:bldP spid="19513" grpId="0" animBg="1"/>
      <p:bldP spid="19513" grpId="1" animBg="1"/>
      <p:bldP spid="19514" grpId="0" animBg="1"/>
      <p:bldP spid="19515" grpId="0" animBg="1"/>
      <p:bldP spid="19516" grpId="0" animBg="1"/>
      <p:bldP spid="19517" grpId="0" animBg="1"/>
      <p:bldP spid="19518" grpId="0" animBg="1"/>
      <p:bldP spid="19519" grpId="0" animBg="1"/>
      <p:bldP spid="19520" grpId="0" animBg="1"/>
      <p:bldP spid="19521" grpId="0" animBg="1"/>
      <p:bldP spid="19522" grpId="0" animBg="1"/>
      <p:bldP spid="19523" grpId="0" animBg="1"/>
      <p:bldP spid="19524" grpId="0" animBg="1"/>
      <p:bldP spid="19525" grpId="0" animBg="1"/>
      <p:bldP spid="19526" grpId="0" animBg="1"/>
      <p:bldP spid="19527" grpId="0" animBg="1"/>
      <p:bldP spid="19528" grpId="0" animBg="1"/>
      <p:bldP spid="19529" grpId="0" animBg="1"/>
      <p:bldP spid="19530" grpId="0" animBg="1"/>
      <p:bldP spid="19531" grpId="0" animBg="1"/>
      <p:bldP spid="19532" grpId="0" animBg="1"/>
      <p:bldP spid="19533" grpId="0" animBg="1"/>
      <p:bldP spid="19534" grpId="0" animBg="1"/>
      <p:bldP spid="19535" grpId="0" animBg="1"/>
      <p:bldP spid="19536" grpId="0" animBg="1"/>
      <p:bldP spid="19537" grpId="0" animBg="1"/>
      <p:bldP spid="19538" grpId="0" animBg="1"/>
      <p:bldP spid="19539" grpId="0" animBg="1"/>
      <p:bldP spid="19540" grpId="0" animBg="1"/>
      <p:bldP spid="19541" grpId="0" animBg="1"/>
      <p:bldP spid="19542" grpId="0" animBg="1"/>
      <p:bldP spid="19543" grpId="0" animBg="1"/>
      <p:bldP spid="19544" grpId="0" animBg="1"/>
      <p:bldP spid="19545" grpId="0" animBg="1"/>
      <p:bldP spid="19546" grpId="0" animBg="1"/>
      <p:bldP spid="19548" grpId="0" animBg="1"/>
      <p:bldP spid="19549" grpId="0" animBg="1"/>
      <p:bldP spid="19550" grpId="0" animBg="1"/>
      <p:bldP spid="19551" grpId="0" animBg="1"/>
      <p:bldP spid="19552" grpId="0" animBg="1"/>
      <p:bldP spid="19553" grpId="0" animBg="1"/>
      <p:bldP spid="19562" grpId="0" animBg="1"/>
      <p:bldP spid="19563" grpId="0" animBg="1"/>
      <p:bldP spid="19564" grpId="0" animBg="1"/>
      <p:bldP spid="19565" grpId="0" animBg="1"/>
      <p:bldP spid="19569" grpId="0" animBg="1"/>
      <p:bldP spid="19569" grpId="1" animBg="1"/>
      <p:bldP spid="19570" grpId="0" animBg="1"/>
      <p:bldP spid="19570" grpId="1" animBg="1"/>
      <p:bldP spid="19571" grpId="0" animBg="1"/>
      <p:bldP spid="19571" grpId="1" animBg="1"/>
      <p:bldP spid="19572" grpId="0" animBg="1"/>
      <p:bldP spid="19572" grpId="1" animBg="1"/>
      <p:bldP spid="19573" grpId="0" animBg="1"/>
      <p:bldP spid="19573" grpId="1" animBg="1"/>
      <p:bldP spid="19574" grpId="0" animBg="1"/>
      <p:bldP spid="19575" grpId="0" animBg="1"/>
      <p:bldP spid="19576" grpId="0" animBg="1"/>
      <p:bldP spid="19577" grpId="0" animBg="1"/>
      <p:bldP spid="19578" grpId="0" animBg="1"/>
      <p:bldP spid="19579" grpId="0" animBg="1"/>
      <p:bldP spid="19580" grpId="0" animBg="1"/>
      <p:bldP spid="19581" grpId="0" animBg="1"/>
      <p:bldP spid="19582" grpId="0" animBg="1"/>
      <p:bldP spid="19583" grpId="0" animBg="1"/>
      <p:bldP spid="19584" grpId="0" animBg="1"/>
      <p:bldP spid="19585" grpId="0" animBg="1"/>
      <p:bldP spid="19586" grpId="0" animBg="1"/>
      <p:bldP spid="19587" grpId="0" animBg="1"/>
      <p:bldP spid="19588" grpId="0" animBg="1"/>
      <p:bldP spid="19589" grpId="0" animBg="1"/>
      <p:bldP spid="19590" grpId="0" animBg="1"/>
      <p:bldP spid="19591" grpId="0" animBg="1"/>
      <p:bldP spid="19592" grpId="0" animBg="1"/>
      <p:bldP spid="19594" grpId="0" animBg="1"/>
      <p:bldP spid="19595" grpId="0" animBg="1"/>
      <p:bldP spid="19596" grpId="0" animBg="1"/>
      <p:bldP spid="19597" grpId="0" animBg="1"/>
      <p:bldP spid="19597" grpId="1" animBg="1"/>
      <p:bldP spid="19598" grpId="0" animBg="1"/>
      <p:bldP spid="19600" grpId="0" animBg="1"/>
      <p:bldP spid="19601" grpId="0" animBg="1"/>
      <p:bldP spid="19602" grpId="0" animBg="1"/>
      <p:bldP spid="19603" grpId="0" animBg="1"/>
      <p:bldP spid="19604" grpId="0" animBg="1"/>
      <p:bldP spid="19605" grpId="0" animBg="1"/>
      <p:bldP spid="19606" grpId="0" animBg="1"/>
      <p:bldP spid="19607" grpId="0" animBg="1"/>
      <p:bldP spid="19608" grpId="0" animBg="1"/>
      <p:bldP spid="19609" grpId="0" animBg="1"/>
      <p:bldP spid="19609" grpId="1" animBg="1"/>
      <p:bldP spid="19610" grpId="0" animBg="1"/>
      <p:bldP spid="19610" grpId="1" animBg="1"/>
      <p:bldP spid="19611" grpId="0" animBg="1"/>
      <p:bldP spid="19547" grpId="0" animBg="1"/>
      <p:bldP spid="19559" grpId="0" animBg="1"/>
      <p:bldP spid="19599" grpId="0" animBg="1"/>
      <p:bldP spid="19557" grpId="0" animBg="1"/>
      <p:bldP spid="19558" grpId="0" animBg="1"/>
      <p:bldP spid="19555" grpId="0" animBg="1"/>
      <p:bldP spid="19556" grpId="0" animBg="1"/>
      <p:bldP spid="195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4081463" y="4214813"/>
            <a:ext cx="5062537" cy="26162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66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k-SK" sz="1200" i="1">
              <a:solidFill>
                <a:srgbClr val="0F5494"/>
              </a:solidFill>
              <a:latin typeface="Verdana" panose="020B0604030504040204" pitchFamily="34" charset="0"/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7943850" y="1335088"/>
            <a:ext cx="782638" cy="3384550"/>
            <a:chOff x="5004" y="841"/>
            <a:chExt cx="493" cy="2132"/>
          </a:xfrm>
        </p:grpSpPr>
        <p:sp>
          <p:nvSpPr>
            <p:cNvPr id="13356" name="AutoShape 5"/>
            <p:cNvSpPr>
              <a:spLocks noChangeArrowheads="1"/>
            </p:cNvSpPr>
            <p:nvPr/>
          </p:nvSpPr>
          <p:spPr bwMode="auto">
            <a:xfrm rot="7307054">
              <a:off x="4045" y="1800"/>
              <a:ext cx="2121" cy="203"/>
            </a:xfrm>
            <a:prstGeom prst="rightArrow">
              <a:avLst>
                <a:gd name="adj1" fmla="val 50000"/>
                <a:gd name="adj2" fmla="val 94083"/>
              </a:avLst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k-SK" sz="1200" i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357" name="AutoShape 6"/>
            <p:cNvSpPr>
              <a:spLocks noChangeArrowheads="1"/>
            </p:cNvSpPr>
            <p:nvPr/>
          </p:nvSpPr>
          <p:spPr bwMode="auto">
            <a:xfrm rot="6513773">
              <a:off x="4452" y="1927"/>
              <a:ext cx="1888" cy="203"/>
            </a:xfrm>
            <a:prstGeom prst="rightArrow">
              <a:avLst>
                <a:gd name="adj1" fmla="val 50000"/>
                <a:gd name="adj2" fmla="val 83747"/>
              </a:avLst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k-SK" sz="1200" i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1298575" y="6094413"/>
            <a:ext cx="6232525" cy="536575"/>
            <a:chOff x="818" y="3839"/>
            <a:chExt cx="3926" cy="338"/>
          </a:xfrm>
        </p:grpSpPr>
        <p:sp>
          <p:nvSpPr>
            <p:cNvPr id="13353" name="AutoShape 8"/>
            <p:cNvSpPr>
              <a:spLocks noChangeArrowheads="1"/>
            </p:cNvSpPr>
            <p:nvPr/>
          </p:nvSpPr>
          <p:spPr bwMode="auto">
            <a:xfrm rot="-525904">
              <a:off x="1797" y="3839"/>
              <a:ext cx="1888" cy="203"/>
            </a:xfrm>
            <a:prstGeom prst="rightArrow">
              <a:avLst>
                <a:gd name="adj1" fmla="val 50000"/>
                <a:gd name="adj2" fmla="val 83747"/>
              </a:avLst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k-SK" sz="1200" i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354" name="AutoShape 9"/>
            <p:cNvSpPr>
              <a:spLocks noChangeArrowheads="1"/>
            </p:cNvSpPr>
            <p:nvPr/>
          </p:nvSpPr>
          <p:spPr bwMode="auto">
            <a:xfrm rot="-353884">
              <a:off x="1572" y="3965"/>
              <a:ext cx="3172" cy="212"/>
            </a:xfrm>
            <a:prstGeom prst="rightArrow">
              <a:avLst>
                <a:gd name="adj1" fmla="val 46593"/>
                <a:gd name="adj2" fmla="val 82570"/>
              </a:avLst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k-SK" sz="1200" i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355" name="AutoShape 10"/>
            <p:cNvSpPr>
              <a:spLocks noChangeArrowheads="1"/>
            </p:cNvSpPr>
            <p:nvPr/>
          </p:nvSpPr>
          <p:spPr bwMode="auto">
            <a:xfrm rot="-851407">
              <a:off x="818" y="3874"/>
              <a:ext cx="1888" cy="203"/>
            </a:xfrm>
            <a:prstGeom prst="rightArrow">
              <a:avLst>
                <a:gd name="adj1" fmla="val 50000"/>
                <a:gd name="adj2" fmla="val 83747"/>
              </a:avLst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k-SK" sz="1200" i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0" y="3973513"/>
            <a:ext cx="3368675" cy="2898775"/>
            <a:chOff x="-6" y="2723"/>
            <a:chExt cx="2122" cy="1606"/>
          </a:xfrm>
        </p:grpSpPr>
        <p:sp>
          <p:nvSpPr>
            <p:cNvPr id="13351" name="Freeform 12"/>
            <p:cNvSpPr>
              <a:spLocks/>
            </p:cNvSpPr>
            <p:nvPr/>
          </p:nvSpPr>
          <p:spPr bwMode="auto">
            <a:xfrm>
              <a:off x="-6" y="2723"/>
              <a:ext cx="2122" cy="1606"/>
            </a:xfrm>
            <a:custGeom>
              <a:avLst/>
              <a:gdLst>
                <a:gd name="T0" fmla="*/ 3584 w 2067"/>
                <a:gd name="T1" fmla="*/ 5151 h 1515"/>
                <a:gd name="T2" fmla="*/ 3563 w 2067"/>
                <a:gd name="T3" fmla="*/ 4266 h 1515"/>
                <a:gd name="T4" fmla="*/ 3422 w 2067"/>
                <a:gd name="T5" fmla="*/ 3116 h 1515"/>
                <a:gd name="T6" fmla="*/ 3049 w 2067"/>
                <a:gd name="T7" fmla="*/ 1851 h 1515"/>
                <a:gd name="T8" fmla="*/ 2571 w 2067"/>
                <a:gd name="T9" fmla="*/ 949 h 1515"/>
                <a:gd name="T10" fmla="*/ 1760 w 2067"/>
                <a:gd name="T11" fmla="*/ 259 h 1515"/>
                <a:gd name="T12" fmla="*/ 728 w 2067"/>
                <a:gd name="T13" fmla="*/ 3 h 1515"/>
                <a:gd name="T14" fmla="*/ 0 w 2067"/>
                <a:gd name="T15" fmla="*/ 0 h 1515"/>
                <a:gd name="T16" fmla="*/ 0 w 2067"/>
                <a:gd name="T17" fmla="*/ 5155 h 1515"/>
                <a:gd name="T18" fmla="*/ 3584 w 2067"/>
                <a:gd name="T19" fmla="*/ 5151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7" h="1515">
                  <a:moveTo>
                    <a:pt x="2067" y="1512"/>
                  </a:moveTo>
                  <a:lnTo>
                    <a:pt x="2052" y="1252"/>
                  </a:lnTo>
                  <a:cubicBezTo>
                    <a:pt x="2037" y="1153"/>
                    <a:pt x="2022" y="1033"/>
                    <a:pt x="1972" y="915"/>
                  </a:cubicBezTo>
                  <a:cubicBezTo>
                    <a:pt x="1923" y="798"/>
                    <a:pt x="1838" y="649"/>
                    <a:pt x="1756" y="543"/>
                  </a:cubicBezTo>
                  <a:cubicBezTo>
                    <a:pt x="1674" y="437"/>
                    <a:pt x="1604" y="355"/>
                    <a:pt x="1481" y="277"/>
                  </a:cubicBezTo>
                  <a:cubicBezTo>
                    <a:pt x="1358" y="199"/>
                    <a:pt x="1192" y="122"/>
                    <a:pt x="1015" y="76"/>
                  </a:cubicBezTo>
                  <a:cubicBezTo>
                    <a:pt x="838" y="30"/>
                    <a:pt x="589" y="16"/>
                    <a:pt x="420" y="3"/>
                  </a:cubicBezTo>
                  <a:lnTo>
                    <a:pt x="0" y="0"/>
                  </a:lnTo>
                  <a:lnTo>
                    <a:pt x="0" y="1515"/>
                  </a:lnTo>
                  <a:lnTo>
                    <a:pt x="2067" y="1512"/>
                  </a:lnTo>
                  <a:close/>
                </a:path>
              </a:pathLst>
            </a:custGeom>
            <a:solidFill>
              <a:srgbClr val="336699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2" name="Text Box 13"/>
            <p:cNvSpPr txBox="1">
              <a:spLocks noChangeArrowheads="1"/>
            </p:cNvSpPr>
            <p:nvPr/>
          </p:nvSpPr>
          <p:spPr bwMode="auto">
            <a:xfrm>
              <a:off x="40" y="2959"/>
              <a:ext cx="1770" cy="1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10800" rIns="54000" bIns="10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60363" indent="-1809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sk-SK" sz="18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Rural Development Policy</a:t>
              </a:r>
              <a:r>
                <a:rPr lang="en-GB" altLang="sk-SK" sz="20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:</a:t>
              </a:r>
            </a:p>
            <a:p>
              <a:pPr lvl="1" eaLnBrk="1" hangingPunct="1">
                <a:buFontTx/>
                <a:buChar char="•"/>
              </a:pPr>
              <a:r>
                <a:rPr lang="en-GB" altLang="sk-SK" sz="1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Cooperation</a:t>
              </a:r>
            </a:p>
            <a:p>
              <a:pPr lvl="1" eaLnBrk="1" hangingPunct="1">
                <a:buFontTx/>
                <a:buChar char="•"/>
              </a:pPr>
              <a:r>
                <a:rPr lang="en-GB" altLang="sk-SK" sz="1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Knowledge transfer</a:t>
              </a:r>
            </a:p>
            <a:p>
              <a:pPr lvl="1" eaLnBrk="1" hangingPunct="1">
                <a:spcBef>
                  <a:spcPct val="0"/>
                </a:spcBef>
                <a:buFontTx/>
                <a:buChar char="•"/>
              </a:pPr>
              <a:r>
                <a:rPr lang="en-GB" altLang="sk-SK" sz="1600">
                  <a:solidFill>
                    <a:schemeClr val="bg1"/>
                  </a:solidFill>
                  <a:latin typeface="Arial" panose="020B0604020202020204" pitchFamily="34" charset="0"/>
                </a:rPr>
                <a:t>Pilot projects</a:t>
              </a:r>
              <a:r>
                <a:rPr lang="en-GB" altLang="sk-SK" sz="1600">
                  <a:solidFill>
                    <a:srgbClr val="0F5494"/>
                  </a:solidFill>
                  <a:latin typeface="Arial" panose="020B0604020202020204" pitchFamily="34" charset="0"/>
                </a:rPr>
                <a:t> </a:t>
              </a:r>
            </a:p>
            <a:p>
              <a:pPr lvl="1" eaLnBrk="1" hangingPunct="1">
                <a:spcBef>
                  <a:spcPct val="0"/>
                </a:spcBef>
                <a:buFontTx/>
                <a:buChar char="•"/>
              </a:pPr>
              <a:r>
                <a:rPr lang="en-GB" altLang="sk-SK" sz="1600">
                  <a:solidFill>
                    <a:schemeClr val="bg1"/>
                  </a:solidFill>
                  <a:latin typeface="Arial" panose="020B0604020202020204" pitchFamily="34" charset="0"/>
                </a:rPr>
                <a:t>Advisory services</a:t>
              </a:r>
              <a:endParaRPr lang="en-GB" altLang="sk-SK" sz="1600">
                <a:latin typeface="Arial" panose="020B0604020202020204" pitchFamily="34" charset="0"/>
              </a:endParaRPr>
            </a:p>
            <a:p>
              <a:pPr lvl="1" eaLnBrk="1" hangingPunct="1">
                <a:spcBef>
                  <a:spcPct val="0"/>
                </a:spcBef>
                <a:buFontTx/>
                <a:buChar char="•"/>
              </a:pPr>
              <a:r>
                <a:rPr lang="en-GB" altLang="sk-SK" sz="16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Investment</a:t>
              </a:r>
            </a:p>
          </p:txBody>
        </p:sp>
      </p:grpSp>
      <p:grpSp>
        <p:nvGrpSpPr>
          <p:cNvPr id="29710" name="Group 14"/>
          <p:cNvGrpSpPr>
            <a:grpSpLocks/>
          </p:cNvGrpSpPr>
          <p:nvPr/>
        </p:nvGrpSpPr>
        <p:grpSpPr bwMode="auto">
          <a:xfrm>
            <a:off x="5688013" y="0"/>
            <a:ext cx="3459162" cy="2460625"/>
            <a:chOff x="3583" y="0"/>
            <a:chExt cx="2179" cy="1550"/>
          </a:xfrm>
        </p:grpSpPr>
        <p:sp>
          <p:nvSpPr>
            <p:cNvPr id="13349" name="Freeform 15"/>
            <p:cNvSpPr>
              <a:spLocks/>
            </p:cNvSpPr>
            <p:nvPr/>
          </p:nvSpPr>
          <p:spPr bwMode="auto">
            <a:xfrm>
              <a:off x="3583" y="0"/>
              <a:ext cx="2179" cy="1550"/>
            </a:xfrm>
            <a:custGeom>
              <a:avLst/>
              <a:gdLst>
                <a:gd name="T0" fmla="*/ 0 w 1467"/>
                <a:gd name="T1" fmla="*/ 1 h 1197"/>
                <a:gd name="T2" fmla="*/ 44167 w 1467"/>
                <a:gd name="T3" fmla="*/ 48775 h 1197"/>
                <a:gd name="T4" fmla="*/ 310850 w 1467"/>
                <a:gd name="T5" fmla="*/ 118260 h 1197"/>
                <a:gd name="T6" fmla="*/ 867560 w 1467"/>
                <a:gd name="T7" fmla="*/ 175773 h 1197"/>
                <a:gd name="T8" fmla="*/ 1706310 w 1467"/>
                <a:gd name="T9" fmla="*/ 218479 h 1197"/>
                <a:gd name="T10" fmla="*/ 3153845 w 1467"/>
                <a:gd name="T11" fmla="*/ 255745 h 1197"/>
                <a:gd name="T12" fmla="*/ 4833860 w 1467"/>
                <a:gd name="T13" fmla="*/ 270009 h 1197"/>
                <a:gd name="T14" fmla="*/ 5912503 w 1467"/>
                <a:gd name="T15" fmla="*/ 272278 h 1197"/>
                <a:gd name="T16" fmla="*/ 5955044 w 1467"/>
                <a:gd name="T17" fmla="*/ 0 h 1197"/>
                <a:gd name="T18" fmla="*/ 0 w 1467"/>
                <a:gd name="T19" fmla="*/ 1 h 1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67" h="1197">
                  <a:moveTo>
                    <a:pt x="0" y="1"/>
                  </a:moveTo>
                  <a:lnTo>
                    <a:pt x="11" y="215"/>
                  </a:lnTo>
                  <a:cubicBezTo>
                    <a:pt x="23" y="302"/>
                    <a:pt x="43" y="428"/>
                    <a:pt x="77" y="520"/>
                  </a:cubicBezTo>
                  <a:cubicBezTo>
                    <a:pt x="111" y="613"/>
                    <a:pt x="157" y="698"/>
                    <a:pt x="214" y="772"/>
                  </a:cubicBezTo>
                  <a:cubicBezTo>
                    <a:pt x="272" y="845"/>
                    <a:pt x="327" y="902"/>
                    <a:pt x="421" y="960"/>
                  </a:cubicBezTo>
                  <a:cubicBezTo>
                    <a:pt x="515" y="1019"/>
                    <a:pt x="649" y="1086"/>
                    <a:pt x="777" y="1124"/>
                  </a:cubicBezTo>
                  <a:cubicBezTo>
                    <a:pt x="905" y="1162"/>
                    <a:pt x="1078" y="1175"/>
                    <a:pt x="1191" y="1187"/>
                  </a:cubicBezTo>
                  <a:lnTo>
                    <a:pt x="1457" y="1197"/>
                  </a:lnTo>
                  <a:lnTo>
                    <a:pt x="146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3350" name="Text Box 16"/>
            <p:cNvSpPr txBox="1">
              <a:spLocks noChangeArrowheads="1"/>
            </p:cNvSpPr>
            <p:nvPr/>
          </p:nvSpPr>
          <p:spPr bwMode="auto">
            <a:xfrm>
              <a:off x="4048" y="87"/>
              <a:ext cx="1712" cy="1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363538" indent="-1841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sk-SK" sz="18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Research &amp; Innovation Framework:</a:t>
              </a:r>
            </a:p>
            <a:p>
              <a:pPr lvl="1" eaLnBrk="1" hangingPunct="1">
                <a:spcBef>
                  <a:spcPct val="0"/>
                </a:spcBef>
                <a:buFontTx/>
                <a:buChar char="•"/>
              </a:pPr>
              <a:r>
                <a:rPr lang="en-GB" altLang="sk-SK" sz="16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Research projects</a:t>
              </a:r>
            </a:p>
            <a:p>
              <a:pPr lvl="1" eaLnBrk="1" hangingPunct="1">
                <a:spcBef>
                  <a:spcPct val="0"/>
                </a:spcBef>
                <a:buFontTx/>
                <a:buChar char="•"/>
              </a:pPr>
              <a:r>
                <a:rPr lang="en-GB" altLang="sk-SK" sz="16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Multi-actor projects</a:t>
              </a:r>
            </a:p>
            <a:p>
              <a:pPr lvl="1" eaLnBrk="1" hangingPunct="1">
                <a:spcBef>
                  <a:spcPct val="0"/>
                </a:spcBef>
                <a:buFontTx/>
                <a:buChar char="•"/>
              </a:pPr>
              <a:r>
                <a:rPr lang="en-GB" altLang="sk-SK" sz="16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Innovation brokers</a:t>
              </a:r>
            </a:p>
            <a:p>
              <a:pPr lvl="1" eaLnBrk="1" hangingPunct="1">
                <a:spcBef>
                  <a:spcPct val="0"/>
                </a:spcBef>
                <a:buFontTx/>
                <a:buChar char="•"/>
              </a:pPr>
              <a:r>
                <a:rPr lang="nl-BE" altLang="sk-SK" sz="16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Thematic networks</a:t>
              </a:r>
              <a:endParaRPr lang="en-GB" altLang="sk-SK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9713" name="Group 17"/>
          <p:cNvGrpSpPr>
            <a:grpSpLocks/>
          </p:cNvGrpSpPr>
          <p:nvPr/>
        </p:nvGrpSpPr>
        <p:grpSpPr bwMode="auto">
          <a:xfrm>
            <a:off x="5616575" y="4462463"/>
            <a:ext cx="3025775" cy="966787"/>
            <a:chOff x="3241" y="2721"/>
            <a:chExt cx="1906" cy="609"/>
          </a:xfrm>
        </p:grpSpPr>
        <p:sp>
          <p:nvSpPr>
            <p:cNvPr id="13345" name="Oval 18"/>
            <p:cNvSpPr>
              <a:spLocks noChangeArrowheads="1"/>
            </p:cNvSpPr>
            <p:nvPr/>
          </p:nvSpPr>
          <p:spPr bwMode="auto">
            <a:xfrm>
              <a:off x="3241" y="2721"/>
              <a:ext cx="896" cy="512"/>
            </a:xfrm>
            <a:prstGeom prst="ellipse">
              <a:avLst/>
            </a:prstGeom>
            <a:solidFill>
              <a:srgbClr val="006666"/>
            </a:solidFill>
            <a:ln w="38100" algn="ctr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k-SK" sz="1200" i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346" name="Text Box 19"/>
            <p:cNvSpPr txBox="1">
              <a:spLocks noChangeArrowheads="1"/>
            </p:cNvSpPr>
            <p:nvPr/>
          </p:nvSpPr>
          <p:spPr bwMode="auto">
            <a:xfrm>
              <a:off x="3268" y="2818"/>
              <a:ext cx="83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sk-SK" sz="16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Operational Groups</a:t>
              </a:r>
            </a:p>
          </p:txBody>
        </p:sp>
        <p:sp>
          <p:nvSpPr>
            <p:cNvPr id="13347" name="Oval 20"/>
            <p:cNvSpPr>
              <a:spLocks noChangeArrowheads="1"/>
            </p:cNvSpPr>
            <p:nvPr/>
          </p:nvSpPr>
          <p:spPr bwMode="auto">
            <a:xfrm>
              <a:off x="4251" y="2818"/>
              <a:ext cx="896" cy="512"/>
            </a:xfrm>
            <a:prstGeom prst="ellipse">
              <a:avLst/>
            </a:prstGeom>
            <a:solidFill>
              <a:srgbClr val="006666"/>
            </a:solidFill>
            <a:ln w="38100" algn="ctr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k-SK" sz="1200" i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348" name="Text Box 21"/>
            <p:cNvSpPr txBox="1">
              <a:spLocks noChangeArrowheads="1"/>
            </p:cNvSpPr>
            <p:nvPr/>
          </p:nvSpPr>
          <p:spPr bwMode="auto">
            <a:xfrm>
              <a:off x="4299" y="2910"/>
              <a:ext cx="83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sk-SK" sz="1600" b="1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Operational Groups</a:t>
              </a:r>
            </a:p>
          </p:txBody>
        </p:sp>
      </p:grp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4189413" y="5165725"/>
            <a:ext cx="4691062" cy="1093788"/>
            <a:chOff x="2594" y="3128"/>
            <a:chExt cx="2955" cy="689"/>
          </a:xfrm>
        </p:grpSpPr>
        <p:sp>
          <p:nvSpPr>
            <p:cNvPr id="13338" name="Oval 23"/>
            <p:cNvSpPr>
              <a:spLocks noChangeArrowheads="1"/>
            </p:cNvSpPr>
            <p:nvPr/>
          </p:nvSpPr>
          <p:spPr bwMode="auto">
            <a:xfrm>
              <a:off x="2594" y="3128"/>
              <a:ext cx="896" cy="512"/>
            </a:xfrm>
            <a:prstGeom prst="ellipse">
              <a:avLst/>
            </a:prstGeom>
            <a:solidFill>
              <a:srgbClr val="006666"/>
            </a:solidFill>
            <a:ln w="38100" algn="ctr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k-SK" sz="1200" i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grpSp>
          <p:nvGrpSpPr>
            <p:cNvPr id="13339" name="Group 24"/>
            <p:cNvGrpSpPr>
              <a:grpSpLocks/>
            </p:cNvGrpSpPr>
            <p:nvPr/>
          </p:nvGrpSpPr>
          <p:grpSpPr bwMode="auto">
            <a:xfrm>
              <a:off x="2605" y="3226"/>
              <a:ext cx="2944" cy="591"/>
              <a:chOff x="2605" y="3226"/>
              <a:chExt cx="2944" cy="591"/>
            </a:xfrm>
          </p:grpSpPr>
          <p:sp>
            <p:nvSpPr>
              <p:cNvPr id="13340" name="Oval 25"/>
              <p:cNvSpPr>
                <a:spLocks noChangeArrowheads="1"/>
              </p:cNvSpPr>
              <p:nvPr/>
            </p:nvSpPr>
            <p:spPr bwMode="auto">
              <a:xfrm>
                <a:off x="3611" y="3226"/>
                <a:ext cx="896" cy="512"/>
              </a:xfrm>
              <a:prstGeom prst="ellipse">
                <a:avLst/>
              </a:prstGeom>
              <a:solidFill>
                <a:srgbClr val="006666"/>
              </a:solidFill>
              <a:ln w="38100" algn="ctr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sk-SK" sz="1200" i="1">
                  <a:solidFill>
                    <a:srgbClr val="0F5494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3341" name="Oval 26"/>
              <p:cNvSpPr>
                <a:spLocks noChangeArrowheads="1"/>
              </p:cNvSpPr>
              <p:nvPr/>
            </p:nvSpPr>
            <p:spPr bwMode="auto">
              <a:xfrm>
                <a:off x="4653" y="3305"/>
                <a:ext cx="896" cy="512"/>
              </a:xfrm>
              <a:prstGeom prst="ellipse">
                <a:avLst/>
              </a:prstGeom>
              <a:solidFill>
                <a:srgbClr val="006666"/>
              </a:solidFill>
              <a:ln w="38100" algn="ctr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sk-SK" sz="1200" i="1">
                  <a:solidFill>
                    <a:srgbClr val="0F5494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3342" name="Text Box 27"/>
              <p:cNvSpPr txBox="1">
                <a:spLocks noChangeArrowheads="1"/>
              </p:cNvSpPr>
              <p:nvPr/>
            </p:nvSpPr>
            <p:spPr bwMode="auto">
              <a:xfrm>
                <a:off x="3629" y="3315"/>
                <a:ext cx="834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sk-SK" sz="1600" b="1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Operational Groups</a:t>
                </a:r>
              </a:p>
            </p:txBody>
          </p:sp>
          <p:sp>
            <p:nvSpPr>
              <p:cNvPr id="13343" name="Text Box 28"/>
              <p:cNvSpPr txBox="1">
                <a:spLocks noChangeArrowheads="1"/>
              </p:cNvSpPr>
              <p:nvPr/>
            </p:nvSpPr>
            <p:spPr bwMode="auto">
              <a:xfrm>
                <a:off x="4683" y="3387"/>
                <a:ext cx="834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sk-SK" sz="1600" b="1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Operational Groups</a:t>
                </a:r>
              </a:p>
            </p:txBody>
          </p:sp>
          <p:sp>
            <p:nvSpPr>
              <p:cNvPr id="13344" name="Text Box 29"/>
              <p:cNvSpPr txBox="1">
                <a:spLocks noChangeArrowheads="1"/>
              </p:cNvSpPr>
              <p:nvPr/>
            </p:nvSpPr>
            <p:spPr bwMode="auto">
              <a:xfrm>
                <a:off x="2605" y="3232"/>
                <a:ext cx="834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sk-SK" sz="1600" b="1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Operational Groups</a:t>
                </a:r>
              </a:p>
            </p:txBody>
          </p:sp>
        </p:grpSp>
      </p:grp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2403475" y="4852988"/>
            <a:ext cx="1370013" cy="1323975"/>
          </a:xfrm>
          <a:prstGeom prst="rect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Member</a:t>
            </a:r>
            <a:b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States</a:t>
            </a:r>
            <a:b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Programmes</a:t>
            </a:r>
            <a:b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GB" altLang="sk-SK" sz="1600" b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5965825" y="2936875"/>
            <a:ext cx="1409700" cy="1152525"/>
          </a:xfrm>
          <a:prstGeom prst="rect">
            <a:avLst/>
          </a:prstGeom>
          <a:solidFill>
            <a:srgbClr val="FE7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82800" rIns="126000" bIns="82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ETPs, ERA-Nets, JPIs, etc.</a:t>
            </a:r>
          </a:p>
        </p:txBody>
      </p:sp>
      <p:grpSp>
        <p:nvGrpSpPr>
          <p:cNvPr id="29728" name="Group 32"/>
          <p:cNvGrpSpPr>
            <a:grpSpLocks/>
          </p:cNvGrpSpPr>
          <p:nvPr/>
        </p:nvGrpSpPr>
        <p:grpSpPr bwMode="auto">
          <a:xfrm>
            <a:off x="1785938" y="960438"/>
            <a:ext cx="3581400" cy="3197225"/>
            <a:chOff x="1125" y="605"/>
            <a:chExt cx="2256" cy="2014"/>
          </a:xfrm>
        </p:grpSpPr>
        <p:sp>
          <p:nvSpPr>
            <p:cNvPr id="13336" name="Oval 33"/>
            <p:cNvSpPr>
              <a:spLocks noChangeArrowheads="1"/>
            </p:cNvSpPr>
            <p:nvPr/>
          </p:nvSpPr>
          <p:spPr bwMode="auto">
            <a:xfrm>
              <a:off x="1125" y="605"/>
              <a:ext cx="2256" cy="2014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k-SK" sz="1200" i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337" name="Text Box 34"/>
            <p:cNvSpPr txBox="1">
              <a:spLocks noChangeArrowheads="1"/>
            </p:cNvSpPr>
            <p:nvPr/>
          </p:nvSpPr>
          <p:spPr bwMode="auto">
            <a:xfrm>
              <a:off x="1395" y="816"/>
              <a:ext cx="1518" cy="1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65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sk-SK" sz="2000" b="1" u="sng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sk-SK" sz="2000" b="1" u="sng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sk-SK" sz="2800" b="1" u="sng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EIP Network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sk-SK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9731" name="Group 35"/>
          <p:cNvGrpSpPr>
            <a:grpSpLocks/>
          </p:cNvGrpSpPr>
          <p:nvPr/>
        </p:nvGrpSpPr>
        <p:grpSpPr bwMode="auto">
          <a:xfrm>
            <a:off x="2479675" y="992188"/>
            <a:ext cx="3971925" cy="4271962"/>
            <a:chOff x="1562" y="625"/>
            <a:chExt cx="2502" cy="2691"/>
          </a:xfrm>
        </p:grpSpPr>
        <p:sp>
          <p:nvSpPr>
            <p:cNvPr id="13332" name="AutoShape 36"/>
            <p:cNvSpPr>
              <a:spLocks noChangeArrowheads="1"/>
            </p:cNvSpPr>
            <p:nvPr/>
          </p:nvSpPr>
          <p:spPr bwMode="auto">
            <a:xfrm rot="2382448">
              <a:off x="2592" y="2249"/>
              <a:ext cx="1137" cy="345"/>
            </a:xfrm>
            <a:prstGeom prst="leftRightArrow">
              <a:avLst>
                <a:gd name="adj1" fmla="val 54824"/>
                <a:gd name="adj2" fmla="val 53676"/>
              </a:avLst>
            </a:prstGeom>
            <a:gradFill rotWithShape="1">
              <a:gsLst>
                <a:gs pos="0">
                  <a:srgbClr val="00CC99"/>
                </a:gs>
                <a:gs pos="100000">
                  <a:srgbClr val="FF3300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k-SK" sz="1200" i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333" name="AutoShape 37"/>
            <p:cNvSpPr>
              <a:spLocks noChangeArrowheads="1"/>
            </p:cNvSpPr>
            <p:nvPr/>
          </p:nvSpPr>
          <p:spPr bwMode="auto">
            <a:xfrm rot="-1848170">
              <a:off x="2713" y="625"/>
              <a:ext cx="1351" cy="345"/>
            </a:xfrm>
            <a:prstGeom prst="leftRightArrow">
              <a:avLst>
                <a:gd name="adj1" fmla="val 54824"/>
                <a:gd name="adj2" fmla="val 63779"/>
              </a:avLst>
            </a:prstGeom>
            <a:gradFill rotWithShape="1">
              <a:gsLst>
                <a:gs pos="0">
                  <a:srgbClr val="00CC99"/>
                </a:gs>
                <a:gs pos="100000">
                  <a:srgbClr val="FF8669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k-SK" sz="1200" i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334" name="AutoShape 38"/>
            <p:cNvSpPr>
              <a:spLocks noChangeArrowheads="1"/>
            </p:cNvSpPr>
            <p:nvPr/>
          </p:nvSpPr>
          <p:spPr bwMode="auto">
            <a:xfrm rot="3505427">
              <a:off x="2211" y="2579"/>
              <a:ext cx="1128" cy="345"/>
            </a:xfrm>
            <a:prstGeom prst="leftRightArrow">
              <a:avLst>
                <a:gd name="adj1" fmla="val 54824"/>
                <a:gd name="adj2" fmla="val 53252"/>
              </a:avLst>
            </a:prstGeom>
            <a:gradFill rotWithShape="1">
              <a:gsLst>
                <a:gs pos="0">
                  <a:srgbClr val="00CC99"/>
                </a:gs>
                <a:gs pos="100000">
                  <a:srgbClr val="0066FF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k-SK" sz="1200" i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335" name="AutoShape 39"/>
            <p:cNvSpPr>
              <a:spLocks noChangeArrowheads="1"/>
            </p:cNvSpPr>
            <p:nvPr/>
          </p:nvSpPr>
          <p:spPr bwMode="auto">
            <a:xfrm rot="6775564">
              <a:off x="1277" y="2610"/>
              <a:ext cx="916" cy="345"/>
            </a:xfrm>
            <a:prstGeom prst="leftRightArrow">
              <a:avLst>
                <a:gd name="adj1" fmla="val 54824"/>
                <a:gd name="adj2" fmla="val 43243"/>
              </a:avLst>
            </a:prstGeom>
            <a:gradFill rotWithShape="1">
              <a:gsLst>
                <a:gs pos="0">
                  <a:srgbClr val="00CC99"/>
                </a:gs>
                <a:gs pos="100000">
                  <a:srgbClr val="0066FF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k-SK" sz="1200" i="1">
                <a:solidFill>
                  <a:srgbClr val="0F5494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277813" y="2928938"/>
            <a:ext cx="1863725" cy="1323975"/>
          </a:xfrm>
          <a:prstGeom prst="rect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Rural Development Committee</a:t>
            </a:r>
            <a:b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GB" altLang="sk-SK" sz="1600" b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614363" y="2098675"/>
            <a:ext cx="1863725" cy="1079500"/>
          </a:xfrm>
          <a:prstGeom prst="rect">
            <a:avLst/>
          </a:prstGeom>
          <a:solidFill>
            <a:srgbClr val="72A1D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sk-SK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Rural Development Network</a:t>
            </a:r>
            <a:br>
              <a:rPr lang="en-GB" altLang="sk-SK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k-SK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Steering Group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166688" y="185738"/>
            <a:ext cx="4756150" cy="928687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sk-SK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Steering Board</a:t>
            </a:r>
            <a:r>
              <a:rPr lang="en-GB" altLang="sk-SK" sz="1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sk-SK" sz="1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k-SK" sz="1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European Innovation Partnership</a:t>
            </a:r>
            <a:br>
              <a:rPr lang="en-GB" altLang="sk-SK" sz="1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k-SK" sz="1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‚Agricultural Productivity and Sustainability</a:t>
            </a:r>
            <a:r>
              <a:rPr lang="en-GB" altLang="sk-SK" sz="1800">
                <a:latin typeface="Arial" panose="020B0604020202020204" pitchFamily="34" charset="0"/>
                <a:ea typeface="ＭＳ Ｐゴシック" panose="020B0600070205080204" pitchFamily="34" charset="-128"/>
              </a:rPr>
              <a:t> ‘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4676775" y="1843088"/>
            <a:ext cx="1903413" cy="1397000"/>
          </a:xfrm>
          <a:prstGeom prst="rect">
            <a:avLst/>
          </a:prstGeom>
          <a:solidFill>
            <a:srgbClr val="FE7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82800" rIns="126000" bIns="82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Standing Committee</a:t>
            </a:r>
            <a:b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 Agricultural Research (SCAR)</a:t>
            </a: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3611563" y="6478588"/>
            <a:ext cx="5532437" cy="379412"/>
          </a:xfrm>
          <a:prstGeom prst="rect">
            <a:avLst/>
          </a:prstGeom>
          <a:solidFill>
            <a:srgbClr val="0066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GB" altLang="sk-SK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Farmers</a:t>
            </a:r>
            <a:r>
              <a:rPr lang="en-GB" altLang="sk-SK" sz="1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sk-SK" sz="1800" b="1" baseline="30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r>
              <a:rPr lang="en-GB" altLang="sk-SK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Advisers</a:t>
            </a:r>
            <a:r>
              <a:rPr lang="en-GB" altLang="sk-SK" sz="1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sk-SK" sz="1800" b="1" baseline="30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r>
              <a:rPr lang="en-GB" altLang="sk-SK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Enterprises</a:t>
            </a:r>
            <a:r>
              <a:rPr lang="en-GB" altLang="sk-SK" sz="1800" baseline="30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sk-SK" sz="1800" b="1" baseline="30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r>
              <a:rPr lang="en-GB" altLang="sk-SK" sz="1800" baseline="30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sk-SK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Scientists. NGOs</a:t>
            </a: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7386638" y="2620963"/>
            <a:ext cx="1757362" cy="1311275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Horizon 2020</a:t>
            </a:r>
            <a:b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Programme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sk-SK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9229937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26" grpId="0" animBg="1"/>
      <p:bldP spid="29727" grpId="0" animBg="1"/>
      <p:bldP spid="29736" grpId="0" animBg="1"/>
      <p:bldP spid="29737" grpId="0" animBg="1"/>
      <p:bldP spid="29738" grpId="0" animBg="1"/>
      <p:bldP spid="29739" grpId="0" animBg="1"/>
      <p:bldP spid="29740" grpId="0" animBg="1"/>
      <p:bldP spid="297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79171"/>
            <a:ext cx="8229600" cy="448667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None/>
            </a:pPr>
            <a:r>
              <a:rPr lang="sk-SK" altLang="sk-SK" sz="1600" dirty="0" smtClean="0">
                <a:solidFill>
                  <a:srgbClr val="003366"/>
                </a:solidFill>
              </a:rPr>
              <a:t>To </a:t>
            </a:r>
            <a:r>
              <a:rPr lang="sk-SK" altLang="sk-SK" sz="1600" dirty="0" err="1" smtClean="0">
                <a:solidFill>
                  <a:srgbClr val="003366"/>
                </a:solidFill>
              </a:rPr>
              <a:t>establish</a:t>
            </a:r>
            <a:r>
              <a:rPr lang="sk-SK" altLang="sk-SK" sz="1600" dirty="0" smtClean="0">
                <a:solidFill>
                  <a:srgbClr val="003366"/>
                </a:solidFill>
              </a:rPr>
              <a:t> Cluster </a:t>
            </a:r>
            <a:r>
              <a:rPr lang="en-GB" sz="1600" b="1" dirty="0">
                <a:solidFill>
                  <a:srgbClr val="003366"/>
                </a:solidFill>
              </a:rPr>
              <a:t>Danube </a:t>
            </a:r>
            <a:r>
              <a:rPr lang="en-GB" sz="1600" b="1" dirty="0" err="1">
                <a:solidFill>
                  <a:srgbClr val="003366"/>
                </a:solidFill>
              </a:rPr>
              <a:t>Centr</a:t>
            </a:r>
            <a:r>
              <a:rPr lang="sk-SK" sz="1600" b="1" dirty="0">
                <a:solidFill>
                  <a:srgbClr val="003366"/>
                </a:solidFill>
              </a:rPr>
              <a:t>e</a:t>
            </a:r>
            <a:r>
              <a:rPr lang="en-GB" sz="1600" b="1" dirty="0">
                <a:solidFill>
                  <a:srgbClr val="003366"/>
                </a:solidFill>
              </a:rPr>
              <a:t> for Integrated Resource </a:t>
            </a:r>
            <a:r>
              <a:rPr lang="en-GB" sz="1600" b="1" dirty="0" smtClean="0">
                <a:solidFill>
                  <a:srgbClr val="003366"/>
                </a:solidFill>
              </a:rPr>
              <a:t>Management</a:t>
            </a:r>
            <a:endParaRPr lang="sk-SK" altLang="sk-SK" sz="1600" dirty="0">
              <a:solidFill>
                <a:srgbClr val="0033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FontTx/>
              <a:buAutoNum type="arabicParenR"/>
            </a:pPr>
            <a:r>
              <a:rPr lang="sk-SK" altLang="sk-SK" sz="1600" dirty="0">
                <a:solidFill>
                  <a:srgbClr val="003366"/>
                </a:solidFill>
              </a:rPr>
              <a:t>RDP 2014-2020 – </a:t>
            </a:r>
            <a:r>
              <a:rPr lang="sk-SK" altLang="sk-SK" sz="1600" dirty="0" err="1">
                <a:solidFill>
                  <a:srgbClr val="003366"/>
                </a:solidFill>
              </a:rPr>
              <a:t>development</a:t>
            </a:r>
            <a:r>
              <a:rPr lang="sk-SK" altLang="sk-SK" sz="1600" dirty="0">
                <a:solidFill>
                  <a:srgbClr val="003366"/>
                </a:solidFill>
              </a:rPr>
              <a:t> of </a:t>
            </a:r>
            <a:r>
              <a:rPr lang="sk-SK" altLang="sk-SK" sz="1600" dirty="0" err="1">
                <a:solidFill>
                  <a:srgbClr val="003366"/>
                </a:solidFill>
              </a:rPr>
              <a:t>innovation</a:t>
            </a:r>
            <a:r>
              <a:rPr lang="sk-SK" altLang="sk-SK" sz="1600" dirty="0">
                <a:solidFill>
                  <a:srgbClr val="003366"/>
                </a:solidFill>
              </a:rPr>
              <a:t> </a:t>
            </a:r>
            <a:r>
              <a:rPr lang="sk-SK" altLang="sk-SK" sz="1600" dirty="0" err="1">
                <a:solidFill>
                  <a:srgbClr val="003366"/>
                </a:solidFill>
              </a:rPr>
              <a:t>project</a:t>
            </a:r>
            <a:r>
              <a:rPr lang="sk-SK" altLang="sk-SK" sz="1600" dirty="0">
                <a:solidFill>
                  <a:srgbClr val="003366"/>
                </a:solidFill>
              </a:rPr>
              <a:t>/s </a:t>
            </a:r>
            <a:r>
              <a:rPr lang="sk-SK" altLang="sk-SK" sz="1600" dirty="0" err="1">
                <a:solidFill>
                  <a:srgbClr val="003366"/>
                </a:solidFill>
              </a:rPr>
              <a:t>through</a:t>
            </a:r>
            <a:r>
              <a:rPr lang="sk-SK" altLang="sk-SK" sz="1600" dirty="0">
                <a:solidFill>
                  <a:srgbClr val="003366"/>
                </a:solidFill>
              </a:rPr>
              <a:t> </a:t>
            </a:r>
            <a:r>
              <a:rPr lang="sk-SK" altLang="sk-SK" sz="1600" dirty="0" err="1">
                <a:solidFill>
                  <a:srgbClr val="003366"/>
                </a:solidFill>
              </a:rPr>
              <a:t>cooperation</a:t>
            </a:r>
            <a:endParaRPr lang="sk-SK" altLang="sk-SK" sz="1600" dirty="0">
              <a:solidFill>
                <a:srgbClr val="0033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FontTx/>
              <a:buAutoNum type="arabicParenR"/>
            </a:pPr>
            <a:r>
              <a:rPr lang="sk-SK" altLang="sk-SK" sz="1600" dirty="0" err="1">
                <a:solidFill>
                  <a:srgbClr val="003366"/>
                </a:solidFill>
              </a:rPr>
              <a:t>Link</a:t>
            </a:r>
            <a:r>
              <a:rPr lang="sk-SK" altLang="sk-SK" sz="1600" dirty="0">
                <a:solidFill>
                  <a:srgbClr val="003366"/>
                </a:solidFill>
              </a:rPr>
              <a:t> </a:t>
            </a:r>
            <a:r>
              <a:rPr lang="sk-SK" altLang="sk-SK" sz="1600" dirty="0" err="1">
                <a:solidFill>
                  <a:srgbClr val="003366"/>
                </a:solidFill>
              </a:rPr>
              <a:t>with</a:t>
            </a:r>
            <a:r>
              <a:rPr lang="sk-SK" altLang="sk-SK" sz="1600" dirty="0">
                <a:solidFill>
                  <a:srgbClr val="003366"/>
                </a:solidFill>
              </a:rPr>
              <a:t> </a:t>
            </a:r>
            <a:r>
              <a:rPr lang="sk-SK" altLang="sk-SK" sz="1600" dirty="0" err="1">
                <a:solidFill>
                  <a:srgbClr val="003366"/>
                </a:solidFill>
              </a:rPr>
              <a:t>AgroBioTech</a:t>
            </a:r>
            <a:r>
              <a:rPr lang="sk-SK" altLang="sk-SK" sz="1600" dirty="0">
                <a:solidFill>
                  <a:srgbClr val="003366"/>
                </a:solidFill>
              </a:rPr>
              <a:t> Centre </a:t>
            </a:r>
            <a:r>
              <a:rPr lang="sk-SK" altLang="sk-SK" sz="1600" dirty="0" err="1">
                <a:solidFill>
                  <a:srgbClr val="003366"/>
                </a:solidFill>
              </a:rPr>
              <a:t>including</a:t>
            </a:r>
            <a:r>
              <a:rPr lang="sk-SK" altLang="sk-SK" sz="1600" dirty="0">
                <a:solidFill>
                  <a:srgbClr val="003366"/>
                </a:solidFill>
              </a:rPr>
              <a:t> </a:t>
            </a:r>
            <a:r>
              <a:rPr lang="sk-SK" altLang="sk-SK" sz="1600" dirty="0" err="1">
                <a:solidFill>
                  <a:srgbClr val="003366"/>
                </a:solidFill>
              </a:rPr>
              <a:t>Technology</a:t>
            </a:r>
            <a:r>
              <a:rPr lang="sk-SK" altLang="sk-SK" sz="1600" dirty="0">
                <a:solidFill>
                  <a:srgbClr val="003366"/>
                </a:solidFill>
              </a:rPr>
              <a:t> Transfer </a:t>
            </a:r>
            <a:r>
              <a:rPr lang="sk-SK" altLang="sk-SK" sz="1600" dirty="0" smtClean="0">
                <a:solidFill>
                  <a:srgbClr val="003366"/>
                </a:solidFill>
              </a:rPr>
              <a:t>Centre - </a:t>
            </a:r>
            <a:r>
              <a:rPr lang="sk-SK" sz="1600" dirty="0">
                <a:solidFill>
                  <a:srgbClr val="003366"/>
                </a:solidFill>
              </a:rPr>
              <a:t>Danube </a:t>
            </a:r>
            <a:r>
              <a:rPr lang="sk-SK" sz="1600" dirty="0" err="1">
                <a:solidFill>
                  <a:srgbClr val="003366"/>
                </a:solidFill>
              </a:rPr>
              <a:t>Technology</a:t>
            </a:r>
            <a:r>
              <a:rPr lang="sk-SK" sz="1600" dirty="0">
                <a:solidFill>
                  <a:srgbClr val="003366"/>
                </a:solidFill>
              </a:rPr>
              <a:t> Transfer Centre (DS </a:t>
            </a:r>
            <a:r>
              <a:rPr lang="sk-SK" sz="1600" dirty="0" err="1">
                <a:solidFill>
                  <a:srgbClr val="003366"/>
                </a:solidFill>
              </a:rPr>
              <a:t>flagship</a:t>
            </a:r>
            <a:r>
              <a:rPr lang="sk-SK" sz="1600" dirty="0">
                <a:solidFill>
                  <a:srgbClr val="003366"/>
                </a:solidFill>
              </a:rPr>
              <a:t>)</a:t>
            </a:r>
            <a:endParaRPr lang="sk-SK" altLang="sk-SK" sz="1600" dirty="0">
              <a:solidFill>
                <a:srgbClr val="0033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FontTx/>
              <a:buAutoNum type="arabicParenR"/>
            </a:pPr>
            <a:r>
              <a:rPr lang="sk-SK" sz="1600" dirty="0" err="1" smtClean="0">
                <a:solidFill>
                  <a:srgbClr val="003366"/>
                </a:solidFill>
              </a:rPr>
              <a:t>Cooperation</a:t>
            </a:r>
            <a:r>
              <a:rPr lang="sk-SK" sz="1600" dirty="0" smtClean="0">
                <a:solidFill>
                  <a:srgbClr val="003366"/>
                </a:solidFill>
              </a:rPr>
              <a:t> </a:t>
            </a:r>
            <a:r>
              <a:rPr lang="sk-SK" sz="1600" dirty="0" err="1" smtClean="0">
                <a:solidFill>
                  <a:srgbClr val="003366"/>
                </a:solidFill>
              </a:rPr>
              <a:t>with</a:t>
            </a:r>
            <a:r>
              <a:rPr lang="sk-SK" sz="1600" dirty="0" smtClean="0">
                <a:solidFill>
                  <a:srgbClr val="003366"/>
                </a:solidFill>
              </a:rPr>
              <a:t> JRC - Research </a:t>
            </a:r>
            <a:r>
              <a:rPr lang="sk-SK" sz="1600" dirty="0" err="1">
                <a:solidFill>
                  <a:srgbClr val="003366"/>
                </a:solidFill>
              </a:rPr>
              <a:t>for</a:t>
            </a:r>
            <a:r>
              <a:rPr lang="sk-SK" sz="1600" dirty="0">
                <a:solidFill>
                  <a:srgbClr val="003366"/>
                </a:solidFill>
              </a:rPr>
              <a:t> </a:t>
            </a:r>
            <a:r>
              <a:rPr lang="sk-SK" sz="1600" dirty="0" err="1">
                <a:solidFill>
                  <a:srgbClr val="003366"/>
                </a:solidFill>
              </a:rPr>
              <a:t>policy</a:t>
            </a:r>
            <a:r>
              <a:rPr lang="sk-SK" sz="1600" dirty="0">
                <a:solidFill>
                  <a:srgbClr val="003366"/>
                </a:solidFill>
              </a:rPr>
              <a:t> </a:t>
            </a:r>
            <a:r>
              <a:rPr lang="sk-SK" sz="1600" dirty="0" err="1">
                <a:solidFill>
                  <a:srgbClr val="003366"/>
                </a:solidFill>
              </a:rPr>
              <a:t>makers</a:t>
            </a:r>
            <a:r>
              <a:rPr lang="sk-SK" sz="1600" dirty="0">
                <a:solidFill>
                  <a:srgbClr val="003366"/>
                </a:solidFill>
              </a:rPr>
              <a:t> </a:t>
            </a:r>
            <a:r>
              <a:rPr lang="sk-SK" sz="1600" dirty="0" smtClean="0">
                <a:solidFill>
                  <a:srgbClr val="003366"/>
                </a:solidFill>
              </a:rPr>
              <a:t>(</a:t>
            </a:r>
            <a:r>
              <a:rPr lang="sk-SK" sz="1600" dirty="0" err="1" smtClean="0">
                <a:solidFill>
                  <a:srgbClr val="003366"/>
                </a:solidFill>
              </a:rPr>
              <a:t>water</a:t>
            </a:r>
            <a:r>
              <a:rPr lang="sk-SK" sz="1600" dirty="0">
                <a:solidFill>
                  <a:srgbClr val="003366"/>
                </a:solidFill>
              </a:rPr>
              <a:t>, </a:t>
            </a:r>
            <a:r>
              <a:rPr lang="sk-SK" sz="1600" dirty="0" err="1">
                <a:solidFill>
                  <a:srgbClr val="003366"/>
                </a:solidFill>
              </a:rPr>
              <a:t>land</a:t>
            </a:r>
            <a:r>
              <a:rPr lang="sk-SK" sz="1600" dirty="0">
                <a:solidFill>
                  <a:srgbClr val="003366"/>
                </a:solidFill>
              </a:rPr>
              <a:t> and </a:t>
            </a:r>
            <a:r>
              <a:rPr lang="sk-SK" sz="1600" dirty="0" err="1">
                <a:solidFill>
                  <a:srgbClr val="003366"/>
                </a:solidFill>
              </a:rPr>
              <a:t>soil</a:t>
            </a:r>
            <a:r>
              <a:rPr lang="sk-SK" sz="1600" dirty="0">
                <a:solidFill>
                  <a:srgbClr val="003366"/>
                </a:solidFill>
              </a:rPr>
              <a:t> </a:t>
            </a:r>
            <a:r>
              <a:rPr lang="sk-SK" sz="1600" dirty="0" err="1" smtClean="0">
                <a:solidFill>
                  <a:srgbClr val="003366"/>
                </a:solidFill>
              </a:rPr>
              <a:t>nexus</a:t>
            </a:r>
            <a:r>
              <a:rPr lang="sk-SK" altLang="sk-SK" sz="1600" dirty="0" smtClean="0">
                <a:solidFill>
                  <a:srgbClr val="003366"/>
                </a:solidFill>
              </a:rPr>
              <a:t>)</a:t>
            </a:r>
            <a:endParaRPr lang="sk-SK" altLang="sk-SK" sz="1600" dirty="0">
              <a:solidFill>
                <a:srgbClr val="0033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FontTx/>
              <a:buAutoNum type="arabicParenR"/>
            </a:pPr>
            <a:r>
              <a:rPr lang="sk-SK" altLang="sk-SK" sz="1600" dirty="0" err="1">
                <a:solidFill>
                  <a:srgbClr val="003366"/>
                </a:solidFill>
              </a:rPr>
              <a:t>Using</a:t>
            </a:r>
            <a:r>
              <a:rPr lang="sk-SK" altLang="sk-SK" sz="1600" dirty="0">
                <a:solidFill>
                  <a:srgbClr val="003366"/>
                </a:solidFill>
              </a:rPr>
              <a:t> Danube </a:t>
            </a:r>
            <a:r>
              <a:rPr lang="sk-SK" altLang="sk-SK" sz="1600" dirty="0" err="1">
                <a:solidFill>
                  <a:srgbClr val="003366"/>
                </a:solidFill>
              </a:rPr>
              <a:t>Programme</a:t>
            </a:r>
            <a:r>
              <a:rPr lang="sk-SK" altLang="sk-SK" sz="1600" dirty="0">
                <a:solidFill>
                  <a:srgbClr val="003366"/>
                </a:solidFill>
              </a:rPr>
              <a:t> to </a:t>
            </a:r>
            <a:r>
              <a:rPr lang="sk-SK" altLang="sk-SK" sz="1600" dirty="0" err="1">
                <a:solidFill>
                  <a:srgbClr val="003366"/>
                </a:solidFill>
              </a:rPr>
              <a:t>network</a:t>
            </a:r>
            <a:r>
              <a:rPr lang="sk-SK" altLang="sk-SK" sz="1600" dirty="0">
                <a:solidFill>
                  <a:srgbClr val="003366"/>
                </a:solidFill>
              </a:rPr>
              <a:t> </a:t>
            </a:r>
            <a:r>
              <a:rPr lang="sk-SK" altLang="sk-SK" sz="1600" dirty="0" err="1">
                <a:solidFill>
                  <a:srgbClr val="003366"/>
                </a:solidFill>
              </a:rPr>
              <a:t>within</a:t>
            </a:r>
            <a:r>
              <a:rPr lang="sk-SK" altLang="sk-SK" sz="1600" dirty="0">
                <a:solidFill>
                  <a:srgbClr val="003366"/>
                </a:solidFill>
              </a:rPr>
              <a:t> Danube </a:t>
            </a:r>
            <a:r>
              <a:rPr lang="sk-SK" altLang="sk-SK" sz="1600" dirty="0" err="1">
                <a:solidFill>
                  <a:srgbClr val="003366"/>
                </a:solidFill>
              </a:rPr>
              <a:t>region</a:t>
            </a:r>
            <a:endParaRPr lang="sk-SK" altLang="sk-SK" sz="1600" dirty="0">
              <a:solidFill>
                <a:srgbClr val="0033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FontTx/>
              <a:buAutoNum type="arabicParenR"/>
            </a:pPr>
            <a:r>
              <a:rPr lang="sk-SK" altLang="sk-SK" sz="1600" dirty="0">
                <a:solidFill>
                  <a:srgbClr val="003366"/>
                </a:solidFill>
              </a:rPr>
              <a:t>Danube EIP </a:t>
            </a:r>
            <a:r>
              <a:rPr lang="sk-SK" altLang="sk-SK" sz="1600" dirty="0" err="1">
                <a:solidFill>
                  <a:srgbClr val="003366"/>
                </a:solidFill>
              </a:rPr>
              <a:t>network</a:t>
            </a:r>
            <a:r>
              <a:rPr lang="sk-SK" altLang="sk-SK" sz="1600" dirty="0">
                <a:solidFill>
                  <a:srgbClr val="003366"/>
                </a:solidFill>
              </a:rPr>
              <a:t> to </a:t>
            </a:r>
            <a:r>
              <a:rPr lang="sk-SK" altLang="sk-SK" sz="1600" dirty="0" err="1">
                <a:solidFill>
                  <a:srgbClr val="003366"/>
                </a:solidFill>
              </a:rPr>
              <a:t>apply</a:t>
            </a:r>
            <a:r>
              <a:rPr lang="sk-SK" altLang="sk-SK" sz="1600" dirty="0">
                <a:solidFill>
                  <a:srgbClr val="003366"/>
                </a:solidFill>
              </a:rPr>
              <a:t> </a:t>
            </a:r>
            <a:r>
              <a:rPr lang="sk-SK" altLang="sk-SK" sz="1600" dirty="0" err="1">
                <a:solidFill>
                  <a:srgbClr val="003366"/>
                </a:solidFill>
              </a:rPr>
              <a:t>for</a:t>
            </a:r>
            <a:r>
              <a:rPr lang="sk-SK" altLang="sk-SK" sz="1600" dirty="0">
                <a:solidFill>
                  <a:srgbClr val="003366"/>
                </a:solidFill>
              </a:rPr>
              <a:t> </a:t>
            </a:r>
            <a:r>
              <a:rPr lang="sk-SK" altLang="sk-SK" sz="1600" dirty="0" err="1">
                <a:solidFill>
                  <a:srgbClr val="003366"/>
                </a:solidFill>
              </a:rPr>
              <a:t>Horizon</a:t>
            </a:r>
            <a:r>
              <a:rPr lang="sk-SK" altLang="sk-SK" sz="1600" dirty="0">
                <a:solidFill>
                  <a:srgbClr val="003366"/>
                </a:solidFill>
              </a:rPr>
              <a:t> 2020 </a:t>
            </a:r>
            <a:r>
              <a:rPr lang="sk-SK" altLang="sk-SK" sz="1600" dirty="0" err="1">
                <a:solidFill>
                  <a:srgbClr val="003366"/>
                </a:solidFill>
              </a:rPr>
              <a:t>research</a:t>
            </a:r>
            <a:r>
              <a:rPr lang="sk-SK" altLang="sk-SK" sz="1600" dirty="0">
                <a:solidFill>
                  <a:srgbClr val="003366"/>
                </a:solidFill>
              </a:rPr>
              <a:t> </a:t>
            </a:r>
            <a:r>
              <a:rPr lang="sk-SK" altLang="sk-SK" sz="1600" dirty="0" err="1">
                <a:solidFill>
                  <a:srgbClr val="003366"/>
                </a:solidFill>
              </a:rPr>
              <a:t>projects</a:t>
            </a:r>
            <a:endParaRPr lang="sk-SK" altLang="sk-SK" sz="1600" dirty="0">
              <a:solidFill>
                <a:srgbClr val="0033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FontTx/>
              <a:buAutoNum type="arabicParenR"/>
            </a:pPr>
            <a:r>
              <a:rPr lang="sk-SK" altLang="sk-SK" sz="1600" dirty="0" err="1">
                <a:solidFill>
                  <a:srgbClr val="003366"/>
                </a:solidFill>
              </a:rPr>
              <a:t>Link</a:t>
            </a:r>
            <a:r>
              <a:rPr lang="sk-SK" altLang="sk-SK" sz="1600" dirty="0">
                <a:solidFill>
                  <a:srgbClr val="003366"/>
                </a:solidFill>
              </a:rPr>
              <a:t> to </a:t>
            </a:r>
            <a:r>
              <a:rPr lang="sk-SK" altLang="sk-SK" sz="1600" dirty="0" err="1">
                <a:solidFill>
                  <a:srgbClr val="003366"/>
                </a:solidFill>
              </a:rPr>
              <a:t>European</a:t>
            </a:r>
            <a:r>
              <a:rPr lang="sk-SK" altLang="sk-SK" sz="1600" dirty="0">
                <a:solidFill>
                  <a:srgbClr val="003366"/>
                </a:solidFill>
              </a:rPr>
              <a:t> EIP </a:t>
            </a:r>
            <a:r>
              <a:rPr lang="sk-SK" altLang="sk-SK" sz="1600" dirty="0" err="1">
                <a:solidFill>
                  <a:srgbClr val="003366"/>
                </a:solidFill>
              </a:rPr>
              <a:t>Network</a:t>
            </a:r>
            <a:endParaRPr lang="en-GB" altLang="sk-SK" sz="1600" dirty="0">
              <a:solidFill>
                <a:srgbClr val="003366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58888" y="6165850"/>
            <a:ext cx="6761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 sz="1600">
                <a:solidFill>
                  <a:schemeClr val="bg2"/>
                </a:solidFill>
              </a:rPr>
              <a:t>www.uksk.sk</a:t>
            </a:r>
          </a:p>
        </p:txBody>
      </p:sp>
      <p:pic>
        <p:nvPicPr>
          <p:cNvPr id="4100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8082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611188" y="1546225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611188" y="594995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3" name="Rectangle 2"/>
          <p:cNvSpPr txBox="1">
            <a:spLocks noChangeArrowheads="1"/>
          </p:cNvSpPr>
          <p:nvPr/>
        </p:nvSpPr>
        <p:spPr bwMode="auto">
          <a:xfrm>
            <a:off x="3528144" y="404664"/>
            <a:ext cx="3563720" cy="100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2000" dirty="0">
                <a:solidFill>
                  <a:srgbClr val="003366"/>
                </a:solidFill>
                <a:latin typeface="+mn-lt"/>
                <a:cs typeface="+mn-cs"/>
              </a:rPr>
              <a:t>EIP </a:t>
            </a:r>
            <a:r>
              <a:rPr lang="sk-SK" sz="2000" dirty="0" err="1">
                <a:solidFill>
                  <a:srgbClr val="003366"/>
                </a:solidFill>
                <a:latin typeface="+mn-lt"/>
                <a:cs typeface="+mn-cs"/>
              </a:rPr>
              <a:t>challenges</a:t>
            </a:r>
            <a:r>
              <a:rPr lang="sk-SK" sz="2000" dirty="0">
                <a:solidFill>
                  <a:srgbClr val="003366"/>
                </a:solidFill>
                <a:latin typeface="+mn-lt"/>
                <a:cs typeface="+mn-cs"/>
              </a:rPr>
              <a:t> </a:t>
            </a:r>
            <a:r>
              <a:rPr lang="sk-SK" sz="2000" dirty="0">
                <a:solidFill>
                  <a:srgbClr val="003366"/>
                </a:solidFill>
                <a:latin typeface="+mn-lt"/>
                <a:cs typeface="+mn-cs"/>
              </a:rPr>
              <a:t>in Slovakia</a:t>
            </a:r>
          </a:p>
        </p:txBody>
      </p:sp>
      <p:pic>
        <p:nvPicPr>
          <p:cNvPr id="9" name="Obrázok_x005f_x0020_1" descr="cid:image002.gif@01CB2E70.5ED62B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64" y="537610"/>
            <a:ext cx="1605280" cy="563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1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4"/>
            <a:ext cx="8229600" cy="47085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sk-SK" dirty="0" smtClean="0"/>
          </a:p>
          <a:p>
            <a:pPr marL="0" indent="0" algn="ctr">
              <a:buFontTx/>
              <a:buNone/>
            </a:pPr>
            <a:r>
              <a:rPr lang="sk-SK" sz="2000" dirty="0" smtClean="0"/>
              <a:t>... </a:t>
            </a:r>
            <a:r>
              <a:rPr lang="sk-SK" sz="2000" dirty="0" err="1" smtClean="0"/>
              <a:t>stay</a:t>
            </a:r>
            <a:r>
              <a:rPr lang="sk-SK" sz="2000" dirty="0" smtClean="0"/>
              <a:t> </a:t>
            </a:r>
            <a:r>
              <a:rPr lang="sk-SK" sz="2000" dirty="0" err="1" smtClean="0"/>
              <a:t>with</a:t>
            </a:r>
            <a:r>
              <a:rPr lang="sk-SK" sz="2000" dirty="0" smtClean="0"/>
              <a:t> </a:t>
            </a:r>
            <a:r>
              <a:rPr lang="sk-SK" sz="2000" dirty="0" err="1" smtClean="0"/>
              <a:t>us</a:t>
            </a:r>
            <a:endParaRPr lang="sk-SK" sz="2000" dirty="0" smtClean="0"/>
          </a:p>
          <a:p>
            <a:pPr marL="0" indent="0" algn="ctr">
              <a:buFontTx/>
              <a:buNone/>
            </a:pPr>
            <a:endParaRPr lang="sk-SK" sz="2000" dirty="0" smtClean="0"/>
          </a:p>
          <a:p>
            <a:pPr marL="0" indent="0" algn="ctr" eaLnBrk="1" hangingPunct="1">
              <a:buFontTx/>
              <a:buNone/>
            </a:pPr>
            <a:endParaRPr lang="sk-SK" sz="2000" dirty="0" smtClean="0"/>
          </a:p>
          <a:p>
            <a:pPr marL="0" indent="0" algn="ctr" eaLnBrk="1" hangingPunct="1">
              <a:buFontTx/>
              <a:buNone/>
            </a:pPr>
            <a:r>
              <a:rPr lang="sk-SK" sz="1600" dirty="0" smtClean="0"/>
              <a:t>Daniel </a:t>
            </a:r>
            <a:r>
              <a:rPr lang="sk-SK" sz="1600" dirty="0" err="1" smtClean="0"/>
              <a:t>Ács</a:t>
            </a:r>
            <a:endParaRPr lang="en-US" sz="1600" dirty="0" smtClean="0"/>
          </a:p>
          <a:p>
            <a:pPr marL="0" indent="0" algn="ctr" eaLnBrk="1" hangingPunct="1">
              <a:buFontTx/>
              <a:buNone/>
            </a:pPr>
            <a:r>
              <a:rPr lang="sk-SK" sz="1600" dirty="0" smtClean="0"/>
              <a:t>p</a:t>
            </a:r>
            <a:r>
              <a:rPr lang="en-US" sz="1600" dirty="0" smtClean="0"/>
              <a:t>re</a:t>
            </a:r>
            <a:r>
              <a:rPr lang="sk-SK" sz="1600" dirty="0" smtClean="0"/>
              <a:t>s</a:t>
            </a:r>
            <a:r>
              <a:rPr lang="en-US" sz="1600" dirty="0" err="1" smtClean="0"/>
              <a:t>ident</a:t>
            </a:r>
            <a:r>
              <a:rPr lang="sk-SK" sz="1600" dirty="0" smtClean="0"/>
              <a:t> </a:t>
            </a:r>
            <a:r>
              <a:rPr lang="sk-SK" sz="1600" dirty="0" err="1" smtClean="0"/>
              <a:t>of</a:t>
            </a:r>
            <a:r>
              <a:rPr lang="sk-SK" sz="1600" dirty="0" smtClean="0"/>
              <a:t> </a:t>
            </a:r>
            <a:r>
              <a:rPr lang="sk-SK" sz="1600" dirty="0" err="1" smtClean="0"/>
              <a:t>the</a:t>
            </a:r>
            <a:r>
              <a:rPr lang="sk-SK" sz="1600" dirty="0" smtClean="0"/>
              <a:t> </a:t>
            </a:r>
            <a:r>
              <a:rPr lang="sk-SK" sz="1600" dirty="0" err="1" smtClean="0"/>
              <a:t>Union</a:t>
            </a:r>
            <a:r>
              <a:rPr lang="sk-SK" sz="1600" dirty="0" smtClean="0"/>
              <a:t> </a:t>
            </a:r>
            <a:r>
              <a:rPr lang="sk-SK" sz="1600" dirty="0" err="1" smtClean="0"/>
              <a:t>of</a:t>
            </a:r>
            <a:r>
              <a:rPr lang="sk-SK" sz="1600" dirty="0" smtClean="0"/>
              <a:t> Slovak </a:t>
            </a:r>
            <a:r>
              <a:rPr lang="sk-SK" sz="1600" dirty="0" err="1" smtClean="0"/>
              <a:t>Clusters</a:t>
            </a:r>
            <a:endParaRPr lang="sk-SK" sz="1600" dirty="0" smtClean="0"/>
          </a:p>
          <a:p>
            <a:pPr marL="0" indent="0" algn="ctr" eaLnBrk="1" hangingPunct="1">
              <a:buFontTx/>
              <a:buNone/>
            </a:pPr>
            <a:endParaRPr lang="sk-SK" sz="1600" dirty="0" smtClean="0">
              <a:hlinkClick r:id="rId3"/>
            </a:endParaRPr>
          </a:p>
          <a:p>
            <a:pPr marL="0" indent="0" algn="ctr" eaLnBrk="1" hangingPunct="1">
              <a:buFontTx/>
              <a:buNone/>
            </a:pPr>
            <a:r>
              <a:rPr lang="sk-SK" sz="1600" dirty="0" smtClean="0">
                <a:hlinkClick r:id="rId3"/>
              </a:rPr>
              <a:t>prezident</a:t>
            </a:r>
            <a:r>
              <a:rPr lang="en-US" sz="1600" dirty="0" smtClean="0">
                <a:hlinkClick r:id="rId3"/>
              </a:rPr>
              <a:t>@</a:t>
            </a:r>
            <a:r>
              <a:rPr lang="sk-SK" sz="1600" dirty="0" err="1" smtClean="0">
                <a:hlinkClick r:id="rId3"/>
              </a:rPr>
              <a:t>uksk.sk</a:t>
            </a:r>
            <a:endParaRPr lang="en-US" sz="1600" dirty="0" smtClean="0"/>
          </a:p>
          <a:p>
            <a:pPr marL="0" indent="0" algn="ctr" eaLnBrk="1" hangingPunct="1">
              <a:buFontTx/>
              <a:buNone/>
            </a:pPr>
            <a:r>
              <a:rPr lang="en-US" sz="1600" dirty="0" err="1" smtClean="0">
                <a:hlinkClick r:id="rId4"/>
              </a:rPr>
              <a:t>www.uks</a:t>
            </a:r>
            <a:r>
              <a:rPr lang="sk-SK" sz="1600" dirty="0" smtClean="0">
                <a:hlinkClick r:id="rId4"/>
              </a:rPr>
              <a:t>k</a:t>
            </a:r>
            <a:r>
              <a:rPr lang="en-US" sz="1600" dirty="0" smtClean="0">
                <a:hlinkClick r:id="rId4"/>
              </a:rPr>
              <a:t>.</a:t>
            </a:r>
            <a:r>
              <a:rPr lang="en-US" sz="1600" dirty="0" err="1" smtClean="0">
                <a:hlinkClick r:id="rId4"/>
              </a:rPr>
              <a:t>sk</a:t>
            </a:r>
            <a:endParaRPr lang="sk-SK" sz="1600" dirty="0" smtClean="0"/>
          </a:p>
          <a:p>
            <a:pPr marL="0" indent="0" algn="ctr" eaLnBrk="1" hangingPunct="1">
              <a:buFontTx/>
              <a:buNone/>
            </a:pPr>
            <a:endParaRPr lang="sk-SK" sz="1600" dirty="0"/>
          </a:p>
          <a:p>
            <a:pPr marL="0" indent="0" algn="ctr" eaLnBrk="1" hangingPunct="1">
              <a:buFontTx/>
              <a:buNone/>
            </a:pPr>
            <a:endParaRPr lang="sk-SK" sz="1600" dirty="0" smtClean="0"/>
          </a:p>
          <a:p>
            <a:pPr marL="0" indent="0" algn="ctr" eaLnBrk="1" hangingPunct="1">
              <a:buFontTx/>
              <a:buNone/>
            </a:pPr>
            <a:r>
              <a:rPr lang="sk-SK" sz="1600" dirty="0" smtClean="0"/>
              <a:t>	</a:t>
            </a:r>
            <a:endParaRPr lang="sk-SK" sz="1600" i="1" dirty="0" smtClean="0"/>
          </a:p>
          <a:p>
            <a:pPr marL="0" indent="0" eaLnBrk="1" hangingPunct="1">
              <a:buFontTx/>
              <a:buNone/>
            </a:pPr>
            <a:endParaRPr lang="sk-SK" sz="2000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258888" y="6165850"/>
            <a:ext cx="6761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k-SK" sz="1600">
              <a:solidFill>
                <a:schemeClr val="bg2"/>
              </a:solidFill>
            </a:endParaRPr>
          </a:p>
        </p:txBody>
      </p:sp>
      <p:pic>
        <p:nvPicPr>
          <p:cNvPr id="12292" name="Picture 5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3375"/>
            <a:ext cx="28082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611188" y="1700213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611188" y="5445224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8" name="Obrázok_x005f_x0020_1" descr="cid:image002.gif@01CB2E70.5ED62B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64" y="537610"/>
            <a:ext cx="1605280" cy="563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838" y="682625"/>
            <a:ext cx="4932362" cy="730250"/>
          </a:xfrm>
        </p:spPr>
        <p:txBody>
          <a:bodyPr/>
          <a:lstStyle/>
          <a:p>
            <a:pPr algn="l" eaLnBrk="1" hangingPunct="1"/>
            <a:r>
              <a:rPr lang="sk-SK" sz="2000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some</a:t>
            </a:r>
            <a:r>
              <a:rPr lang="sk-SK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2000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facts</a:t>
            </a:r>
            <a:r>
              <a:rPr lang="sk-SK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52613"/>
            <a:ext cx="8229600" cy="3960812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sk-SK" sz="1600" kern="1200" dirty="0" err="1">
                <a:solidFill>
                  <a:srgbClr val="002060"/>
                </a:solidFill>
              </a:rPr>
              <a:t>established</a:t>
            </a:r>
            <a:r>
              <a:rPr lang="sk-SK" sz="1600" kern="1200" dirty="0">
                <a:solidFill>
                  <a:srgbClr val="002060"/>
                </a:solidFill>
              </a:rPr>
              <a:t> in August 2010</a:t>
            </a:r>
          </a:p>
          <a:p>
            <a:pPr eaLnBrk="1" hangingPunct="1">
              <a:spcBef>
                <a:spcPct val="0"/>
              </a:spcBef>
              <a:defRPr/>
            </a:pPr>
            <a:endParaRPr lang="sk-SK" sz="1600" kern="12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sk-SK" sz="1600" kern="1200" dirty="0">
                <a:solidFill>
                  <a:srgbClr val="002060"/>
                </a:solidFill>
              </a:rPr>
              <a:t>10 </a:t>
            </a:r>
            <a:r>
              <a:rPr lang="sk-SK" sz="1600" kern="1200" dirty="0" err="1">
                <a:solidFill>
                  <a:srgbClr val="002060"/>
                </a:solidFill>
              </a:rPr>
              <a:t>members</a:t>
            </a:r>
            <a:r>
              <a:rPr lang="sk-SK" sz="1600" kern="1200" dirty="0">
                <a:solidFill>
                  <a:srgbClr val="002060"/>
                </a:solidFill>
              </a:rPr>
              <a:t> (7 bronze </a:t>
            </a:r>
            <a:r>
              <a:rPr lang="sk-SK" sz="1600" kern="1200" dirty="0" err="1">
                <a:solidFill>
                  <a:srgbClr val="002060"/>
                </a:solidFill>
              </a:rPr>
              <a:t>clusters</a:t>
            </a:r>
            <a:r>
              <a:rPr lang="sk-SK" sz="1600" kern="1200" dirty="0">
                <a:solidFill>
                  <a:srgbClr val="002060"/>
                </a:solidFill>
              </a:rPr>
              <a:t>)</a:t>
            </a:r>
          </a:p>
          <a:p>
            <a:pPr eaLnBrk="1" hangingPunct="1">
              <a:defRPr/>
            </a:pPr>
            <a:endParaRPr lang="sk-SK" sz="800" dirty="0" smtClean="0"/>
          </a:p>
          <a:p>
            <a:pPr eaLnBrk="1" hangingPunct="1">
              <a:defRPr/>
            </a:pPr>
            <a:endParaRPr lang="sk-SK" sz="800" dirty="0" smtClean="0"/>
          </a:p>
          <a:p>
            <a:pPr marL="0" indent="0" eaLnBrk="1" hangingPunct="1">
              <a:buFontTx/>
              <a:buNone/>
              <a:defRPr/>
            </a:pPr>
            <a:endParaRPr lang="sk-SK" sz="20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258888" y="6359525"/>
            <a:ext cx="6761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 sz="1600">
                <a:solidFill>
                  <a:schemeClr val="bg2"/>
                </a:solidFill>
              </a:rPr>
              <a:t>www.uksk.sk</a:t>
            </a:r>
          </a:p>
        </p:txBody>
      </p:sp>
      <p:pic>
        <p:nvPicPr>
          <p:cNvPr id="3077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8082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11188" y="1700213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611188" y="6359525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grpSp>
        <p:nvGrpSpPr>
          <p:cNvPr id="18" name="Skupina 17"/>
          <p:cNvGrpSpPr/>
          <p:nvPr/>
        </p:nvGrpSpPr>
        <p:grpSpPr>
          <a:xfrm>
            <a:off x="539552" y="3429000"/>
            <a:ext cx="7523163" cy="1912937"/>
            <a:chOff x="530225" y="4481513"/>
            <a:chExt cx="7523163" cy="1912937"/>
          </a:xfrm>
        </p:grpSpPr>
        <p:pic>
          <p:nvPicPr>
            <p:cNvPr id="3081" name="Picture 9" descr="\\PCWIN7SRV\katka\Agenda ÚKS\ÚKS - manažment\Stránka www.uksk.sk\Logá členov\logo_IT_Valle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5313" y="4521200"/>
              <a:ext cx="954087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10" descr="\\PCWIN7SRV\katka\Agenda ÚKS\ÚKS - manažment\Stránka www.uksk.sk\Logá členov\BITERAP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4613" y="4800600"/>
              <a:ext cx="1460500" cy="39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1" descr="\\PCWIN7SRV\katka\Agenda ÚKS\ÚKS - manažment\Stránka www.uksk.sk\Logá členov\Klaster cestovného ruchu - západné Slovensk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1750" y="5378450"/>
              <a:ext cx="927100" cy="91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3" descr="SP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71663" y="4481513"/>
              <a:ext cx="2105025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15" descr="Liptov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11363" y="5395913"/>
              <a:ext cx="19431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17" descr="1ssk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8163" y="4521200"/>
              <a:ext cx="19431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19" descr="Orav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0225" y="5441950"/>
              <a:ext cx="19431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21" descr="Turiec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87875" y="5416550"/>
              <a:ext cx="19431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23" descr="Prounion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434138" y="5410200"/>
              <a:ext cx="16192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\\PCWIN7SRV\katka\Agenda ÚKS\ÚKS - manažment\Logá_členovia, partneri\Logá členov\Logo AKS_nové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22" y="3468688"/>
            <a:ext cx="1325827" cy="9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ok_x005f_x0020_1" descr="cid:image002.gif@01CB2E70.5ED62B20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64" y="537610"/>
            <a:ext cx="1605280" cy="563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38877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None/>
            </a:pPr>
            <a:r>
              <a:rPr lang="sk-SK" sz="1800" b="1" kern="1200" dirty="0">
                <a:solidFill>
                  <a:srgbClr val="002060"/>
                </a:solidFill>
              </a:rPr>
              <a:t>1) </a:t>
            </a:r>
            <a:r>
              <a:rPr lang="sk-SK" sz="1800" b="1" kern="1200" dirty="0" err="1">
                <a:solidFill>
                  <a:srgbClr val="002060"/>
                </a:solidFill>
              </a:rPr>
              <a:t>National</a:t>
            </a:r>
            <a:r>
              <a:rPr lang="sk-SK" sz="1800" b="1" kern="1200" dirty="0">
                <a:solidFill>
                  <a:srgbClr val="002060"/>
                </a:solidFill>
              </a:rPr>
              <a:t> </a:t>
            </a:r>
            <a:r>
              <a:rPr lang="sk-SK" sz="1800" b="1" kern="1200" dirty="0" err="1">
                <a:solidFill>
                  <a:srgbClr val="002060"/>
                </a:solidFill>
              </a:rPr>
              <a:t>cluster</a:t>
            </a:r>
            <a:r>
              <a:rPr lang="sk-SK" sz="1800" b="1" kern="1200" dirty="0">
                <a:solidFill>
                  <a:srgbClr val="002060"/>
                </a:solidFill>
              </a:rPr>
              <a:t> </a:t>
            </a:r>
            <a:r>
              <a:rPr lang="sk-SK" sz="1800" b="1" kern="1200" dirty="0" err="1">
                <a:solidFill>
                  <a:srgbClr val="002060"/>
                </a:solidFill>
              </a:rPr>
              <a:t>policy</a:t>
            </a:r>
            <a:endParaRPr lang="sk-SK" sz="1800" b="1" kern="12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sk-SK" sz="1600" kern="1200" dirty="0">
                <a:solidFill>
                  <a:srgbClr val="002060"/>
                </a:solidFill>
              </a:rPr>
              <a:t>to </a:t>
            </a:r>
            <a:r>
              <a:rPr lang="sk-SK" sz="1600" kern="1200" dirty="0" err="1">
                <a:solidFill>
                  <a:srgbClr val="002060"/>
                </a:solidFill>
              </a:rPr>
              <a:t>establish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environment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for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clusters</a:t>
            </a:r>
            <a:r>
              <a:rPr lang="sk-SK" sz="1600" kern="1200" dirty="0">
                <a:solidFill>
                  <a:srgbClr val="002060"/>
                </a:solidFill>
              </a:rPr>
              <a:t> in </a:t>
            </a:r>
            <a:r>
              <a:rPr lang="sk-SK" sz="1600" kern="1200" dirty="0" err="1">
                <a:solidFill>
                  <a:srgbClr val="002060"/>
                </a:solidFill>
              </a:rPr>
              <a:t>Common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Strategic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Framework</a:t>
            </a:r>
            <a:r>
              <a:rPr lang="sk-SK" sz="1600" kern="1200" dirty="0">
                <a:solidFill>
                  <a:srgbClr val="002060"/>
                </a:solidFill>
              </a:rPr>
              <a:t> 2014 – 2020 (</a:t>
            </a:r>
            <a:r>
              <a:rPr lang="sk-SK" sz="1600" kern="1200" dirty="0" err="1">
                <a:solidFill>
                  <a:srgbClr val="002060"/>
                </a:solidFill>
              </a:rPr>
              <a:t>cluster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as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an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eligible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applicant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of</a:t>
            </a:r>
            <a:r>
              <a:rPr lang="sk-SK" sz="1600" kern="1200" dirty="0">
                <a:solidFill>
                  <a:srgbClr val="002060"/>
                </a:solidFill>
              </a:rPr>
              <a:t> EU </a:t>
            </a:r>
            <a:r>
              <a:rPr lang="sk-SK" sz="1600" kern="1200" dirty="0" err="1">
                <a:solidFill>
                  <a:srgbClr val="002060"/>
                </a:solidFill>
              </a:rPr>
              <a:t>funds</a:t>
            </a:r>
            <a:r>
              <a:rPr lang="sk-SK" sz="1600" kern="1200" dirty="0">
                <a:solidFill>
                  <a:srgbClr val="002060"/>
                </a:solidFill>
              </a:rPr>
              <a:t>)</a:t>
            </a:r>
          </a:p>
          <a:p>
            <a:pPr eaLnBrk="1" hangingPunct="1">
              <a:spcBef>
                <a:spcPts val="1200"/>
              </a:spcBef>
              <a:buNone/>
            </a:pPr>
            <a:endParaRPr lang="sk-SK" sz="2000" kern="12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1200"/>
              </a:spcBef>
              <a:buNone/>
            </a:pPr>
            <a:r>
              <a:rPr lang="sk-SK" sz="1800" b="1" kern="1200" dirty="0">
                <a:solidFill>
                  <a:srgbClr val="002060"/>
                </a:solidFill>
              </a:rPr>
              <a:t>2) </a:t>
            </a:r>
            <a:r>
              <a:rPr lang="sk-SK" sz="1800" b="1" kern="1200" dirty="0" err="1">
                <a:solidFill>
                  <a:srgbClr val="002060"/>
                </a:solidFill>
              </a:rPr>
              <a:t>Networking</a:t>
            </a:r>
            <a:r>
              <a:rPr lang="sk-SK" sz="1800" b="1" kern="1200" dirty="0">
                <a:solidFill>
                  <a:srgbClr val="002060"/>
                </a:solidFill>
              </a:rPr>
              <a:t> and </a:t>
            </a:r>
            <a:r>
              <a:rPr lang="sk-SK" sz="1800" b="1" kern="1200" dirty="0" err="1">
                <a:solidFill>
                  <a:srgbClr val="002060"/>
                </a:solidFill>
              </a:rPr>
              <a:t>international</a:t>
            </a:r>
            <a:r>
              <a:rPr lang="sk-SK" sz="1800" b="1" kern="1200" dirty="0">
                <a:solidFill>
                  <a:srgbClr val="002060"/>
                </a:solidFill>
              </a:rPr>
              <a:t> </a:t>
            </a:r>
            <a:r>
              <a:rPr lang="sk-SK" sz="1800" b="1" kern="1200" dirty="0" err="1">
                <a:solidFill>
                  <a:srgbClr val="002060"/>
                </a:solidFill>
              </a:rPr>
              <a:t>partnerships</a:t>
            </a:r>
            <a:endParaRPr lang="sk-SK" sz="1800" b="1" kern="12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sk-SK" sz="1600" kern="1200" dirty="0" err="1">
                <a:solidFill>
                  <a:srgbClr val="002060"/>
                </a:solidFill>
              </a:rPr>
              <a:t>support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of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clusters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for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international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projects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within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the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Danube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Strategy</a:t>
            </a:r>
            <a:endParaRPr lang="sk-SK" sz="1600" kern="12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sk-SK" sz="1600" kern="1200" dirty="0">
                <a:solidFill>
                  <a:srgbClr val="002060"/>
                </a:solidFill>
              </a:rPr>
              <a:t>transfer </a:t>
            </a:r>
            <a:r>
              <a:rPr lang="sk-SK" sz="1600" kern="1200" dirty="0" err="1">
                <a:solidFill>
                  <a:srgbClr val="002060"/>
                </a:solidFill>
              </a:rPr>
              <a:t>of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information</a:t>
            </a:r>
            <a:r>
              <a:rPr lang="sk-SK" sz="1600" kern="1200" dirty="0">
                <a:solidFill>
                  <a:srgbClr val="002060"/>
                </a:solidFill>
              </a:rPr>
              <a:t> and </a:t>
            </a:r>
            <a:r>
              <a:rPr lang="sk-SK" sz="1600" kern="1200" dirty="0" err="1">
                <a:solidFill>
                  <a:srgbClr val="002060"/>
                </a:solidFill>
              </a:rPr>
              <a:t>knowledge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from</a:t>
            </a:r>
            <a:r>
              <a:rPr lang="sk-SK" sz="1600" kern="1200" dirty="0">
                <a:solidFill>
                  <a:srgbClr val="002060"/>
                </a:solidFill>
              </a:rPr>
              <a:t> EU </a:t>
            </a:r>
            <a:r>
              <a:rPr lang="sk-SK" sz="1600" kern="1200" dirty="0" err="1">
                <a:solidFill>
                  <a:srgbClr val="002060"/>
                </a:solidFill>
              </a:rPr>
              <a:t>cluster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policies</a:t>
            </a:r>
            <a:r>
              <a:rPr lang="sk-SK" sz="1600" kern="1200" dirty="0">
                <a:solidFill>
                  <a:srgbClr val="002060"/>
                </a:solidFill>
              </a:rPr>
              <a:t> and </a:t>
            </a:r>
            <a:r>
              <a:rPr lang="sk-SK" sz="1600" kern="1200" dirty="0" err="1">
                <a:solidFill>
                  <a:srgbClr val="002060"/>
                </a:solidFill>
              </a:rPr>
              <a:t>projects</a:t>
            </a:r>
            <a:endParaRPr lang="sk-SK" sz="1600" kern="12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sk-SK" sz="1600" kern="1200" dirty="0" err="1">
                <a:solidFill>
                  <a:srgbClr val="002060"/>
                </a:solidFill>
              </a:rPr>
              <a:t>support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of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cluster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internationalisation</a:t>
            </a:r>
            <a:r>
              <a:rPr lang="sk-SK" sz="1600" kern="1200" dirty="0">
                <a:solidFill>
                  <a:srgbClr val="002060"/>
                </a:solidFill>
              </a:rPr>
              <a:t> a </a:t>
            </a:r>
            <a:r>
              <a:rPr lang="sk-SK" sz="1600" kern="1200" dirty="0" err="1">
                <a:solidFill>
                  <a:srgbClr val="002060"/>
                </a:solidFill>
              </a:rPr>
              <a:t>partnership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development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spcBef>
                <a:spcPts val="1200"/>
              </a:spcBef>
            </a:pPr>
            <a:r>
              <a:rPr lang="sk-SK" sz="1600" kern="1200" dirty="0" err="1">
                <a:solidFill>
                  <a:srgbClr val="002060"/>
                </a:solidFill>
              </a:rPr>
              <a:t>promotion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of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clusters</a:t>
            </a:r>
            <a:r>
              <a:rPr lang="sk-SK" sz="1600" kern="1200" dirty="0">
                <a:solidFill>
                  <a:srgbClr val="002060"/>
                </a:solidFill>
              </a:rPr>
              <a:t> and </a:t>
            </a:r>
            <a:r>
              <a:rPr lang="sk-SK" sz="1600" kern="1200" dirty="0" err="1">
                <a:solidFill>
                  <a:srgbClr val="002060"/>
                </a:solidFill>
              </a:rPr>
              <a:t>their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projects</a:t>
            </a:r>
            <a:r>
              <a:rPr lang="sk-SK" sz="1600" kern="1200" dirty="0">
                <a:solidFill>
                  <a:srgbClr val="002060"/>
                </a:solidFill>
              </a:rPr>
              <a:t> in </a:t>
            </a:r>
            <a:r>
              <a:rPr lang="sk-SK" sz="1600" kern="1200" dirty="0" err="1">
                <a:solidFill>
                  <a:srgbClr val="002060"/>
                </a:solidFill>
              </a:rPr>
              <a:t>international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networks</a:t>
            </a:r>
            <a:endParaRPr lang="sk-SK" sz="1600" kern="1200" dirty="0">
              <a:solidFill>
                <a:srgbClr val="00206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58888" y="6165850"/>
            <a:ext cx="6761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 sz="1600">
                <a:solidFill>
                  <a:schemeClr val="bg2"/>
                </a:solidFill>
              </a:rPr>
              <a:t>www.uksk.sk</a:t>
            </a:r>
          </a:p>
        </p:txBody>
      </p:sp>
      <p:pic>
        <p:nvPicPr>
          <p:cNvPr id="4100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8082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611188" y="1700213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611188" y="594995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3" name="Rectangle 2"/>
          <p:cNvSpPr txBox="1">
            <a:spLocks noChangeArrowheads="1"/>
          </p:cNvSpPr>
          <p:nvPr/>
        </p:nvSpPr>
        <p:spPr bwMode="auto">
          <a:xfrm>
            <a:off x="3765551" y="681276"/>
            <a:ext cx="49323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2000" dirty="0" err="1">
                <a:solidFill>
                  <a:srgbClr val="002060"/>
                </a:solidFill>
                <a:latin typeface="+mn-lt"/>
                <a:cs typeface="+mn-cs"/>
              </a:rPr>
              <a:t>priorities</a:t>
            </a:r>
            <a:endParaRPr lang="sk-SK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8" name="Obrázok_x005f_x0020_1" descr="cid:image002.gif@01CB2E70.5ED62B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64" y="537610"/>
            <a:ext cx="1605280" cy="563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824"/>
            <a:ext cx="8229600" cy="4032101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sk-SK" sz="2000" kern="1200" dirty="0">
                <a:solidFill>
                  <a:srgbClr val="002060"/>
                </a:solidFill>
              </a:rPr>
              <a:t>UKS </a:t>
            </a:r>
            <a:r>
              <a:rPr lang="sk-SK" sz="2000" kern="1200" dirty="0" err="1">
                <a:solidFill>
                  <a:srgbClr val="002060"/>
                </a:solidFill>
              </a:rPr>
              <a:t>involved</a:t>
            </a:r>
            <a:r>
              <a:rPr lang="sk-SK" sz="2000" kern="1200" dirty="0">
                <a:solidFill>
                  <a:srgbClr val="002060"/>
                </a:solidFill>
              </a:rPr>
              <a:t> in 4 </a:t>
            </a:r>
            <a:r>
              <a:rPr lang="sk-SK" sz="2000" kern="1200" dirty="0" err="1">
                <a:solidFill>
                  <a:srgbClr val="002060"/>
                </a:solidFill>
              </a:rPr>
              <a:t>international</a:t>
            </a:r>
            <a:r>
              <a:rPr lang="sk-SK" sz="2000" kern="1200" dirty="0">
                <a:solidFill>
                  <a:srgbClr val="002060"/>
                </a:solidFill>
              </a:rPr>
              <a:t> </a:t>
            </a:r>
            <a:r>
              <a:rPr lang="sk-SK" sz="2000" kern="1200" dirty="0" err="1">
                <a:solidFill>
                  <a:srgbClr val="002060"/>
                </a:solidFill>
              </a:rPr>
              <a:t>projects</a:t>
            </a:r>
            <a:r>
              <a:rPr lang="sk-SK" sz="2000" kern="1200" dirty="0">
                <a:solidFill>
                  <a:srgbClr val="002060"/>
                </a:solidFill>
              </a:rPr>
              <a:t>: </a:t>
            </a:r>
          </a:p>
          <a:p>
            <a:pPr eaLnBrk="1" hangingPunct="1">
              <a:buNone/>
              <a:defRPr/>
            </a:pPr>
            <a:endParaRPr lang="sk-SK" sz="2000" kern="12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sk-SK" sz="1600" kern="1200" dirty="0" err="1">
                <a:solidFill>
                  <a:srgbClr val="002060"/>
                </a:solidFill>
              </a:rPr>
              <a:t>ClusterPoliSEE</a:t>
            </a:r>
            <a:r>
              <a:rPr lang="sk-SK" sz="1600" kern="1200" dirty="0">
                <a:solidFill>
                  <a:srgbClr val="002060"/>
                </a:solidFill>
              </a:rPr>
              <a:t> – </a:t>
            </a:r>
            <a:r>
              <a:rPr lang="sk-SK" sz="1600" kern="1200" dirty="0" err="1">
                <a:solidFill>
                  <a:srgbClr val="002060"/>
                </a:solidFill>
              </a:rPr>
              <a:t>South-East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Europe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Programme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sk-SK" sz="1600" kern="12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sk-SK" sz="1600" kern="1200" dirty="0" err="1">
                <a:solidFill>
                  <a:srgbClr val="002060"/>
                </a:solidFill>
              </a:rPr>
              <a:t>CluStrat</a:t>
            </a:r>
            <a:r>
              <a:rPr lang="sk-SK" sz="1600" kern="1200" dirty="0">
                <a:solidFill>
                  <a:srgbClr val="002060"/>
                </a:solidFill>
              </a:rPr>
              <a:t> – </a:t>
            </a:r>
            <a:r>
              <a:rPr lang="sk-SK" sz="1600" kern="1200" dirty="0" err="1">
                <a:solidFill>
                  <a:srgbClr val="002060"/>
                </a:solidFill>
              </a:rPr>
              <a:t>Central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Europe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Programme</a:t>
            </a:r>
            <a:endParaRPr lang="sk-SK" sz="1600" kern="12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sk-SK" sz="1600" kern="12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sk-SK" sz="1600" kern="1200" dirty="0" err="1">
                <a:solidFill>
                  <a:srgbClr val="002060"/>
                </a:solidFill>
              </a:rPr>
              <a:t>NoGap</a:t>
            </a:r>
            <a:r>
              <a:rPr lang="sk-SK" sz="1600" kern="1200" dirty="0">
                <a:solidFill>
                  <a:srgbClr val="002060"/>
                </a:solidFill>
              </a:rPr>
              <a:t> – 7FP INCO – </a:t>
            </a:r>
            <a:r>
              <a:rPr lang="sk-SK" sz="1600" kern="1200" dirty="0" err="1">
                <a:solidFill>
                  <a:srgbClr val="002060"/>
                </a:solidFill>
              </a:rPr>
              <a:t>technology</a:t>
            </a:r>
            <a:r>
              <a:rPr lang="sk-SK" sz="1600" kern="1200" dirty="0">
                <a:solidFill>
                  <a:srgbClr val="002060"/>
                </a:solidFill>
              </a:rPr>
              <a:t> transfer</a:t>
            </a:r>
          </a:p>
          <a:p>
            <a:pPr eaLnBrk="1" hangingPunct="1">
              <a:lnSpc>
                <a:spcPct val="150000"/>
              </a:lnSpc>
              <a:defRPr/>
            </a:pPr>
            <a:endParaRPr lang="sk-SK" sz="1600" kern="12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sk-SK" sz="1600" kern="1200" dirty="0">
                <a:solidFill>
                  <a:srgbClr val="002060"/>
                </a:solidFill>
              </a:rPr>
              <a:t>V4 </a:t>
            </a:r>
            <a:r>
              <a:rPr lang="sk-SK" sz="1600" kern="1200" dirty="0" err="1">
                <a:solidFill>
                  <a:srgbClr val="002060"/>
                </a:solidFill>
              </a:rPr>
              <a:t>clusters</a:t>
            </a:r>
            <a:r>
              <a:rPr lang="sk-SK" sz="1600" kern="1200" dirty="0">
                <a:solidFill>
                  <a:srgbClr val="002060"/>
                </a:solidFill>
              </a:rPr>
              <a:t> – </a:t>
            </a:r>
            <a:r>
              <a:rPr lang="sk-SK" sz="1600" kern="1200" dirty="0" err="1">
                <a:solidFill>
                  <a:srgbClr val="002060"/>
                </a:solidFill>
              </a:rPr>
              <a:t>International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Visegrad</a:t>
            </a:r>
            <a:r>
              <a:rPr lang="sk-SK" sz="1600" kern="1200" dirty="0">
                <a:solidFill>
                  <a:srgbClr val="002060"/>
                </a:solidFill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</a:rPr>
              <a:t>Fund</a:t>
            </a:r>
            <a:endParaRPr lang="sk-SK" sz="1600" kern="12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sk-SK" sz="800" dirty="0" smtClean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58888" y="6165850"/>
            <a:ext cx="6761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 sz="1600">
                <a:solidFill>
                  <a:schemeClr val="bg2"/>
                </a:solidFill>
              </a:rPr>
              <a:t>www.uksk.sk</a:t>
            </a:r>
          </a:p>
        </p:txBody>
      </p:sp>
      <p:pic>
        <p:nvPicPr>
          <p:cNvPr id="4100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8082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611188" y="1700213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611188" y="594995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3" name="Rectangle 2"/>
          <p:cNvSpPr txBox="1">
            <a:spLocks noChangeArrowheads="1"/>
          </p:cNvSpPr>
          <p:nvPr/>
        </p:nvSpPr>
        <p:spPr bwMode="auto">
          <a:xfrm>
            <a:off x="3779838" y="682625"/>
            <a:ext cx="49323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2000" dirty="0" err="1">
                <a:solidFill>
                  <a:srgbClr val="002060"/>
                </a:solidFill>
                <a:latin typeface="+mn-lt"/>
                <a:cs typeface="+mn-cs"/>
              </a:rPr>
              <a:t>projects</a:t>
            </a:r>
            <a:endParaRPr lang="sk-SK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2050" name="Picture 2" descr="\\PCWIN7SRV\katka\Agenda ÚKS\OP SEE\WP2 Communication plan\01Figur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94" y="2276872"/>
            <a:ext cx="3084560" cy="9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PCWIN7SRV\katka\Agenda ÚKS\OP CE\Diseminácia a publicita\Logá\SEZ_CLuStrat_Logo_0c_R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98" y="3192420"/>
            <a:ext cx="2511946" cy="6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Logo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58" y="5013176"/>
            <a:ext cx="26193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ok_x005f_x0020_1" descr="cid:image002.gif@01CB2E70.5ED62B2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64" y="537610"/>
            <a:ext cx="1605280" cy="563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3887787"/>
          </a:xfrm>
        </p:spPr>
        <p:txBody>
          <a:bodyPr/>
          <a:lstStyle/>
          <a:p>
            <a:pPr eaLnBrk="1" hangingPunct="1">
              <a:defRPr/>
            </a:pPr>
            <a:endParaRPr lang="sk-SK" sz="800" dirty="0" smtClean="0"/>
          </a:p>
          <a:p>
            <a:pPr eaLnBrk="1" hangingPunct="1">
              <a:defRPr/>
            </a:pPr>
            <a:r>
              <a:rPr lang="sk-SK" sz="2000" kern="1200" dirty="0" err="1">
                <a:solidFill>
                  <a:srgbClr val="002060"/>
                </a:solidFill>
              </a:rPr>
              <a:t>Danube</a:t>
            </a:r>
            <a:r>
              <a:rPr lang="sk-SK" sz="2000" kern="1200" dirty="0">
                <a:solidFill>
                  <a:srgbClr val="002060"/>
                </a:solidFill>
              </a:rPr>
              <a:t> </a:t>
            </a:r>
            <a:r>
              <a:rPr lang="sk-SK" sz="2000" kern="1200" dirty="0" err="1">
                <a:solidFill>
                  <a:srgbClr val="002060"/>
                </a:solidFill>
              </a:rPr>
              <a:t>Strategy</a:t>
            </a:r>
            <a:r>
              <a:rPr lang="sk-SK" sz="2000" kern="1200" dirty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sk-SK" sz="1600" kern="1200" dirty="0">
                <a:solidFill>
                  <a:srgbClr val="002060"/>
                </a:solidFill>
                <a:ea typeface="+mn-ea"/>
              </a:rPr>
              <a:t>SC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member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of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Priority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area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8 „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Competitiveness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and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cluster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development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“</a:t>
            </a:r>
          </a:p>
          <a:p>
            <a:pPr lvl="1" eaLnBrk="1" hangingPunct="1">
              <a:defRPr/>
            </a:pP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member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of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the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National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committee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for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Priority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area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7 „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Knowledge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society“ </a:t>
            </a:r>
          </a:p>
          <a:p>
            <a:pPr eaLnBrk="1" hangingPunct="1">
              <a:defRPr/>
            </a:pPr>
            <a:endParaRPr lang="sk-SK" sz="1600" kern="12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sk-SK" sz="2000" kern="1200" dirty="0" err="1">
                <a:solidFill>
                  <a:srgbClr val="002060"/>
                </a:solidFill>
              </a:rPr>
              <a:t>Programming</a:t>
            </a:r>
            <a:r>
              <a:rPr lang="sk-SK" sz="2000" kern="1200" dirty="0">
                <a:solidFill>
                  <a:srgbClr val="002060"/>
                </a:solidFill>
              </a:rPr>
              <a:t> </a:t>
            </a:r>
            <a:r>
              <a:rPr lang="sk-SK" sz="2000" kern="1200" dirty="0" err="1">
                <a:solidFill>
                  <a:srgbClr val="002060"/>
                </a:solidFill>
              </a:rPr>
              <a:t>period</a:t>
            </a:r>
            <a:r>
              <a:rPr lang="sk-SK" sz="2000" kern="1200" dirty="0">
                <a:solidFill>
                  <a:srgbClr val="002060"/>
                </a:solidFill>
              </a:rPr>
              <a:t> 2014 -2020 </a:t>
            </a:r>
          </a:p>
          <a:p>
            <a:pPr lvl="1" eaLnBrk="1" hangingPunct="1">
              <a:defRPr/>
            </a:pP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member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of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working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group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„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Partnership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for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Cohesion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policy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“ </a:t>
            </a:r>
          </a:p>
          <a:p>
            <a:pPr lvl="1" eaLnBrk="1" hangingPunct="1">
              <a:defRPr/>
            </a:pP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member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of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working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group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„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Research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 and </a:t>
            </a:r>
            <a:r>
              <a:rPr lang="sk-SK" sz="1600" kern="1200" dirty="0" err="1">
                <a:solidFill>
                  <a:srgbClr val="002060"/>
                </a:solidFill>
                <a:ea typeface="+mn-ea"/>
              </a:rPr>
              <a:t>Innovation</a:t>
            </a:r>
            <a:r>
              <a:rPr lang="sk-SK" sz="1600" kern="1200" dirty="0">
                <a:solidFill>
                  <a:srgbClr val="002060"/>
                </a:solidFill>
                <a:ea typeface="+mn-ea"/>
              </a:rPr>
              <a:t>“ OP 2014-2020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58888" y="6165850"/>
            <a:ext cx="6761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 sz="1600">
                <a:solidFill>
                  <a:schemeClr val="bg2"/>
                </a:solidFill>
              </a:rPr>
              <a:t>www.uksk.sk</a:t>
            </a:r>
          </a:p>
        </p:txBody>
      </p:sp>
      <p:pic>
        <p:nvPicPr>
          <p:cNvPr id="4100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8082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611188" y="1700213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611188" y="594995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3" name="Rectangle 2"/>
          <p:cNvSpPr txBox="1">
            <a:spLocks noChangeArrowheads="1"/>
          </p:cNvSpPr>
          <p:nvPr/>
        </p:nvSpPr>
        <p:spPr bwMode="auto">
          <a:xfrm>
            <a:off x="3779838" y="682625"/>
            <a:ext cx="49323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sk-SK" sz="2000" dirty="0" err="1">
                <a:solidFill>
                  <a:srgbClr val="002060"/>
                </a:solidFill>
                <a:latin typeface="+mn-lt"/>
                <a:cs typeface="+mn-cs"/>
              </a:rPr>
              <a:t>a</a:t>
            </a:r>
            <a:r>
              <a:rPr lang="sk-SK" sz="2000" dirty="0" err="1">
                <a:solidFill>
                  <a:srgbClr val="002060"/>
                </a:solidFill>
                <a:latin typeface="+mn-lt"/>
                <a:cs typeface="+mn-cs"/>
              </a:rPr>
              <a:t>ctivities</a:t>
            </a:r>
            <a:endParaRPr lang="sk-SK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8" name="Obrázok_x005f_x0020_1" descr="cid:image002.gif@01CB2E70.5ED62B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64" y="537610"/>
            <a:ext cx="1605280" cy="563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79171"/>
            <a:ext cx="8229600" cy="4486679"/>
          </a:xfrm>
        </p:spPr>
        <p:txBody>
          <a:bodyPr/>
          <a:lstStyle/>
          <a:p>
            <a:pPr marL="0" indent="0">
              <a:buNone/>
            </a:pPr>
            <a:r>
              <a:rPr lang="en-GB" sz="1600" kern="1200" dirty="0">
                <a:solidFill>
                  <a:srgbClr val="002060"/>
                </a:solidFill>
              </a:rPr>
              <a:t>differentiated cluster policy and programme approaches (regional vs world class clusters</a:t>
            </a:r>
            <a:r>
              <a:rPr lang="en-GB" sz="1600" kern="1200" dirty="0" smtClean="0">
                <a:solidFill>
                  <a:srgbClr val="002060"/>
                </a:solidFill>
              </a:rPr>
              <a:t>)</a:t>
            </a:r>
            <a:endParaRPr lang="sk-SK" sz="1600" kern="1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k-SK" sz="1600" kern="1200" dirty="0">
              <a:solidFill>
                <a:srgbClr val="002060"/>
              </a:solidFill>
            </a:endParaRPr>
          </a:p>
          <a:p>
            <a:pPr lvl="0"/>
            <a:r>
              <a:rPr lang="en-GB" sz="1600" kern="1200" dirty="0">
                <a:solidFill>
                  <a:srgbClr val="002060"/>
                </a:solidFill>
              </a:rPr>
              <a:t>each region/country should develop their own cluster policy and </a:t>
            </a:r>
            <a:r>
              <a:rPr lang="en-GB" sz="1600" b="1" kern="1200" dirty="0">
                <a:solidFill>
                  <a:srgbClr val="002060"/>
                </a:solidFill>
              </a:rPr>
              <a:t>integrated cluster development strategy </a:t>
            </a:r>
            <a:r>
              <a:rPr lang="en-GB" sz="1600" kern="1200" dirty="0">
                <a:solidFill>
                  <a:srgbClr val="002060"/>
                </a:solidFill>
              </a:rPr>
              <a:t>supported by appropriate cluster programme, </a:t>
            </a:r>
            <a:endParaRPr lang="sk-SK" sz="1600" kern="1200" dirty="0">
              <a:solidFill>
                <a:srgbClr val="002060"/>
              </a:solidFill>
            </a:endParaRPr>
          </a:p>
          <a:p>
            <a:pPr lvl="0"/>
            <a:endParaRPr lang="sk-SK" sz="1600" kern="1200" dirty="0" smtClean="0">
              <a:solidFill>
                <a:srgbClr val="002060"/>
              </a:solidFill>
            </a:endParaRPr>
          </a:p>
          <a:p>
            <a:pPr lvl="0"/>
            <a:r>
              <a:rPr lang="en-GB" sz="1600" kern="1200" dirty="0" smtClean="0">
                <a:solidFill>
                  <a:srgbClr val="002060"/>
                </a:solidFill>
              </a:rPr>
              <a:t>clusters </a:t>
            </a:r>
            <a:r>
              <a:rPr lang="en-GB" sz="1600" kern="1200" dirty="0">
                <a:solidFill>
                  <a:srgbClr val="002060"/>
                </a:solidFill>
              </a:rPr>
              <a:t>the right arenas for </a:t>
            </a:r>
            <a:r>
              <a:rPr lang="en-GB" sz="1600" b="1" kern="1200" dirty="0">
                <a:solidFill>
                  <a:srgbClr val="002060"/>
                </a:solidFill>
              </a:rPr>
              <a:t>emerging industries </a:t>
            </a:r>
            <a:r>
              <a:rPr lang="en-GB" sz="1600" kern="1200" dirty="0">
                <a:solidFill>
                  <a:srgbClr val="002060"/>
                </a:solidFill>
              </a:rPr>
              <a:t>and grand societal challenges</a:t>
            </a:r>
            <a:endParaRPr lang="sk-SK" sz="1600" kern="1200" dirty="0">
              <a:solidFill>
                <a:srgbClr val="002060"/>
              </a:solidFill>
            </a:endParaRPr>
          </a:p>
          <a:p>
            <a:pPr lvl="0"/>
            <a:endParaRPr lang="sk-SK" sz="1600" kern="1200" dirty="0" smtClean="0">
              <a:solidFill>
                <a:srgbClr val="002060"/>
              </a:solidFill>
            </a:endParaRPr>
          </a:p>
          <a:p>
            <a:pPr lvl="0"/>
            <a:r>
              <a:rPr lang="en-GB" sz="1600" b="1" kern="1200" dirty="0" smtClean="0">
                <a:solidFill>
                  <a:srgbClr val="002060"/>
                </a:solidFill>
              </a:rPr>
              <a:t>sustainable </a:t>
            </a:r>
            <a:r>
              <a:rPr lang="en-GB" sz="1600" kern="1200" dirty="0">
                <a:solidFill>
                  <a:srgbClr val="002060"/>
                </a:solidFill>
              </a:rPr>
              <a:t>cluster-support (5-10 years)</a:t>
            </a:r>
            <a:endParaRPr lang="sk-SK" sz="1600" kern="1200" dirty="0">
              <a:solidFill>
                <a:srgbClr val="002060"/>
              </a:solidFill>
            </a:endParaRPr>
          </a:p>
          <a:p>
            <a:pPr lvl="0"/>
            <a:endParaRPr lang="sk-SK" sz="1600" kern="1200" dirty="0" smtClean="0">
              <a:solidFill>
                <a:srgbClr val="002060"/>
              </a:solidFill>
            </a:endParaRPr>
          </a:p>
          <a:p>
            <a:pPr lvl="0"/>
            <a:r>
              <a:rPr lang="en-GB" sz="1600" b="1" kern="1200" dirty="0" smtClean="0">
                <a:solidFill>
                  <a:srgbClr val="002060"/>
                </a:solidFill>
              </a:rPr>
              <a:t>different </a:t>
            </a:r>
            <a:r>
              <a:rPr lang="en-GB" sz="1600" b="1" kern="1200" dirty="0">
                <a:solidFill>
                  <a:srgbClr val="002060"/>
                </a:solidFill>
              </a:rPr>
              <a:t>funding schemes </a:t>
            </a:r>
            <a:r>
              <a:rPr lang="sk-SK" sz="1600" kern="1200" dirty="0">
                <a:solidFill>
                  <a:srgbClr val="002060"/>
                </a:solidFill>
              </a:rPr>
              <a:t>(</a:t>
            </a:r>
            <a:r>
              <a:rPr lang="en-GB" sz="1600" kern="1200" dirty="0" smtClean="0">
                <a:solidFill>
                  <a:srgbClr val="002060"/>
                </a:solidFill>
              </a:rPr>
              <a:t>immature, </a:t>
            </a:r>
            <a:r>
              <a:rPr lang="en-GB" sz="1600" kern="1200" dirty="0">
                <a:solidFill>
                  <a:srgbClr val="002060"/>
                </a:solidFill>
              </a:rPr>
              <a:t>mature clusters </a:t>
            </a:r>
            <a:r>
              <a:rPr lang="sk-SK" sz="1600" kern="1200" dirty="0" smtClean="0">
                <a:solidFill>
                  <a:srgbClr val="002060"/>
                </a:solidFill>
              </a:rPr>
              <a:t>and </a:t>
            </a:r>
            <a:r>
              <a:rPr lang="en-GB" sz="1600" kern="1200" dirty="0" smtClean="0">
                <a:solidFill>
                  <a:srgbClr val="002060"/>
                </a:solidFill>
              </a:rPr>
              <a:t>clusters </a:t>
            </a:r>
            <a:r>
              <a:rPr lang="en-GB" sz="1600" kern="1200" dirty="0">
                <a:solidFill>
                  <a:srgbClr val="002060"/>
                </a:solidFill>
              </a:rPr>
              <a:t>in </a:t>
            </a:r>
            <a:r>
              <a:rPr lang="en-GB" sz="1600" kern="1200" dirty="0" smtClean="0">
                <a:solidFill>
                  <a:srgbClr val="002060"/>
                </a:solidFill>
              </a:rPr>
              <a:t>transition</a:t>
            </a:r>
            <a:r>
              <a:rPr lang="sk-SK" sz="1600" kern="1200" dirty="0" smtClean="0">
                <a:solidFill>
                  <a:srgbClr val="002060"/>
                </a:solidFill>
              </a:rPr>
              <a:t>)</a:t>
            </a:r>
            <a:endParaRPr lang="sk-SK" sz="1600" kern="1200" dirty="0">
              <a:solidFill>
                <a:srgbClr val="002060"/>
              </a:solidFill>
            </a:endParaRPr>
          </a:p>
          <a:p>
            <a:pPr lvl="0"/>
            <a:endParaRPr lang="sk-SK" sz="1600" kern="1200" dirty="0" smtClean="0">
              <a:solidFill>
                <a:srgbClr val="002060"/>
              </a:solidFill>
            </a:endParaRPr>
          </a:p>
          <a:p>
            <a:pPr lvl="0"/>
            <a:r>
              <a:rPr lang="en-GB" sz="1600" b="1" kern="1200" dirty="0" smtClean="0">
                <a:solidFill>
                  <a:srgbClr val="002060"/>
                </a:solidFill>
              </a:rPr>
              <a:t>Internationalisation </a:t>
            </a:r>
            <a:r>
              <a:rPr lang="en-GB" sz="1600" kern="1200" dirty="0">
                <a:solidFill>
                  <a:srgbClr val="002060"/>
                </a:solidFill>
              </a:rPr>
              <a:t>(many different forms) </a:t>
            </a:r>
            <a:endParaRPr lang="sk-SK" sz="1600" kern="1200" dirty="0" smtClean="0">
              <a:solidFill>
                <a:srgbClr val="002060"/>
              </a:solidFill>
            </a:endParaRPr>
          </a:p>
          <a:p>
            <a:pPr lvl="0"/>
            <a:endParaRPr lang="sk-SK" sz="1600" kern="1200" dirty="0">
              <a:solidFill>
                <a:srgbClr val="002060"/>
              </a:solidFill>
            </a:endParaRPr>
          </a:p>
          <a:p>
            <a:pPr lvl="0"/>
            <a:r>
              <a:rPr lang="sk-SK" sz="1600" kern="1200" dirty="0" smtClean="0">
                <a:solidFill>
                  <a:srgbClr val="002060"/>
                </a:solidFill>
              </a:rPr>
              <a:t>e</a:t>
            </a:r>
            <a:r>
              <a:rPr lang="en-GB" sz="1600" kern="1200" dirty="0" smtClean="0">
                <a:solidFill>
                  <a:srgbClr val="002060"/>
                </a:solidFill>
              </a:rPr>
              <a:t>valuation</a:t>
            </a:r>
            <a:r>
              <a:rPr lang="en-GB" sz="1600" kern="1200" dirty="0">
                <a:solidFill>
                  <a:srgbClr val="002060"/>
                </a:solidFill>
              </a:rPr>
              <a:t>, benchmarking, monitoring of clusters – Quality labelling (ECEI), Cluster League, key performance indicators – </a:t>
            </a:r>
            <a:r>
              <a:rPr lang="en-GB" sz="1600" b="1" kern="1200" dirty="0">
                <a:solidFill>
                  <a:srgbClr val="002060"/>
                </a:solidFill>
              </a:rPr>
              <a:t>selective cluster policy</a:t>
            </a:r>
            <a:endParaRPr lang="sk-SK" sz="1600" b="1" kern="1200" dirty="0">
              <a:solidFill>
                <a:srgbClr val="00206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58888" y="6165850"/>
            <a:ext cx="6761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 sz="1600">
                <a:solidFill>
                  <a:schemeClr val="bg2"/>
                </a:solidFill>
              </a:rPr>
              <a:t>www.uksk.sk</a:t>
            </a:r>
          </a:p>
        </p:txBody>
      </p:sp>
      <p:pic>
        <p:nvPicPr>
          <p:cNvPr id="4100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8082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611188" y="1546225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611188" y="594995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3" name="Rectangle 2"/>
          <p:cNvSpPr txBox="1">
            <a:spLocks noChangeArrowheads="1"/>
          </p:cNvSpPr>
          <p:nvPr/>
        </p:nvSpPr>
        <p:spPr bwMode="auto">
          <a:xfrm>
            <a:off x="3528144" y="404664"/>
            <a:ext cx="3563720" cy="100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20000"/>
              </a:spcBef>
            </a:pPr>
            <a:r>
              <a:rPr lang="sk-SK" sz="2000" dirty="0">
                <a:solidFill>
                  <a:srgbClr val="002060"/>
                </a:solidFill>
                <a:latin typeface="+mn-lt"/>
                <a:cs typeface="+mn-cs"/>
              </a:rPr>
              <a:t>Cluster </a:t>
            </a:r>
            <a:r>
              <a:rPr lang="sk-SK" sz="2000" dirty="0" err="1" smtClean="0">
                <a:solidFill>
                  <a:srgbClr val="002060"/>
                </a:solidFill>
                <a:latin typeface="+mn-lt"/>
                <a:cs typeface="+mn-cs"/>
              </a:rPr>
              <a:t>policy</a:t>
            </a:r>
            <a:r>
              <a:rPr lang="sk-SK" sz="2000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sk-SK" sz="2000" dirty="0" err="1">
                <a:solidFill>
                  <a:srgbClr val="002060"/>
                </a:solidFill>
                <a:latin typeface="+mn-lt"/>
                <a:cs typeface="+mn-cs"/>
              </a:rPr>
              <a:t>recommendations</a:t>
            </a:r>
            <a:endParaRPr lang="sk-SK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9" name="Obrázok_x005f_x0020_1" descr="cid:image002.gif@01CB2E70.5ED62B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64" y="537610"/>
            <a:ext cx="1605280" cy="563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6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79171"/>
            <a:ext cx="8229600" cy="4486679"/>
          </a:xfrm>
        </p:spPr>
        <p:txBody>
          <a:bodyPr/>
          <a:lstStyle/>
          <a:p>
            <a:pPr lvl="0"/>
            <a:r>
              <a:rPr lang="en-GB" sz="1600" kern="1200" dirty="0">
                <a:solidFill>
                  <a:srgbClr val="002060"/>
                </a:solidFill>
              </a:rPr>
              <a:t>comprehensive </a:t>
            </a:r>
            <a:r>
              <a:rPr lang="en-GB" sz="1600" kern="1200" dirty="0">
                <a:solidFill>
                  <a:srgbClr val="002060"/>
                </a:solidFill>
              </a:rPr>
              <a:t>and modern service industry platform</a:t>
            </a:r>
            <a:endParaRPr lang="sk-SK" sz="1600" kern="1200" dirty="0">
              <a:solidFill>
                <a:srgbClr val="002060"/>
              </a:solidFill>
            </a:endParaRPr>
          </a:p>
          <a:p>
            <a:pPr lvl="0"/>
            <a:endParaRPr lang="sk-SK" sz="1600" kern="1200" dirty="0" smtClean="0">
              <a:solidFill>
                <a:srgbClr val="002060"/>
              </a:solidFill>
            </a:endParaRPr>
          </a:p>
          <a:p>
            <a:pPr lvl="0"/>
            <a:r>
              <a:rPr lang="en-GB" sz="1600" kern="1200" dirty="0" smtClean="0">
                <a:solidFill>
                  <a:srgbClr val="002060"/>
                </a:solidFill>
              </a:rPr>
              <a:t>contributing to economic growth through smart specialisation strategies (RIS3)</a:t>
            </a:r>
          </a:p>
          <a:p>
            <a:endParaRPr lang="en-GB" sz="1600" kern="1200" dirty="0" smtClean="0">
              <a:solidFill>
                <a:srgbClr val="002060"/>
              </a:solidFill>
            </a:endParaRPr>
          </a:p>
          <a:p>
            <a:r>
              <a:rPr lang="en-GB" sz="1600" kern="1200" dirty="0" smtClean="0">
                <a:solidFill>
                  <a:srgbClr val="002060"/>
                </a:solidFill>
              </a:rPr>
              <a:t>internationally competitive (world class clusters)</a:t>
            </a:r>
          </a:p>
          <a:p>
            <a:pPr lvl="0"/>
            <a:endParaRPr lang="en-GB" sz="1600" kern="1200" dirty="0" smtClean="0">
              <a:solidFill>
                <a:srgbClr val="002060"/>
              </a:solidFill>
            </a:endParaRPr>
          </a:p>
          <a:p>
            <a:pPr lvl="0"/>
            <a:r>
              <a:rPr lang="en-GB" sz="1600" kern="1200" dirty="0" smtClean="0">
                <a:solidFill>
                  <a:srgbClr val="002060"/>
                </a:solidFill>
              </a:rPr>
              <a:t>hubs for innovations - integration of innovative SMEs into clusters</a:t>
            </a:r>
          </a:p>
          <a:p>
            <a:pPr lvl="0"/>
            <a:endParaRPr lang="en-GB" sz="1600" kern="1200" dirty="0" smtClean="0">
              <a:solidFill>
                <a:srgbClr val="002060"/>
              </a:solidFill>
            </a:endParaRPr>
          </a:p>
          <a:p>
            <a:pPr lvl="0"/>
            <a:r>
              <a:rPr lang="en-GB" sz="1600" kern="1200" dirty="0" err="1" smtClean="0">
                <a:solidFill>
                  <a:srgbClr val="002060"/>
                </a:solidFill>
              </a:rPr>
              <a:t>startup</a:t>
            </a:r>
            <a:r>
              <a:rPr lang="en-GB" sz="1600" kern="1200" dirty="0" smtClean="0">
                <a:solidFill>
                  <a:srgbClr val="002060"/>
                </a:solidFill>
              </a:rPr>
              <a:t> </a:t>
            </a:r>
            <a:r>
              <a:rPr lang="en-GB" sz="1600" kern="1200" dirty="0">
                <a:solidFill>
                  <a:srgbClr val="002060"/>
                </a:solidFill>
              </a:rPr>
              <a:t>ecosystem (co-work spaces, incubators, talent pools)</a:t>
            </a:r>
            <a:endParaRPr lang="sk-SK" sz="1600" kern="1200" dirty="0">
              <a:solidFill>
                <a:srgbClr val="002060"/>
              </a:solidFill>
            </a:endParaRPr>
          </a:p>
          <a:p>
            <a:pPr lvl="0"/>
            <a:endParaRPr lang="sk-SK" sz="1600" kern="1200" dirty="0" smtClean="0">
              <a:solidFill>
                <a:srgbClr val="002060"/>
              </a:solidFill>
            </a:endParaRPr>
          </a:p>
          <a:p>
            <a:pPr lvl="0"/>
            <a:r>
              <a:rPr lang="en-GB" sz="1600" kern="1200" dirty="0" smtClean="0">
                <a:solidFill>
                  <a:srgbClr val="002060"/>
                </a:solidFill>
              </a:rPr>
              <a:t>angel </a:t>
            </a:r>
            <a:r>
              <a:rPr lang="en-GB" sz="1600" kern="1200" dirty="0">
                <a:solidFill>
                  <a:srgbClr val="002060"/>
                </a:solidFill>
              </a:rPr>
              <a:t>investor environment </a:t>
            </a:r>
            <a:endParaRPr lang="sk-SK" sz="1600" kern="1200" dirty="0" smtClean="0">
              <a:solidFill>
                <a:srgbClr val="002060"/>
              </a:solidFill>
            </a:endParaRPr>
          </a:p>
          <a:p>
            <a:pPr lvl="0"/>
            <a:endParaRPr lang="sk-SK" sz="2000" kern="1200" dirty="0" smtClean="0">
              <a:solidFill>
                <a:srgbClr val="002060"/>
              </a:solidFill>
            </a:endParaRPr>
          </a:p>
          <a:p>
            <a:pPr lvl="0"/>
            <a:endParaRPr lang="sk-SK" sz="2000" kern="1200" dirty="0">
              <a:solidFill>
                <a:srgbClr val="002060"/>
              </a:solidFill>
            </a:endParaRPr>
          </a:p>
          <a:p>
            <a:pPr lvl="0"/>
            <a:endParaRPr lang="sk-SK" sz="2000" kern="1200" dirty="0">
              <a:solidFill>
                <a:srgbClr val="002060"/>
              </a:solidFill>
            </a:endParaRPr>
          </a:p>
          <a:p>
            <a:pPr lvl="0"/>
            <a:endParaRPr lang="sk-SK" sz="2000" kern="1200" dirty="0">
              <a:solidFill>
                <a:srgbClr val="002060"/>
              </a:solidFill>
            </a:endParaRPr>
          </a:p>
          <a:p>
            <a:pPr lvl="0"/>
            <a:endParaRPr lang="sk-SK" sz="2000" kern="12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sk-SK" sz="2000" kern="1200" dirty="0">
              <a:solidFill>
                <a:srgbClr val="00206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58888" y="6165850"/>
            <a:ext cx="6761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 sz="1600">
                <a:solidFill>
                  <a:schemeClr val="bg2"/>
                </a:solidFill>
              </a:rPr>
              <a:t>www.uksk.sk</a:t>
            </a:r>
          </a:p>
        </p:txBody>
      </p:sp>
      <p:pic>
        <p:nvPicPr>
          <p:cNvPr id="4100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8082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611188" y="1546225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611188" y="594995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3" name="Rectangle 2"/>
          <p:cNvSpPr txBox="1">
            <a:spLocks noChangeArrowheads="1"/>
          </p:cNvSpPr>
          <p:nvPr/>
        </p:nvSpPr>
        <p:spPr bwMode="auto">
          <a:xfrm>
            <a:off x="3528144" y="383352"/>
            <a:ext cx="3563720" cy="100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sk-SK" sz="2000" dirty="0" err="1">
                <a:solidFill>
                  <a:srgbClr val="002060"/>
                </a:solidFill>
                <a:latin typeface="+mn-lt"/>
                <a:cs typeface="+mn-cs"/>
              </a:rPr>
              <a:t>Clusters</a:t>
            </a:r>
            <a:r>
              <a:rPr lang="sk-SK" sz="2000" dirty="0">
                <a:solidFill>
                  <a:srgbClr val="002060"/>
                </a:solidFill>
                <a:latin typeface="+mn-lt"/>
                <a:cs typeface="+mn-cs"/>
              </a:rPr>
              <a:t> in new </a:t>
            </a:r>
            <a:r>
              <a:rPr lang="sk-SK" sz="2000" dirty="0" err="1">
                <a:solidFill>
                  <a:srgbClr val="002060"/>
                </a:solidFill>
                <a:latin typeface="+mn-lt"/>
                <a:cs typeface="+mn-cs"/>
              </a:rPr>
              <a:t>era</a:t>
            </a:r>
            <a:endParaRPr lang="sk-SK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9" name="Obrázok_x005f_x0020_1" descr="cid:image002.gif@01CB2E70.5ED62B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64" y="537610"/>
            <a:ext cx="1605280" cy="563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3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79171"/>
            <a:ext cx="8229600" cy="4486679"/>
          </a:xfrm>
        </p:spPr>
        <p:txBody>
          <a:bodyPr/>
          <a:lstStyle/>
          <a:p>
            <a:pPr lvl="0"/>
            <a:r>
              <a:rPr lang="en-GB" sz="1600" kern="1200" dirty="0">
                <a:solidFill>
                  <a:srgbClr val="002060"/>
                </a:solidFill>
              </a:rPr>
              <a:t>helpful, efficient and responsive to clients needs </a:t>
            </a:r>
            <a:endParaRPr lang="sk-SK" sz="1600" kern="1200" dirty="0">
              <a:solidFill>
                <a:srgbClr val="002060"/>
              </a:solidFill>
            </a:endParaRPr>
          </a:p>
          <a:p>
            <a:endParaRPr lang="sk-SK" sz="1600" kern="1200" dirty="0" smtClean="0">
              <a:solidFill>
                <a:srgbClr val="002060"/>
              </a:solidFill>
            </a:endParaRPr>
          </a:p>
          <a:p>
            <a:r>
              <a:rPr lang="en-GB" sz="1600" kern="1200" dirty="0" smtClean="0">
                <a:solidFill>
                  <a:srgbClr val="002060"/>
                </a:solidFill>
              </a:rPr>
              <a:t>business </a:t>
            </a:r>
            <a:r>
              <a:rPr lang="en-GB" sz="1600" kern="1200" dirty="0">
                <a:solidFill>
                  <a:srgbClr val="002060"/>
                </a:solidFill>
              </a:rPr>
              <a:t>driven</a:t>
            </a:r>
            <a:r>
              <a:rPr lang="sk-SK" sz="1600" kern="1200" dirty="0">
                <a:solidFill>
                  <a:srgbClr val="002060"/>
                </a:solidFill>
              </a:rPr>
              <a:t> and </a:t>
            </a:r>
            <a:r>
              <a:rPr lang="en-GB" sz="1600" kern="1200" dirty="0">
                <a:solidFill>
                  <a:srgbClr val="002060"/>
                </a:solidFill>
              </a:rPr>
              <a:t>looking for business </a:t>
            </a:r>
            <a:r>
              <a:rPr lang="en-GB" sz="1600" kern="1200" dirty="0" smtClean="0">
                <a:solidFill>
                  <a:srgbClr val="002060"/>
                </a:solidFill>
              </a:rPr>
              <a:t>potentials</a:t>
            </a:r>
            <a:endParaRPr lang="sk-SK" sz="1600" kern="1200" dirty="0">
              <a:solidFill>
                <a:srgbClr val="002060"/>
              </a:solidFill>
            </a:endParaRPr>
          </a:p>
          <a:p>
            <a:pPr lvl="0"/>
            <a:endParaRPr lang="sk-SK" sz="1600" kern="1200" dirty="0" smtClean="0">
              <a:solidFill>
                <a:srgbClr val="002060"/>
              </a:solidFill>
            </a:endParaRPr>
          </a:p>
          <a:p>
            <a:pPr lvl="0"/>
            <a:r>
              <a:rPr lang="en-GB" sz="1600" kern="1200" dirty="0" smtClean="0">
                <a:solidFill>
                  <a:srgbClr val="002060"/>
                </a:solidFill>
              </a:rPr>
              <a:t>government </a:t>
            </a:r>
            <a:r>
              <a:rPr lang="en-GB" sz="1600" kern="1200" dirty="0">
                <a:solidFill>
                  <a:srgbClr val="002060"/>
                </a:solidFill>
              </a:rPr>
              <a:t>driven (societal challenges) including e.g. JRC Scientific support to the Danube Strategy</a:t>
            </a:r>
            <a:endParaRPr lang="sk-SK" sz="1600" kern="1200" dirty="0">
              <a:solidFill>
                <a:srgbClr val="002060"/>
              </a:solidFill>
            </a:endParaRPr>
          </a:p>
          <a:p>
            <a:pPr lvl="0">
              <a:spcBef>
                <a:spcPct val="0"/>
              </a:spcBef>
            </a:pPr>
            <a:endParaRPr lang="sk-SK" sz="1600" kern="1200" dirty="0" smtClean="0">
              <a:solidFill>
                <a:srgbClr val="002060"/>
              </a:solidFill>
            </a:endParaRPr>
          </a:p>
          <a:p>
            <a:pPr lvl="0">
              <a:spcBef>
                <a:spcPct val="0"/>
              </a:spcBef>
            </a:pPr>
            <a:r>
              <a:rPr lang="en-GB" sz="1600" kern="1200" dirty="0" smtClean="0">
                <a:solidFill>
                  <a:srgbClr val="002060"/>
                </a:solidFill>
              </a:rPr>
              <a:t>from </a:t>
            </a:r>
            <a:r>
              <a:rPr lang="en-GB" sz="1600" kern="1200" dirty="0" err="1">
                <a:solidFill>
                  <a:srgbClr val="002060"/>
                </a:solidFill>
              </a:rPr>
              <a:t>startups</a:t>
            </a:r>
            <a:r>
              <a:rPr lang="en-GB" sz="1600" kern="1200" dirty="0">
                <a:solidFill>
                  <a:srgbClr val="002060"/>
                </a:solidFill>
              </a:rPr>
              <a:t> to multinationals (companies created/ supported, jobs created, …)</a:t>
            </a:r>
            <a:endParaRPr lang="sk-SK" sz="1600" kern="1200" dirty="0">
              <a:solidFill>
                <a:srgbClr val="002060"/>
              </a:solidFill>
            </a:endParaRPr>
          </a:p>
          <a:p>
            <a:pPr lvl="0">
              <a:spcBef>
                <a:spcPct val="0"/>
              </a:spcBef>
            </a:pPr>
            <a:endParaRPr lang="sk-SK" sz="1600" kern="1200" dirty="0" smtClean="0">
              <a:solidFill>
                <a:srgbClr val="002060"/>
              </a:solidFill>
            </a:endParaRPr>
          </a:p>
          <a:p>
            <a:pPr lvl="0">
              <a:spcBef>
                <a:spcPct val="0"/>
              </a:spcBef>
            </a:pPr>
            <a:r>
              <a:rPr lang="en-GB" sz="1600" kern="1200" dirty="0" smtClean="0">
                <a:solidFill>
                  <a:srgbClr val="002060"/>
                </a:solidFill>
              </a:rPr>
              <a:t>encourage </a:t>
            </a:r>
            <a:r>
              <a:rPr lang="en-GB" sz="1600" kern="1200" dirty="0">
                <a:solidFill>
                  <a:srgbClr val="002060"/>
                </a:solidFill>
              </a:rPr>
              <a:t>local young people to follow their dreams and start their own venture </a:t>
            </a:r>
            <a:r>
              <a:rPr lang="en-GB" sz="1400" kern="1200" dirty="0">
                <a:solidFill>
                  <a:srgbClr val="002060"/>
                </a:solidFill>
              </a:rPr>
              <a:t>(Simon </a:t>
            </a:r>
            <a:r>
              <a:rPr lang="en-GB" sz="1400" kern="1200" dirty="0" err="1">
                <a:solidFill>
                  <a:srgbClr val="002060"/>
                </a:solidFill>
              </a:rPr>
              <a:t>Galpin</a:t>
            </a:r>
            <a:r>
              <a:rPr lang="en-GB" sz="1400" kern="1200" dirty="0">
                <a:solidFill>
                  <a:srgbClr val="002060"/>
                </a:solidFill>
              </a:rPr>
              <a:t>, </a:t>
            </a:r>
            <a:r>
              <a:rPr lang="en-GB" sz="1400" kern="1200" dirty="0" err="1">
                <a:solidFill>
                  <a:srgbClr val="002060"/>
                </a:solidFill>
              </a:rPr>
              <a:t>InvestHK</a:t>
            </a:r>
            <a:r>
              <a:rPr lang="en-GB" sz="1400" kern="1200" dirty="0">
                <a:solidFill>
                  <a:srgbClr val="002060"/>
                </a:solidFill>
              </a:rPr>
              <a:t>)</a:t>
            </a:r>
            <a:endParaRPr lang="sk-SK" sz="1400" kern="1200" dirty="0">
              <a:solidFill>
                <a:srgbClr val="002060"/>
              </a:solidFill>
            </a:endParaRPr>
          </a:p>
          <a:p>
            <a:pPr lvl="0">
              <a:spcBef>
                <a:spcPct val="0"/>
              </a:spcBef>
            </a:pPr>
            <a:endParaRPr lang="sk-SK" sz="2000" kern="12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</a:pPr>
            <a:endParaRPr lang="sk-SK" sz="2000" kern="1200" dirty="0">
              <a:solidFill>
                <a:srgbClr val="00206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58888" y="6165850"/>
            <a:ext cx="6761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 sz="1600">
                <a:solidFill>
                  <a:schemeClr val="bg2"/>
                </a:solidFill>
              </a:rPr>
              <a:t>www.uksk.sk</a:t>
            </a:r>
          </a:p>
        </p:txBody>
      </p:sp>
      <p:pic>
        <p:nvPicPr>
          <p:cNvPr id="4100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8082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611188" y="1546225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611188" y="594995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3" name="Rectangle 2"/>
          <p:cNvSpPr txBox="1">
            <a:spLocks noChangeArrowheads="1"/>
          </p:cNvSpPr>
          <p:nvPr/>
        </p:nvSpPr>
        <p:spPr bwMode="auto">
          <a:xfrm>
            <a:off x="3528144" y="404664"/>
            <a:ext cx="3563720" cy="100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2000" dirty="0">
                <a:solidFill>
                  <a:srgbClr val="002060"/>
                </a:solidFill>
                <a:latin typeface="+mn-lt"/>
                <a:cs typeface="+mn-cs"/>
              </a:rPr>
              <a:t>Role of </a:t>
            </a:r>
            <a:r>
              <a:rPr lang="sk-SK" sz="2000" dirty="0" err="1">
                <a:solidFill>
                  <a:srgbClr val="002060"/>
                </a:solidFill>
                <a:latin typeface="+mn-lt"/>
                <a:cs typeface="+mn-cs"/>
              </a:rPr>
              <a:t>clusters</a:t>
            </a:r>
            <a:endParaRPr lang="sk-SK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9" name="Obrázok_x005f_x0020_1" descr="cid:image002.gif@01CB2E70.5ED62B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64" y="537610"/>
            <a:ext cx="1605280" cy="563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79171"/>
            <a:ext cx="8229600" cy="4486679"/>
          </a:xfrm>
        </p:spPr>
        <p:txBody>
          <a:bodyPr/>
          <a:lstStyle/>
          <a:p>
            <a:pPr marL="0" indent="0">
              <a:buNone/>
            </a:pPr>
            <a:r>
              <a:rPr lang="sk-SK" sz="2000" kern="1200" dirty="0" smtClean="0">
                <a:solidFill>
                  <a:srgbClr val="002060"/>
                </a:solidFill>
              </a:rPr>
              <a:t>H2020 (..., EIT, EIP, ...)</a:t>
            </a:r>
          </a:p>
          <a:p>
            <a:pPr marL="0" indent="0">
              <a:buNone/>
            </a:pPr>
            <a:r>
              <a:rPr lang="sk-SK" sz="2000" kern="1200" dirty="0" smtClean="0">
                <a:solidFill>
                  <a:srgbClr val="002060"/>
                </a:solidFill>
              </a:rPr>
              <a:t>COSME/EASME</a:t>
            </a:r>
          </a:p>
          <a:p>
            <a:pPr marL="0" indent="0">
              <a:buNone/>
            </a:pPr>
            <a:endParaRPr lang="sk-SK" sz="2000" kern="1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k-SK" sz="2000" kern="1200" dirty="0" smtClean="0">
                <a:solidFill>
                  <a:srgbClr val="002060"/>
                </a:solidFill>
              </a:rPr>
              <a:t>Danube </a:t>
            </a:r>
            <a:r>
              <a:rPr lang="sk-SK" sz="2000" kern="1200" dirty="0" err="1" smtClean="0">
                <a:solidFill>
                  <a:srgbClr val="002060"/>
                </a:solidFill>
              </a:rPr>
              <a:t>Programme</a:t>
            </a:r>
            <a:endParaRPr lang="sk-SK" sz="2000" kern="1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k-SK" sz="2000" kern="1200" dirty="0" smtClean="0">
                <a:solidFill>
                  <a:srgbClr val="002060"/>
                </a:solidFill>
              </a:rPr>
              <a:t>OP </a:t>
            </a:r>
            <a:r>
              <a:rPr lang="sk-SK" sz="2000" kern="1200" dirty="0" err="1" smtClean="0">
                <a:solidFill>
                  <a:srgbClr val="002060"/>
                </a:solidFill>
              </a:rPr>
              <a:t>Central</a:t>
            </a:r>
            <a:r>
              <a:rPr lang="sk-SK" sz="2000" kern="1200" dirty="0" smtClean="0">
                <a:solidFill>
                  <a:srgbClr val="002060"/>
                </a:solidFill>
              </a:rPr>
              <a:t> </a:t>
            </a:r>
            <a:r>
              <a:rPr lang="sk-SK" sz="2000" kern="1200" dirty="0" err="1" smtClean="0">
                <a:solidFill>
                  <a:srgbClr val="002060"/>
                </a:solidFill>
              </a:rPr>
              <a:t>Europe</a:t>
            </a:r>
            <a:endParaRPr lang="sk-SK" sz="2000" kern="1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k-SK" sz="2000" kern="1200" dirty="0" smtClean="0">
                <a:solidFill>
                  <a:srgbClr val="002060"/>
                </a:solidFill>
              </a:rPr>
              <a:t>INTERREG</a:t>
            </a:r>
          </a:p>
          <a:p>
            <a:pPr marL="0" indent="0">
              <a:buNone/>
            </a:pPr>
            <a:endParaRPr lang="sk-SK" sz="2000" kern="1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k-SK" sz="2000" kern="1200" dirty="0" err="1" smtClean="0">
                <a:solidFill>
                  <a:srgbClr val="002060"/>
                </a:solidFill>
              </a:rPr>
              <a:t>European</a:t>
            </a:r>
            <a:r>
              <a:rPr lang="sk-SK" sz="2000" kern="1200" dirty="0" smtClean="0">
                <a:solidFill>
                  <a:srgbClr val="002060"/>
                </a:solidFill>
              </a:rPr>
              <a:t> </a:t>
            </a:r>
            <a:r>
              <a:rPr lang="sk-SK" sz="2000" kern="1200" dirty="0" err="1" smtClean="0">
                <a:solidFill>
                  <a:srgbClr val="002060"/>
                </a:solidFill>
              </a:rPr>
              <a:t>Innovation</a:t>
            </a:r>
            <a:r>
              <a:rPr lang="sk-SK" sz="2000" kern="1200" dirty="0" smtClean="0">
                <a:solidFill>
                  <a:srgbClr val="002060"/>
                </a:solidFill>
              </a:rPr>
              <a:t> </a:t>
            </a:r>
            <a:r>
              <a:rPr lang="sk-SK" sz="2000" kern="1200" dirty="0" err="1" smtClean="0">
                <a:solidFill>
                  <a:srgbClr val="002060"/>
                </a:solidFill>
              </a:rPr>
              <a:t>Partnership</a:t>
            </a:r>
            <a:endParaRPr lang="sk-SK" sz="2000" kern="1200" dirty="0">
              <a:solidFill>
                <a:srgbClr val="00206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58888" y="6165850"/>
            <a:ext cx="67611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 sz="1600">
                <a:solidFill>
                  <a:schemeClr val="bg2"/>
                </a:solidFill>
              </a:rPr>
              <a:t>www.uksk.sk</a:t>
            </a:r>
          </a:p>
        </p:txBody>
      </p:sp>
      <p:pic>
        <p:nvPicPr>
          <p:cNvPr id="4100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8082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611188" y="1546225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611188" y="594995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103" name="Rectangle 2"/>
          <p:cNvSpPr txBox="1">
            <a:spLocks noChangeArrowheads="1"/>
          </p:cNvSpPr>
          <p:nvPr/>
        </p:nvSpPr>
        <p:spPr bwMode="auto">
          <a:xfrm>
            <a:off x="3528144" y="404664"/>
            <a:ext cx="3563720" cy="100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k-SK" sz="2000" dirty="0" err="1">
                <a:solidFill>
                  <a:srgbClr val="002060"/>
                </a:solidFill>
                <a:latin typeface="+mn-lt"/>
                <a:cs typeface="+mn-cs"/>
              </a:rPr>
              <a:t>Clusters</a:t>
            </a:r>
            <a:r>
              <a:rPr lang="sk-SK" sz="2000" dirty="0">
                <a:solidFill>
                  <a:srgbClr val="002060"/>
                </a:solidFill>
                <a:latin typeface="+mn-lt"/>
                <a:cs typeface="+mn-cs"/>
              </a:rPr>
              <a:t> in EU </a:t>
            </a:r>
            <a:r>
              <a:rPr lang="sk-SK" sz="2000" dirty="0" err="1">
                <a:solidFill>
                  <a:srgbClr val="002060"/>
                </a:solidFill>
                <a:latin typeface="+mn-lt"/>
                <a:cs typeface="+mn-cs"/>
              </a:rPr>
              <a:t>policies</a:t>
            </a:r>
            <a:endParaRPr lang="sk-SK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9" name="Obrázok_x005f_x0020_1" descr="cid:image002.gif@01CB2E70.5ED62B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64" y="537610"/>
            <a:ext cx="1605280" cy="563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5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882</TotalTime>
  <Words>964</Words>
  <Application>Microsoft Office PowerPoint</Application>
  <PresentationFormat>Prezentácia na obrazovke (4:3)</PresentationFormat>
  <Paragraphs>247</Paragraphs>
  <Slides>19</Slides>
  <Notes>17</Notes>
  <HiddenSlides>1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Verdana</vt:lpstr>
      <vt:lpstr>Výchozí návrh</vt:lpstr>
      <vt:lpstr>Union of Slovak Clusters    New trends in cluster development   Daniel Ács</vt:lpstr>
      <vt:lpstr>some facts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prezentácie</dc:title>
  <dc:creator>Ondrej</dc:creator>
  <cp:lastModifiedBy>user</cp:lastModifiedBy>
  <cp:revision>77</cp:revision>
  <dcterms:created xsi:type="dcterms:W3CDTF">2012-03-01T10:08:52Z</dcterms:created>
  <dcterms:modified xsi:type="dcterms:W3CDTF">2015-03-09T10:28:06Z</dcterms:modified>
</cp:coreProperties>
</file>