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9" r:id="rId10"/>
    <p:sldId id="270" r:id="rId11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82889A-FE3E-4FBE-8A42-5359A642C911}" type="doc">
      <dgm:prSet loTypeId="urn:microsoft.com/office/officeart/2005/8/layout/cycle7" loCatId="cycle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de-AT"/>
        </a:p>
      </dgm:t>
    </dgm:pt>
    <dgm:pt modelId="{EE9E4C5D-EF4C-41C3-81A6-61912840A53D}">
      <dgm:prSet phldrT="[Text]"/>
      <dgm:spPr/>
      <dgm:t>
        <a:bodyPr/>
        <a:lstStyle/>
        <a:p>
          <a:r>
            <a:rPr lang="de-DE" dirty="0" err="1" smtClean="0"/>
            <a:t>Win</a:t>
          </a:r>
          <a:endParaRPr lang="de-DE" dirty="0" smtClean="0"/>
        </a:p>
        <a:p>
          <a:r>
            <a:rPr lang="de-DE" dirty="0" smtClean="0"/>
            <a:t>Business </a:t>
          </a:r>
          <a:r>
            <a:rPr lang="de-DE" dirty="0" err="1" smtClean="0"/>
            <a:t>Opportunities</a:t>
          </a:r>
          <a:endParaRPr lang="de-AT" dirty="0"/>
        </a:p>
      </dgm:t>
    </dgm:pt>
    <dgm:pt modelId="{86BECE3E-60BE-4D7C-AE8A-70F226EB6905}" type="parTrans" cxnId="{238F62C2-DB74-4461-A8AD-59278349026D}">
      <dgm:prSet/>
      <dgm:spPr/>
      <dgm:t>
        <a:bodyPr/>
        <a:lstStyle/>
        <a:p>
          <a:endParaRPr lang="de-AT"/>
        </a:p>
      </dgm:t>
    </dgm:pt>
    <dgm:pt modelId="{A5B8329D-B544-4B7A-AD84-7848B4F0A2E1}" type="sibTrans" cxnId="{238F62C2-DB74-4461-A8AD-59278349026D}">
      <dgm:prSet/>
      <dgm:spPr/>
      <dgm:t>
        <a:bodyPr/>
        <a:lstStyle/>
        <a:p>
          <a:endParaRPr lang="de-AT"/>
        </a:p>
      </dgm:t>
    </dgm:pt>
    <dgm:pt modelId="{93A0DC5B-89EA-4CF0-AC18-D93F59E8DD51}">
      <dgm:prSet phldrT="[Text]" custT="1"/>
      <dgm:spPr/>
      <dgm:t>
        <a:bodyPr/>
        <a:lstStyle/>
        <a:p>
          <a:r>
            <a:rPr lang="de-DE" sz="1600" dirty="0" err="1" smtClean="0"/>
            <a:t>Win</a:t>
          </a:r>
          <a:endParaRPr lang="de-DE" sz="1600" dirty="0" smtClean="0"/>
        </a:p>
        <a:p>
          <a:r>
            <a:rPr lang="de-DE" sz="1600" dirty="0" smtClean="0"/>
            <a:t>Knowledge Transfer/Network/</a:t>
          </a:r>
          <a:endParaRPr lang="hr-HR" sz="1600" dirty="0" smtClean="0"/>
        </a:p>
        <a:p>
          <a:r>
            <a:rPr lang="de-DE" sz="1600" dirty="0" smtClean="0"/>
            <a:t>Cooperation </a:t>
          </a:r>
          <a:r>
            <a:rPr lang="de-DE" sz="1600" dirty="0" smtClean="0">
              <a:sym typeface="Wingdings" pitchFamily="2" charset="2"/>
            </a:rPr>
            <a:t> 2014+</a:t>
          </a:r>
          <a:endParaRPr lang="de-AT" sz="1600" dirty="0"/>
        </a:p>
      </dgm:t>
    </dgm:pt>
    <dgm:pt modelId="{4CA22DD3-1FBA-42A0-B8CC-C91B7CDA6AB8}" type="parTrans" cxnId="{BFE140CC-61B4-4282-A8F8-03F7939F5E65}">
      <dgm:prSet/>
      <dgm:spPr/>
      <dgm:t>
        <a:bodyPr/>
        <a:lstStyle/>
        <a:p>
          <a:endParaRPr lang="de-AT"/>
        </a:p>
      </dgm:t>
    </dgm:pt>
    <dgm:pt modelId="{F7EF00C7-728A-4CFA-86F9-DABCF66EEF9A}" type="sibTrans" cxnId="{BFE140CC-61B4-4282-A8F8-03F7939F5E65}">
      <dgm:prSet/>
      <dgm:spPr/>
      <dgm:t>
        <a:bodyPr/>
        <a:lstStyle/>
        <a:p>
          <a:endParaRPr lang="de-AT"/>
        </a:p>
      </dgm:t>
    </dgm:pt>
    <dgm:pt modelId="{17AA261A-2407-4330-9795-6D33F217D2D0}">
      <dgm:prSet phldrT="[Text]"/>
      <dgm:spPr/>
      <dgm:t>
        <a:bodyPr/>
        <a:lstStyle/>
        <a:p>
          <a:r>
            <a:rPr lang="de-DE" dirty="0" err="1" smtClean="0"/>
            <a:t>Win</a:t>
          </a:r>
          <a:endParaRPr lang="de-DE" dirty="0" smtClean="0"/>
        </a:p>
        <a:p>
          <a:r>
            <a:rPr lang="de-DE" dirty="0" smtClean="0"/>
            <a:t>Reaching Goals of EU</a:t>
          </a:r>
          <a:r>
            <a:rPr lang="hr-HR" dirty="0" smtClean="0"/>
            <a:t>S</a:t>
          </a:r>
          <a:r>
            <a:rPr lang="de-DE" dirty="0" smtClean="0"/>
            <a:t>DR</a:t>
          </a:r>
          <a:endParaRPr lang="de-AT" dirty="0"/>
        </a:p>
      </dgm:t>
    </dgm:pt>
    <dgm:pt modelId="{B44326C3-2593-44DB-BE25-60A6753C2B06}" type="parTrans" cxnId="{89D3091A-BE07-4330-8F14-69D7B36D3F25}">
      <dgm:prSet/>
      <dgm:spPr/>
      <dgm:t>
        <a:bodyPr/>
        <a:lstStyle/>
        <a:p>
          <a:endParaRPr lang="de-AT"/>
        </a:p>
      </dgm:t>
    </dgm:pt>
    <dgm:pt modelId="{D01A8C67-4D1C-42B6-8304-3130E1F3AC02}" type="sibTrans" cxnId="{89D3091A-BE07-4330-8F14-69D7B36D3F25}">
      <dgm:prSet/>
      <dgm:spPr/>
      <dgm:t>
        <a:bodyPr/>
        <a:lstStyle/>
        <a:p>
          <a:endParaRPr lang="de-AT"/>
        </a:p>
      </dgm:t>
    </dgm:pt>
    <dgm:pt modelId="{6DC97C08-1033-4CB2-9165-C368FE3F8335}" type="pres">
      <dgm:prSet presAssocID="{5A82889A-FE3E-4FBE-8A42-5359A642C91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AT"/>
        </a:p>
      </dgm:t>
    </dgm:pt>
    <dgm:pt modelId="{F06F66E3-7156-4B15-83E6-743F67EA2267}" type="pres">
      <dgm:prSet presAssocID="{EE9E4C5D-EF4C-41C3-81A6-61912840A53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7939E055-8B91-4116-B442-994F5630DA9C}" type="pres">
      <dgm:prSet presAssocID="{A5B8329D-B544-4B7A-AD84-7848B4F0A2E1}" presName="sibTrans" presStyleLbl="sibTrans2D1" presStyleIdx="0" presStyleCnt="3"/>
      <dgm:spPr/>
      <dgm:t>
        <a:bodyPr/>
        <a:lstStyle/>
        <a:p>
          <a:endParaRPr lang="de-AT"/>
        </a:p>
      </dgm:t>
    </dgm:pt>
    <dgm:pt modelId="{B68436D9-83BE-4960-8F82-A50AF8D011B7}" type="pres">
      <dgm:prSet presAssocID="{A5B8329D-B544-4B7A-AD84-7848B4F0A2E1}" presName="connectorText" presStyleLbl="sibTrans2D1" presStyleIdx="0" presStyleCnt="3"/>
      <dgm:spPr/>
      <dgm:t>
        <a:bodyPr/>
        <a:lstStyle/>
        <a:p>
          <a:endParaRPr lang="de-AT"/>
        </a:p>
      </dgm:t>
    </dgm:pt>
    <dgm:pt modelId="{612F082E-C059-4178-BEE2-84C785CD78C7}" type="pres">
      <dgm:prSet presAssocID="{93A0DC5B-89EA-4CF0-AC18-D93F59E8DD51}" presName="node" presStyleLbl="node1" presStyleIdx="1" presStyleCnt="3" custScaleX="123800" custScaleY="103000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078A3B6F-E64F-4C0E-926B-44458E5A06B2}" type="pres">
      <dgm:prSet presAssocID="{F7EF00C7-728A-4CFA-86F9-DABCF66EEF9A}" presName="sibTrans" presStyleLbl="sibTrans2D1" presStyleIdx="1" presStyleCnt="3"/>
      <dgm:spPr/>
      <dgm:t>
        <a:bodyPr/>
        <a:lstStyle/>
        <a:p>
          <a:endParaRPr lang="de-AT"/>
        </a:p>
      </dgm:t>
    </dgm:pt>
    <dgm:pt modelId="{E4B1F566-963F-4FE8-A632-737EEA44F836}" type="pres">
      <dgm:prSet presAssocID="{F7EF00C7-728A-4CFA-86F9-DABCF66EEF9A}" presName="connectorText" presStyleLbl="sibTrans2D1" presStyleIdx="1" presStyleCnt="3"/>
      <dgm:spPr/>
      <dgm:t>
        <a:bodyPr/>
        <a:lstStyle/>
        <a:p>
          <a:endParaRPr lang="de-AT"/>
        </a:p>
      </dgm:t>
    </dgm:pt>
    <dgm:pt modelId="{802E20AA-A4ED-479C-97E8-6D129EC6D892}" type="pres">
      <dgm:prSet presAssocID="{17AA261A-2407-4330-9795-6D33F217D2D0}" presName="node" presStyleLbl="node1" presStyleIdx="2" presStyleCnt="3" custScaleY="115045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823E6C83-9068-4132-9775-4B9A6C1109C1}" type="pres">
      <dgm:prSet presAssocID="{D01A8C67-4D1C-42B6-8304-3130E1F3AC02}" presName="sibTrans" presStyleLbl="sibTrans2D1" presStyleIdx="2" presStyleCnt="3"/>
      <dgm:spPr/>
      <dgm:t>
        <a:bodyPr/>
        <a:lstStyle/>
        <a:p>
          <a:endParaRPr lang="de-AT"/>
        </a:p>
      </dgm:t>
    </dgm:pt>
    <dgm:pt modelId="{AE2E9279-1080-4949-B3DD-885C6FD52300}" type="pres">
      <dgm:prSet presAssocID="{D01A8C67-4D1C-42B6-8304-3130E1F3AC02}" presName="connectorText" presStyleLbl="sibTrans2D1" presStyleIdx="2" presStyleCnt="3"/>
      <dgm:spPr/>
      <dgm:t>
        <a:bodyPr/>
        <a:lstStyle/>
        <a:p>
          <a:endParaRPr lang="de-AT"/>
        </a:p>
      </dgm:t>
    </dgm:pt>
  </dgm:ptLst>
  <dgm:cxnLst>
    <dgm:cxn modelId="{5BF62DA3-3D3F-48C0-A7F1-CC1425A96FC7}" type="presOf" srcId="{A5B8329D-B544-4B7A-AD84-7848B4F0A2E1}" destId="{B68436D9-83BE-4960-8F82-A50AF8D011B7}" srcOrd="1" destOrd="0" presId="urn:microsoft.com/office/officeart/2005/8/layout/cycle7"/>
    <dgm:cxn modelId="{B418A38D-B02E-4F5D-8657-FDF5D4C4AD36}" type="presOf" srcId="{93A0DC5B-89EA-4CF0-AC18-D93F59E8DD51}" destId="{612F082E-C059-4178-BEE2-84C785CD78C7}" srcOrd="0" destOrd="0" presId="urn:microsoft.com/office/officeart/2005/8/layout/cycle7"/>
    <dgm:cxn modelId="{FD0B9469-4B40-499C-BEB7-22F8023D2FD4}" type="presOf" srcId="{D01A8C67-4D1C-42B6-8304-3130E1F3AC02}" destId="{823E6C83-9068-4132-9775-4B9A6C1109C1}" srcOrd="0" destOrd="0" presId="urn:microsoft.com/office/officeart/2005/8/layout/cycle7"/>
    <dgm:cxn modelId="{CD85E5DE-E57B-4928-B4A1-B1BBA625A99D}" type="presOf" srcId="{17AA261A-2407-4330-9795-6D33F217D2D0}" destId="{802E20AA-A4ED-479C-97E8-6D129EC6D892}" srcOrd="0" destOrd="0" presId="urn:microsoft.com/office/officeart/2005/8/layout/cycle7"/>
    <dgm:cxn modelId="{238F62C2-DB74-4461-A8AD-59278349026D}" srcId="{5A82889A-FE3E-4FBE-8A42-5359A642C911}" destId="{EE9E4C5D-EF4C-41C3-81A6-61912840A53D}" srcOrd="0" destOrd="0" parTransId="{86BECE3E-60BE-4D7C-AE8A-70F226EB6905}" sibTransId="{A5B8329D-B544-4B7A-AD84-7848B4F0A2E1}"/>
    <dgm:cxn modelId="{BFE140CC-61B4-4282-A8F8-03F7939F5E65}" srcId="{5A82889A-FE3E-4FBE-8A42-5359A642C911}" destId="{93A0DC5B-89EA-4CF0-AC18-D93F59E8DD51}" srcOrd="1" destOrd="0" parTransId="{4CA22DD3-1FBA-42A0-B8CC-C91B7CDA6AB8}" sibTransId="{F7EF00C7-728A-4CFA-86F9-DABCF66EEF9A}"/>
    <dgm:cxn modelId="{6A439959-1997-416C-9845-58EE1890F58B}" type="presOf" srcId="{D01A8C67-4D1C-42B6-8304-3130E1F3AC02}" destId="{AE2E9279-1080-4949-B3DD-885C6FD52300}" srcOrd="1" destOrd="0" presId="urn:microsoft.com/office/officeart/2005/8/layout/cycle7"/>
    <dgm:cxn modelId="{87C71A2A-1139-4E48-8720-10230B6E6998}" type="presOf" srcId="{A5B8329D-B544-4B7A-AD84-7848B4F0A2E1}" destId="{7939E055-8B91-4116-B442-994F5630DA9C}" srcOrd="0" destOrd="0" presId="urn:microsoft.com/office/officeart/2005/8/layout/cycle7"/>
    <dgm:cxn modelId="{217E92AC-347A-4468-A65C-80F603948021}" type="presOf" srcId="{F7EF00C7-728A-4CFA-86F9-DABCF66EEF9A}" destId="{078A3B6F-E64F-4C0E-926B-44458E5A06B2}" srcOrd="0" destOrd="0" presId="urn:microsoft.com/office/officeart/2005/8/layout/cycle7"/>
    <dgm:cxn modelId="{A8A262EC-0A49-4E2B-8AC4-56460DCD6D0B}" type="presOf" srcId="{5A82889A-FE3E-4FBE-8A42-5359A642C911}" destId="{6DC97C08-1033-4CB2-9165-C368FE3F8335}" srcOrd="0" destOrd="0" presId="urn:microsoft.com/office/officeart/2005/8/layout/cycle7"/>
    <dgm:cxn modelId="{89D3091A-BE07-4330-8F14-69D7B36D3F25}" srcId="{5A82889A-FE3E-4FBE-8A42-5359A642C911}" destId="{17AA261A-2407-4330-9795-6D33F217D2D0}" srcOrd="2" destOrd="0" parTransId="{B44326C3-2593-44DB-BE25-60A6753C2B06}" sibTransId="{D01A8C67-4D1C-42B6-8304-3130E1F3AC02}"/>
    <dgm:cxn modelId="{7A05EA1B-9A75-400E-812B-FB6239A23BFF}" type="presOf" srcId="{F7EF00C7-728A-4CFA-86F9-DABCF66EEF9A}" destId="{E4B1F566-963F-4FE8-A632-737EEA44F836}" srcOrd="1" destOrd="0" presId="urn:microsoft.com/office/officeart/2005/8/layout/cycle7"/>
    <dgm:cxn modelId="{036AE197-E86C-42E8-8769-FD7211BB26DA}" type="presOf" srcId="{EE9E4C5D-EF4C-41C3-81A6-61912840A53D}" destId="{F06F66E3-7156-4B15-83E6-743F67EA2267}" srcOrd="0" destOrd="0" presId="urn:microsoft.com/office/officeart/2005/8/layout/cycle7"/>
    <dgm:cxn modelId="{65710BD9-05FB-4F76-A360-B4266885FFDF}" type="presParOf" srcId="{6DC97C08-1033-4CB2-9165-C368FE3F8335}" destId="{F06F66E3-7156-4B15-83E6-743F67EA2267}" srcOrd="0" destOrd="0" presId="urn:microsoft.com/office/officeart/2005/8/layout/cycle7"/>
    <dgm:cxn modelId="{6E795D68-C6F0-4224-9CCF-64AC3386E44C}" type="presParOf" srcId="{6DC97C08-1033-4CB2-9165-C368FE3F8335}" destId="{7939E055-8B91-4116-B442-994F5630DA9C}" srcOrd="1" destOrd="0" presId="urn:microsoft.com/office/officeart/2005/8/layout/cycle7"/>
    <dgm:cxn modelId="{382F1156-A36A-4021-84F2-02032D8707B1}" type="presParOf" srcId="{7939E055-8B91-4116-B442-994F5630DA9C}" destId="{B68436D9-83BE-4960-8F82-A50AF8D011B7}" srcOrd="0" destOrd="0" presId="urn:microsoft.com/office/officeart/2005/8/layout/cycle7"/>
    <dgm:cxn modelId="{711D557A-B0C1-44D0-A6FB-4015866760C7}" type="presParOf" srcId="{6DC97C08-1033-4CB2-9165-C368FE3F8335}" destId="{612F082E-C059-4178-BEE2-84C785CD78C7}" srcOrd="2" destOrd="0" presId="urn:microsoft.com/office/officeart/2005/8/layout/cycle7"/>
    <dgm:cxn modelId="{CF3FAB01-DA7E-4496-AA7B-4245A0C6DD95}" type="presParOf" srcId="{6DC97C08-1033-4CB2-9165-C368FE3F8335}" destId="{078A3B6F-E64F-4C0E-926B-44458E5A06B2}" srcOrd="3" destOrd="0" presId="urn:microsoft.com/office/officeart/2005/8/layout/cycle7"/>
    <dgm:cxn modelId="{83F85077-7E52-4C65-9024-4FDDA87B92CA}" type="presParOf" srcId="{078A3B6F-E64F-4C0E-926B-44458E5A06B2}" destId="{E4B1F566-963F-4FE8-A632-737EEA44F836}" srcOrd="0" destOrd="0" presId="urn:microsoft.com/office/officeart/2005/8/layout/cycle7"/>
    <dgm:cxn modelId="{AB4F7FFC-6043-4C7E-8A51-4ADF09DE7F53}" type="presParOf" srcId="{6DC97C08-1033-4CB2-9165-C368FE3F8335}" destId="{802E20AA-A4ED-479C-97E8-6D129EC6D892}" srcOrd="4" destOrd="0" presId="urn:microsoft.com/office/officeart/2005/8/layout/cycle7"/>
    <dgm:cxn modelId="{FBE86158-9E2A-46B2-80B7-4D15ABFC7D1C}" type="presParOf" srcId="{6DC97C08-1033-4CB2-9165-C368FE3F8335}" destId="{823E6C83-9068-4132-9775-4B9A6C1109C1}" srcOrd="5" destOrd="0" presId="urn:microsoft.com/office/officeart/2005/8/layout/cycle7"/>
    <dgm:cxn modelId="{1170979A-7CB9-4C72-B311-9F9FB8EA6B9D}" type="presParOf" srcId="{823E6C83-9068-4132-9775-4B9A6C1109C1}" destId="{AE2E9279-1080-4949-B3DD-885C6FD5230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7666D-1E47-4653-A248-98E69ACCDD76}" type="datetimeFigureOut">
              <a:rPr lang="sr-Latn-CS"/>
              <a:pPr>
                <a:defRPr/>
              </a:pPr>
              <a:t>14.11.2012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B7316-06A9-44CE-BA73-FDF4D58624D2}" type="slidenum">
              <a:rPr lang="hr-HR"/>
              <a:pPr>
                <a:defRPr/>
              </a:pPr>
              <a:t>‹Nr.›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27B21-79BB-48DE-8161-0EBC24B88367}" type="datetimeFigureOut">
              <a:rPr lang="sr-Latn-CS"/>
              <a:pPr>
                <a:defRPr/>
              </a:pPr>
              <a:t>14.11.2012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DEC20-ACE4-4C15-AA22-323A024663EA}" type="slidenum">
              <a:rPr lang="hr-HR"/>
              <a:pPr>
                <a:defRPr/>
              </a:pPr>
              <a:t>‹Nr.›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95139-E815-4C81-AFCC-ECA211973E7D}" type="datetimeFigureOut">
              <a:rPr lang="sr-Latn-CS"/>
              <a:pPr>
                <a:defRPr/>
              </a:pPr>
              <a:t>14.11.2012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E1D02-2C00-4733-8B25-7DA3D7A98F79}" type="slidenum">
              <a:rPr lang="hr-HR"/>
              <a:pPr>
                <a:defRPr/>
              </a:pPr>
              <a:t>‹Nr.›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/>
          </p:cNvSpPr>
          <p:nvPr userDrawn="1"/>
        </p:nvSpPr>
        <p:spPr>
          <a:xfrm>
            <a:off x="468313" y="6308725"/>
            <a:ext cx="5697537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/>
          </p:cNvSpPr>
          <p:nvPr userDrawn="1"/>
        </p:nvSpPr>
        <p:spPr>
          <a:xfrm>
            <a:off x="468313" y="6308725"/>
            <a:ext cx="5697537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/>
          </p:cNvSpPr>
          <p:nvPr userDrawn="1"/>
        </p:nvSpPr>
        <p:spPr>
          <a:xfrm>
            <a:off x="468313" y="6308725"/>
            <a:ext cx="5697537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/>
          </p:cNvSpPr>
          <p:nvPr userDrawn="1"/>
        </p:nvSpPr>
        <p:spPr>
          <a:xfrm>
            <a:off x="468313" y="6308725"/>
            <a:ext cx="5697537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/>
          </p:cNvSpPr>
          <p:nvPr userDrawn="1"/>
        </p:nvSpPr>
        <p:spPr>
          <a:xfrm>
            <a:off x="468313" y="6308725"/>
            <a:ext cx="5697537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en-US" sz="2800" b="1" dirty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57850"/>
          </a:xfrm>
        </p:spPr>
        <p:txBody>
          <a:bodyPr/>
          <a:lstStyle>
            <a:lvl1pPr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accent2"/>
                </a:solidFill>
              </a:defRPr>
            </a:lvl2pPr>
            <a:lvl3pPr>
              <a:defRPr sz="2000">
                <a:solidFill>
                  <a:schemeClr val="accent2"/>
                </a:solidFill>
              </a:defRPr>
            </a:lvl3pPr>
            <a:lvl4pPr>
              <a:defRPr sz="1800">
                <a:solidFill>
                  <a:schemeClr val="accent2"/>
                </a:solidFill>
              </a:defRPr>
            </a:lvl4pPr>
            <a:lvl5pPr>
              <a:defRPr sz="1800"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572250"/>
            <a:ext cx="828675" cy="285750"/>
          </a:xfrm>
        </p:spPr>
        <p:txBody>
          <a:bodyPr anchor="b"/>
          <a:lstStyle>
            <a:lvl1pPr>
              <a:defRPr sz="9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714500" y="6572250"/>
            <a:ext cx="5715000" cy="285750"/>
          </a:xfrm>
        </p:spPr>
        <p:txBody>
          <a:bodyPr anchor="b"/>
          <a:lstStyle>
            <a:lvl1pPr>
              <a:defRPr sz="9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429625" y="6572250"/>
            <a:ext cx="714375" cy="285750"/>
          </a:xfrm>
        </p:spPr>
        <p:txBody>
          <a:bodyPr anchor="b"/>
          <a:lstStyle>
            <a:lvl1pPr>
              <a:defRPr sz="9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21BB7ABB-3953-4608-9B7E-E3FCA11B2DB5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/>
          </p:cNvSpPr>
          <p:nvPr userDrawn="1"/>
        </p:nvSpPr>
        <p:spPr>
          <a:xfrm>
            <a:off x="468313" y="6308725"/>
            <a:ext cx="5697537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/>
          </p:cNvSpPr>
          <p:nvPr userDrawn="1"/>
        </p:nvSpPr>
        <p:spPr>
          <a:xfrm>
            <a:off x="468313" y="6308725"/>
            <a:ext cx="5697537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9286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428596" y="2214554"/>
            <a:ext cx="8258204" cy="3625857"/>
          </a:xfrm>
        </p:spPr>
        <p:txBody>
          <a:bodyPr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2400">
                <a:solidFill>
                  <a:schemeClr val="tx2"/>
                </a:solidFill>
              </a:defRPr>
            </a:lvl2pPr>
            <a:lvl3pPr>
              <a:buNone/>
              <a:defRPr sz="2000">
                <a:solidFill>
                  <a:schemeClr val="tx2"/>
                </a:solidFill>
              </a:defRPr>
            </a:lvl3pPr>
            <a:lvl4pPr>
              <a:buNone/>
              <a:defRPr sz="1800">
                <a:solidFill>
                  <a:schemeClr val="tx2"/>
                </a:solidFill>
              </a:defRPr>
            </a:lvl4pPr>
            <a:lvl5pPr>
              <a:buNone/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500034" y="6215082"/>
            <a:ext cx="3643338" cy="339733"/>
          </a:xfrm>
        </p:spPr>
        <p:txBody>
          <a:bodyPr>
            <a:noAutofit/>
          </a:bodyPr>
          <a:lstStyle>
            <a:lvl1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  <a:lvl2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2pPr>
            <a:lvl3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3pPr>
            <a:lvl4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4pPr>
            <a:lvl5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E9130-B1B6-4218-9E55-30D08BA9AA43}" type="datetimeFigureOut">
              <a:rPr lang="sr-Latn-CS"/>
              <a:pPr>
                <a:defRPr/>
              </a:pPr>
              <a:t>14.11.2012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20C23-0D5B-4C6C-942C-959E5EDD02FE}" type="slidenum">
              <a:rPr lang="hr-HR"/>
              <a:pPr>
                <a:defRPr/>
              </a:pPr>
              <a:t>‹Nr.›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229600" cy="9286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71744"/>
            <a:ext cx="8258204" cy="3554419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034" y="6357958"/>
            <a:ext cx="3643338" cy="339733"/>
          </a:xfrm>
        </p:spPr>
        <p:txBody>
          <a:bodyPr>
            <a:noAutofit/>
          </a:bodyPr>
          <a:lstStyle>
            <a:lvl1pPr>
              <a:defRPr sz="1200">
                <a:solidFill>
                  <a:schemeClr val="tx2"/>
                </a:solidFill>
              </a:defRPr>
            </a:lvl1pPr>
            <a:lvl2pPr>
              <a:defRPr sz="12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2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80A41-E647-471E-80D5-D893B7FA2A92}" type="datetimeFigureOut">
              <a:rPr lang="sr-Latn-CS"/>
              <a:pPr>
                <a:defRPr/>
              </a:pPr>
              <a:t>14.11.2012</a:t>
            </a:fld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21841-CB70-4CB3-81B4-B3F19C0822C7}" type="slidenum">
              <a:rPr lang="hr-HR"/>
              <a:pPr>
                <a:defRPr/>
              </a:pPr>
              <a:t>‹Nr.›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85E71-A00C-4957-ABA5-BB6B10A8F313}" type="datetimeFigureOut">
              <a:rPr lang="sr-Latn-CS"/>
              <a:pPr>
                <a:defRPr/>
              </a:pPr>
              <a:t>14.11.2012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5CC37-3B6B-4843-97EB-587473D93A6E}" type="slidenum">
              <a:rPr lang="hr-HR"/>
              <a:pPr>
                <a:defRPr/>
              </a:pPr>
              <a:t>‹Nr.›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39D5B-2E22-4680-9F75-2F3039A3453C}" type="datetimeFigureOut">
              <a:rPr lang="sr-Latn-CS"/>
              <a:pPr>
                <a:defRPr/>
              </a:pPr>
              <a:t>14.11.2012</a:t>
            </a:fld>
            <a:endParaRPr lang="hr-H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98968-7775-4BD3-AC97-CE67A696AB52}" type="slidenum">
              <a:rPr lang="hr-HR"/>
              <a:pPr>
                <a:defRPr/>
              </a:pPr>
              <a:t>‹Nr.›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89149-6662-4DDF-89AB-3409AD388EB4}" type="datetimeFigureOut">
              <a:rPr lang="sr-Latn-CS"/>
              <a:pPr>
                <a:defRPr/>
              </a:pPr>
              <a:t>14.11.2012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AED79-84C1-48D4-A55F-5E3BCDE33928}" type="slidenum">
              <a:rPr lang="hr-HR"/>
              <a:pPr>
                <a:defRPr/>
              </a:pPr>
              <a:t>‹Nr.›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894B0-2C11-4C4E-8F94-99BCEFE513A4}" type="datetimeFigureOut">
              <a:rPr lang="sr-Latn-CS"/>
              <a:pPr>
                <a:defRPr/>
              </a:pPr>
              <a:t>14.11.2012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75C36-81E4-433B-A909-BFA229D98E1F}" type="slidenum">
              <a:rPr lang="hr-HR"/>
              <a:pPr>
                <a:defRPr/>
              </a:pPr>
              <a:t>‹Nr.›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CD811E-16D8-4FB1-A2DA-FF7C52D7A6A4}" type="datetimeFigureOut">
              <a:rPr lang="sr-Latn-CS"/>
              <a:pPr>
                <a:defRPr/>
              </a:pPr>
              <a:t>14.11.2012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57AACD-B8DE-4E64-962A-9118B478C8B9}" type="slidenum">
              <a:rPr lang="hr-HR"/>
              <a:pPr>
                <a:defRPr/>
              </a:pPr>
              <a:t>‹Nr.›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69" r:id="rId3"/>
    <p:sldLayoutId id="2147483672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ctrTitle"/>
          </p:nvPr>
        </p:nvSpPr>
        <p:spPr>
          <a:xfrm>
            <a:off x="685800" y="1557338"/>
            <a:ext cx="7772400" cy="2043112"/>
          </a:xfrm>
        </p:spPr>
        <p:txBody>
          <a:bodyPr/>
          <a:lstStyle/>
          <a:p>
            <a:pPr eaLnBrk="1" hangingPunct="1"/>
            <a:r>
              <a:rPr lang="en-US" sz="3800" b="1" smtClean="0">
                <a:solidFill>
                  <a:schemeClr val="tx2"/>
                </a:solidFill>
              </a:rPr>
              <a:t>1</a:t>
            </a:r>
            <a:r>
              <a:rPr lang="hr-HR" sz="3800" b="1" baseline="30000" smtClean="0">
                <a:solidFill>
                  <a:schemeClr val="tx2"/>
                </a:solidFill>
              </a:rPr>
              <a:t>ST</a:t>
            </a:r>
            <a:r>
              <a:rPr lang="hr-HR" sz="3800" b="1" smtClean="0">
                <a:solidFill>
                  <a:schemeClr val="tx2"/>
                </a:solidFill>
              </a:rPr>
              <a:t> </a:t>
            </a:r>
            <a:r>
              <a:rPr lang="en-US" sz="3800" b="1" smtClean="0">
                <a:solidFill>
                  <a:schemeClr val="tx2"/>
                </a:solidFill>
              </a:rPr>
              <a:t>WORKSHOP OF PRIORITY AREA 8 </a:t>
            </a:r>
            <a:br>
              <a:rPr lang="en-US" sz="3800" b="1" smtClean="0">
                <a:solidFill>
                  <a:schemeClr val="tx2"/>
                </a:solidFill>
              </a:rPr>
            </a:br>
            <a:r>
              <a:rPr lang="en-US" sz="3800" b="1" smtClean="0">
                <a:solidFill>
                  <a:schemeClr val="tx2"/>
                </a:solidFill>
              </a:rPr>
              <a:t>OF THE DANUBE STRATEGY</a:t>
            </a:r>
            <a:endParaRPr lang="hr-HR" sz="3800" smtClean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3886200"/>
            <a:ext cx="7561262" cy="22066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400" b="1" smtClean="0">
                <a:solidFill>
                  <a:srgbClr val="898989"/>
                </a:solidFill>
              </a:rPr>
              <a:t>Cluster Networking and Development Prospects in the Danube Region</a:t>
            </a:r>
            <a:r>
              <a:rPr lang="en-US" sz="3700" b="1" smtClean="0">
                <a:solidFill>
                  <a:srgbClr val="898989"/>
                </a:solidFill>
              </a:rPr>
              <a:t/>
            </a:r>
            <a:br>
              <a:rPr lang="en-US" sz="3700" b="1" smtClean="0">
                <a:solidFill>
                  <a:srgbClr val="898989"/>
                </a:solidFill>
              </a:rPr>
            </a:br>
            <a:endParaRPr lang="hr-HR" sz="3700" b="1" smtClean="0">
              <a:solidFill>
                <a:srgbClr val="898989"/>
              </a:solidFill>
            </a:endParaRPr>
          </a:p>
          <a:p>
            <a:pPr algn="r" eaLnBrk="1" hangingPunct="1">
              <a:lnSpc>
                <a:spcPct val="90000"/>
              </a:lnSpc>
            </a:pPr>
            <a:r>
              <a:rPr lang="en-US" sz="2000" i="1" smtClean="0">
                <a:solidFill>
                  <a:srgbClr val="898989"/>
                </a:solidFill>
              </a:rPr>
              <a:t> </a:t>
            </a:r>
            <a:endParaRPr lang="hr-HR" sz="2000" i="1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hr-HR" sz="20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Content Placeholder 1"/>
          <p:cNvSpPr>
            <a:spLocks noGrp="1"/>
          </p:cNvSpPr>
          <p:nvPr>
            <p:ph idx="1"/>
          </p:nvPr>
        </p:nvSpPr>
        <p:spPr>
          <a:xfrm>
            <a:off x="457200" y="2565400"/>
            <a:ext cx="8229600" cy="2376488"/>
          </a:xfrm>
        </p:spPr>
        <p:txBody>
          <a:bodyPr anchor="ctr"/>
          <a:lstStyle/>
          <a:p>
            <a:pPr marL="0" indent="0" algn="ctr" eaLnBrk="1" hangingPunct="1">
              <a:buFont typeface="Arial" charset="0"/>
              <a:buNone/>
            </a:pPr>
            <a:r>
              <a:rPr lang="hr-HR" b="1" smtClean="0">
                <a:solidFill>
                  <a:schemeClr val="tx2"/>
                </a:solidFill>
              </a:rPr>
              <a:t>Thank you for your attention!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8313" y="1844675"/>
            <a:ext cx="8229600" cy="4235450"/>
          </a:xfrm>
        </p:spPr>
        <p:txBody>
          <a:bodyPr anchor="ctr">
            <a:normAutofit fontScale="85000" lnSpcReduction="20000"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hr-HR" sz="2000" b="1" dirty="0" smtClean="0">
                <a:solidFill>
                  <a:schemeClr val="tx2"/>
                </a:solidFill>
              </a:rPr>
              <a:t>1</a:t>
            </a:r>
            <a:r>
              <a:rPr lang="hr-HR" sz="2200" b="1" dirty="0" smtClean="0">
                <a:solidFill>
                  <a:schemeClr val="tx2"/>
                </a:solidFill>
              </a:rPr>
              <a:t>.  </a:t>
            </a:r>
            <a:r>
              <a:rPr lang="en-GB" sz="2100" b="1" cap="all" dirty="0" smtClean="0">
                <a:solidFill>
                  <a:schemeClr val="tx2"/>
                </a:solidFill>
              </a:rPr>
              <a:t>Innovation </a:t>
            </a:r>
            <a:r>
              <a:rPr lang="en-GB" sz="2100" b="1" cap="all" dirty="0">
                <a:solidFill>
                  <a:schemeClr val="tx2"/>
                </a:solidFill>
              </a:rPr>
              <a:t>and Technology Transfer  </a:t>
            </a:r>
            <a:endParaRPr lang="hr-HR" sz="2100" b="1" cap="all" dirty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hr-HR" sz="2100" dirty="0">
                <a:solidFill>
                  <a:schemeClr val="tx2"/>
                </a:solidFill>
              </a:rPr>
              <a:t> </a:t>
            </a:r>
            <a:r>
              <a:rPr lang="hr-HR" sz="2100" dirty="0" smtClean="0">
                <a:solidFill>
                  <a:schemeClr val="tx2"/>
                </a:solidFill>
              </a:rPr>
              <a:t>    </a:t>
            </a:r>
            <a:r>
              <a:rPr lang="hr-HR" sz="2100" u="sng" dirty="0" err="1" smtClean="0">
                <a:solidFill>
                  <a:schemeClr val="tx2"/>
                </a:solidFill>
              </a:rPr>
              <a:t>Members</a:t>
            </a:r>
            <a:r>
              <a:rPr lang="en-GB" sz="2100" dirty="0" smtClean="0">
                <a:solidFill>
                  <a:schemeClr val="tx2"/>
                </a:solidFill>
              </a:rPr>
              <a:t>: </a:t>
            </a:r>
            <a:r>
              <a:rPr lang="en-GB" sz="2100" dirty="0" err="1">
                <a:solidFill>
                  <a:schemeClr val="tx2"/>
                </a:solidFill>
              </a:rPr>
              <a:t>Prof.</a:t>
            </a:r>
            <a:r>
              <a:rPr lang="en-GB" sz="2100" dirty="0">
                <a:solidFill>
                  <a:schemeClr val="tx2"/>
                </a:solidFill>
              </a:rPr>
              <a:t> </a:t>
            </a:r>
            <a:r>
              <a:rPr lang="en-GB" sz="2100" dirty="0" err="1" smtClean="0">
                <a:solidFill>
                  <a:schemeClr val="tx2"/>
                </a:solidFill>
              </a:rPr>
              <a:t>Höptner</a:t>
            </a:r>
            <a:r>
              <a:rPr lang="en-GB" sz="2100" dirty="0" smtClean="0">
                <a:solidFill>
                  <a:schemeClr val="tx2"/>
                </a:solidFill>
              </a:rPr>
              <a:t> and </a:t>
            </a:r>
            <a:r>
              <a:rPr lang="en-GB" sz="2100" dirty="0" err="1">
                <a:solidFill>
                  <a:schemeClr val="tx2"/>
                </a:solidFill>
              </a:rPr>
              <a:t>Mr.</a:t>
            </a:r>
            <a:r>
              <a:rPr lang="en-GB" sz="2100" dirty="0">
                <a:solidFill>
                  <a:schemeClr val="tx2"/>
                </a:solidFill>
              </a:rPr>
              <a:t> </a:t>
            </a:r>
            <a:r>
              <a:rPr lang="en-GB" sz="2100" dirty="0" err="1">
                <a:solidFill>
                  <a:schemeClr val="tx2"/>
                </a:solidFill>
              </a:rPr>
              <a:t>Raizner</a:t>
            </a:r>
            <a:r>
              <a:rPr lang="en-GB" sz="2100" dirty="0">
                <a:solidFill>
                  <a:schemeClr val="tx2"/>
                </a:solidFill>
              </a:rPr>
              <a:t> (BW</a:t>
            </a:r>
            <a:r>
              <a:rPr lang="en-GB" sz="2100" dirty="0" smtClean="0">
                <a:solidFill>
                  <a:schemeClr val="tx2"/>
                </a:solidFill>
              </a:rPr>
              <a:t>)</a:t>
            </a:r>
            <a:endParaRPr lang="hr-HR" sz="2100" dirty="0" smtClean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hr-HR" sz="2100" dirty="0" smtClean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hr-HR" sz="2100" b="1" dirty="0" smtClean="0">
                <a:solidFill>
                  <a:schemeClr val="tx2"/>
                </a:solidFill>
              </a:rPr>
              <a:t>2.  CLUSTERS EXCELLENCE</a:t>
            </a:r>
            <a:endParaRPr lang="hr-HR" sz="2100" b="1" dirty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hr-HR" sz="2100" dirty="0" smtClean="0">
                <a:solidFill>
                  <a:schemeClr val="tx2"/>
                </a:solidFill>
              </a:rPr>
              <a:t>     </a:t>
            </a:r>
            <a:r>
              <a:rPr lang="hr-HR" sz="2100" u="sng" dirty="0" err="1" smtClean="0">
                <a:solidFill>
                  <a:schemeClr val="tx2"/>
                </a:solidFill>
              </a:rPr>
              <a:t>Members</a:t>
            </a:r>
            <a:r>
              <a:rPr lang="en-GB" sz="2100" dirty="0" smtClean="0">
                <a:solidFill>
                  <a:schemeClr val="tx2"/>
                </a:solidFill>
              </a:rPr>
              <a:t>: </a:t>
            </a:r>
            <a:r>
              <a:rPr lang="hr-HR" sz="2100" dirty="0" smtClean="0">
                <a:solidFill>
                  <a:schemeClr val="tx2"/>
                </a:solidFill>
              </a:rPr>
              <a:t>Florian </a:t>
            </a:r>
            <a:r>
              <a:rPr lang="en-GB" sz="2100" dirty="0" smtClean="0">
                <a:solidFill>
                  <a:schemeClr val="tx2"/>
                </a:solidFill>
              </a:rPr>
              <a:t>Plocek</a:t>
            </a:r>
            <a:r>
              <a:rPr lang="en-GB" sz="2100" dirty="0">
                <a:solidFill>
                  <a:schemeClr val="tx2"/>
                </a:solidFill>
              </a:rPr>
              <a:t>, Mr. </a:t>
            </a:r>
            <a:r>
              <a:rPr lang="en-GB" sz="2100" dirty="0" err="1">
                <a:solidFill>
                  <a:schemeClr val="tx2"/>
                </a:solidFill>
              </a:rPr>
              <a:t>Schauer</a:t>
            </a:r>
            <a:r>
              <a:rPr lang="en-GB" sz="2100" dirty="0">
                <a:solidFill>
                  <a:schemeClr val="tx2"/>
                </a:solidFill>
              </a:rPr>
              <a:t> </a:t>
            </a:r>
            <a:r>
              <a:rPr lang="en-GB" sz="2100" dirty="0" smtClean="0">
                <a:solidFill>
                  <a:schemeClr val="tx2"/>
                </a:solidFill>
              </a:rPr>
              <a:t>(AT)</a:t>
            </a:r>
            <a:r>
              <a:rPr lang="hr-HR" sz="2100" dirty="0" smtClean="0">
                <a:solidFill>
                  <a:schemeClr val="tx2"/>
                </a:solidFill>
              </a:rPr>
              <a:t> </a:t>
            </a:r>
            <a:r>
              <a:rPr lang="en-GB" sz="2100" dirty="0" smtClean="0">
                <a:solidFill>
                  <a:schemeClr val="tx2"/>
                </a:solidFill>
              </a:rPr>
              <a:t>and </a:t>
            </a:r>
            <a:r>
              <a:rPr lang="hr-HR" sz="2100" dirty="0" smtClean="0">
                <a:solidFill>
                  <a:schemeClr val="tx2"/>
                </a:solidFill>
              </a:rPr>
              <a:t>Zdenka </a:t>
            </a:r>
            <a:r>
              <a:rPr lang="en-GB" sz="2100" dirty="0" err="1" smtClean="0">
                <a:solidFill>
                  <a:schemeClr val="tx2"/>
                </a:solidFill>
              </a:rPr>
              <a:t>Mesi</a:t>
            </a:r>
            <a:r>
              <a:rPr lang="hr-HR" sz="2100" dirty="0" smtClean="0">
                <a:solidFill>
                  <a:schemeClr val="tx2"/>
                </a:solidFill>
              </a:rPr>
              <a:t>ć</a:t>
            </a:r>
            <a:r>
              <a:rPr lang="en-GB" sz="2100" dirty="0" smtClean="0">
                <a:solidFill>
                  <a:schemeClr val="tx2"/>
                </a:solidFill>
              </a:rPr>
              <a:t> (</a:t>
            </a:r>
            <a:r>
              <a:rPr lang="hr-HR" sz="2100" dirty="0" smtClean="0">
                <a:solidFill>
                  <a:schemeClr val="tx2"/>
                </a:solidFill>
              </a:rPr>
              <a:t>CRO</a:t>
            </a:r>
            <a:r>
              <a:rPr lang="en-GB" sz="2100" dirty="0" smtClean="0">
                <a:solidFill>
                  <a:schemeClr val="tx2"/>
                </a:solidFill>
              </a:rPr>
              <a:t>)</a:t>
            </a:r>
            <a:endParaRPr lang="hr-HR" sz="2100" dirty="0" smtClean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hr-HR" sz="2100" dirty="0" smtClean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hr-HR" sz="2100" b="1" dirty="0" smtClean="0">
                <a:solidFill>
                  <a:schemeClr val="tx2"/>
                </a:solidFill>
              </a:rPr>
              <a:t>3.  </a:t>
            </a:r>
            <a:r>
              <a:rPr lang="en-GB" sz="2100" b="1" cap="all" dirty="0" smtClean="0">
                <a:solidFill>
                  <a:schemeClr val="tx2"/>
                </a:solidFill>
              </a:rPr>
              <a:t>Vocational </a:t>
            </a:r>
            <a:r>
              <a:rPr lang="en-GB" sz="2100" b="1" cap="all" dirty="0">
                <a:solidFill>
                  <a:schemeClr val="tx2"/>
                </a:solidFill>
              </a:rPr>
              <a:t>Training </a:t>
            </a:r>
            <a:r>
              <a:rPr lang="en-GB" sz="2100" b="1" dirty="0">
                <a:solidFill>
                  <a:schemeClr val="tx2"/>
                </a:solidFill>
              </a:rPr>
              <a:t>(VET)  </a:t>
            </a:r>
            <a:endParaRPr lang="hr-HR" sz="2100" b="1" dirty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hr-HR" sz="2100" dirty="0" smtClean="0">
                <a:solidFill>
                  <a:schemeClr val="tx2"/>
                </a:solidFill>
              </a:rPr>
              <a:t>      </a:t>
            </a:r>
            <a:r>
              <a:rPr lang="hr-HR" sz="2100" u="sng" dirty="0" err="1" smtClean="0">
                <a:solidFill>
                  <a:schemeClr val="tx2"/>
                </a:solidFill>
              </a:rPr>
              <a:t>Members</a:t>
            </a:r>
            <a:r>
              <a:rPr lang="en-GB" sz="2100" dirty="0" smtClean="0">
                <a:solidFill>
                  <a:schemeClr val="tx2"/>
                </a:solidFill>
              </a:rPr>
              <a:t>:Mr</a:t>
            </a:r>
            <a:r>
              <a:rPr lang="en-GB" sz="2100" dirty="0">
                <a:solidFill>
                  <a:schemeClr val="tx2"/>
                </a:solidFill>
              </a:rPr>
              <a:t>. Kiss (</a:t>
            </a:r>
            <a:r>
              <a:rPr lang="en-GB" sz="2100" dirty="0" smtClean="0">
                <a:solidFill>
                  <a:schemeClr val="tx2"/>
                </a:solidFill>
              </a:rPr>
              <a:t>HU) </a:t>
            </a:r>
            <a:r>
              <a:rPr lang="en-GB" sz="2100" dirty="0">
                <a:solidFill>
                  <a:schemeClr val="tx2"/>
                </a:solidFill>
              </a:rPr>
              <a:t>and Mr. Frank (BW</a:t>
            </a:r>
            <a:r>
              <a:rPr lang="en-GB" sz="2100" dirty="0" smtClean="0">
                <a:solidFill>
                  <a:schemeClr val="tx2"/>
                </a:solidFill>
              </a:rPr>
              <a:t>)</a:t>
            </a:r>
            <a:endParaRPr lang="hr-HR" sz="2100" dirty="0" smtClean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hr-HR" sz="2100" dirty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hr-HR" sz="2100" b="1" dirty="0" smtClean="0">
                <a:solidFill>
                  <a:schemeClr val="tx2"/>
                </a:solidFill>
              </a:rPr>
              <a:t>4.  </a:t>
            </a:r>
            <a:r>
              <a:rPr lang="en-GB" sz="2100" b="1" cap="all" dirty="0" smtClean="0">
                <a:solidFill>
                  <a:schemeClr val="tx2"/>
                </a:solidFill>
              </a:rPr>
              <a:t>Competitiveness </a:t>
            </a:r>
            <a:r>
              <a:rPr lang="en-GB" sz="2100" b="1" cap="all" dirty="0">
                <a:solidFill>
                  <a:schemeClr val="tx2"/>
                </a:solidFill>
              </a:rPr>
              <a:t>in Rural and Urban Areas </a:t>
            </a:r>
            <a:endParaRPr lang="hr-HR" sz="2100" b="1" cap="all" dirty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hr-HR" sz="2100" dirty="0" smtClean="0">
                <a:solidFill>
                  <a:schemeClr val="tx2"/>
                </a:solidFill>
              </a:rPr>
              <a:t>      </a:t>
            </a:r>
            <a:r>
              <a:rPr lang="hr-HR" sz="2100" u="sng" dirty="0" err="1" smtClean="0">
                <a:solidFill>
                  <a:schemeClr val="tx2"/>
                </a:solidFill>
              </a:rPr>
              <a:t>Members</a:t>
            </a:r>
            <a:r>
              <a:rPr lang="en-GB" sz="2100" dirty="0" smtClean="0">
                <a:solidFill>
                  <a:schemeClr val="tx2"/>
                </a:solidFill>
              </a:rPr>
              <a:t>: </a:t>
            </a:r>
            <a:r>
              <a:rPr lang="en-GB" sz="2100" dirty="0">
                <a:solidFill>
                  <a:schemeClr val="tx2"/>
                </a:solidFill>
              </a:rPr>
              <a:t>Ms Schaefer (BW) and Ms </a:t>
            </a:r>
            <a:r>
              <a:rPr lang="en-GB" sz="2100" dirty="0" err="1">
                <a:solidFill>
                  <a:schemeClr val="tx2"/>
                </a:solidFill>
              </a:rPr>
              <a:t>Goranova</a:t>
            </a:r>
            <a:r>
              <a:rPr lang="en-GB" sz="2100" dirty="0">
                <a:solidFill>
                  <a:schemeClr val="tx2"/>
                </a:solidFill>
              </a:rPr>
              <a:t> </a:t>
            </a:r>
            <a:r>
              <a:rPr lang="hr-HR" sz="2100" dirty="0" smtClean="0">
                <a:solidFill>
                  <a:schemeClr val="tx2"/>
                </a:solidFill>
              </a:rPr>
              <a:t>Christova </a:t>
            </a:r>
            <a:r>
              <a:rPr lang="en-GB" sz="2100" dirty="0" smtClean="0">
                <a:solidFill>
                  <a:schemeClr val="tx2"/>
                </a:solidFill>
              </a:rPr>
              <a:t>(BG)</a:t>
            </a:r>
            <a:r>
              <a:rPr lang="hr-HR" sz="2100" dirty="0" smtClean="0">
                <a:solidFill>
                  <a:schemeClr val="tx2"/>
                </a:solidFill>
              </a:rPr>
              <a:t> </a:t>
            </a:r>
            <a:r>
              <a:rPr lang="en-GB" sz="2100" dirty="0" smtClean="0">
                <a:solidFill>
                  <a:schemeClr val="tx2"/>
                </a:solidFill>
              </a:rPr>
              <a:t>for </a:t>
            </a:r>
            <a:r>
              <a:rPr lang="en-GB" sz="2100" dirty="0">
                <a:solidFill>
                  <a:schemeClr val="tx2"/>
                </a:solidFill>
              </a:rPr>
              <a:t>rural </a:t>
            </a:r>
            <a:r>
              <a:rPr lang="en-GB" sz="2100" dirty="0" smtClean="0">
                <a:solidFill>
                  <a:schemeClr val="tx2"/>
                </a:solidFill>
              </a:rPr>
              <a:t>areas</a:t>
            </a:r>
            <a:r>
              <a:rPr lang="hr-HR" sz="2100" dirty="0" smtClean="0">
                <a:solidFill>
                  <a:schemeClr val="tx2"/>
                </a:solidFill>
              </a:rPr>
              <a:t>;</a:t>
            </a:r>
            <a:r>
              <a:rPr lang="en-GB" sz="2100" dirty="0" smtClean="0">
                <a:solidFill>
                  <a:schemeClr val="tx2"/>
                </a:solidFill>
              </a:rPr>
              <a:t> </a:t>
            </a:r>
            <a:r>
              <a:rPr lang="en-GB" sz="2100" dirty="0">
                <a:solidFill>
                  <a:schemeClr val="tx2"/>
                </a:solidFill>
              </a:rPr>
              <a:t>Mr. </a:t>
            </a:r>
            <a:r>
              <a:rPr lang="hr-HR" sz="2100" dirty="0" smtClean="0">
                <a:solidFill>
                  <a:schemeClr val="tx2"/>
                </a:solidFill>
              </a:rPr>
              <a:t>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hr-HR" sz="2100" dirty="0" smtClean="0">
                <a:solidFill>
                  <a:schemeClr val="tx2"/>
                </a:solidFill>
              </a:rPr>
              <a:t>      </a:t>
            </a:r>
            <a:r>
              <a:rPr lang="en-GB" sz="2100" dirty="0" err="1" smtClean="0">
                <a:solidFill>
                  <a:schemeClr val="tx2"/>
                </a:solidFill>
              </a:rPr>
              <a:t>Bartha</a:t>
            </a:r>
            <a:r>
              <a:rPr lang="hr-HR" sz="2100" dirty="0" smtClean="0">
                <a:solidFill>
                  <a:schemeClr val="tx2"/>
                </a:solidFill>
              </a:rPr>
              <a:t> </a:t>
            </a:r>
            <a:r>
              <a:rPr lang="en-GB" sz="2100" dirty="0" smtClean="0">
                <a:solidFill>
                  <a:schemeClr val="tx2"/>
                </a:solidFill>
              </a:rPr>
              <a:t>(</a:t>
            </a:r>
            <a:r>
              <a:rPr lang="en-GB" sz="2100" dirty="0">
                <a:solidFill>
                  <a:schemeClr val="tx2"/>
                </a:solidFill>
              </a:rPr>
              <a:t>CODCR, </a:t>
            </a:r>
            <a:r>
              <a:rPr lang="en-GB" sz="2100" dirty="0" smtClean="0">
                <a:solidFill>
                  <a:schemeClr val="tx2"/>
                </a:solidFill>
              </a:rPr>
              <a:t>R</a:t>
            </a:r>
            <a:r>
              <a:rPr lang="hr-HR" sz="2100" dirty="0" smtClean="0">
                <a:solidFill>
                  <a:schemeClr val="tx2"/>
                </a:solidFill>
              </a:rPr>
              <a:t>omania</a:t>
            </a:r>
            <a:r>
              <a:rPr lang="en-GB" sz="2100" dirty="0" smtClean="0">
                <a:solidFill>
                  <a:schemeClr val="tx2"/>
                </a:solidFill>
              </a:rPr>
              <a:t>) </a:t>
            </a:r>
            <a:r>
              <a:rPr lang="en-GB" sz="2100" dirty="0">
                <a:solidFill>
                  <a:schemeClr val="tx2"/>
                </a:solidFill>
              </a:rPr>
              <a:t>and </a:t>
            </a:r>
            <a:r>
              <a:rPr lang="en-GB" sz="2100" dirty="0" smtClean="0">
                <a:solidFill>
                  <a:schemeClr val="tx2"/>
                </a:solidFill>
              </a:rPr>
              <a:t>Langer </a:t>
            </a:r>
            <a:r>
              <a:rPr lang="en-GB" sz="2100" dirty="0">
                <a:solidFill>
                  <a:schemeClr val="tx2"/>
                </a:solidFill>
              </a:rPr>
              <a:t>(BW) for urban </a:t>
            </a:r>
            <a:r>
              <a:rPr lang="en-GB" sz="2100" dirty="0" smtClean="0">
                <a:solidFill>
                  <a:schemeClr val="tx2"/>
                </a:solidFill>
              </a:rPr>
              <a:t>areas</a:t>
            </a:r>
            <a:endParaRPr lang="hr-HR" sz="2100" dirty="0" smtClean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hr-HR" sz="2100" dirty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hr-HR" sz="2100" b="1" dirty="0" smtClean="0">
                <a:solidFill>
                  <a:schemeClr val="tx2"/>
                </a:solidFill>
              </a:rPr>
              <a:t>5.  </a:t>
            </a:r>
            <a:r>
              <a:rPr lang="en-GB" sz="2100" b="1" cap="all" dirty="0" smtClean="0">
                <a:solidFill>
                  <a:schemeClr val="tx2"/>
                </a:solidFill>
              </a:rPr>
              <a:t>Entrepreneurial </a:t>
            </a:r>
            <a:r>
              <a:rPr lang="en-GB" sz="2100" b="1" cap="all" dirty="0">
                <a:solidFill>
                  <a:schemeClr val="tx2"/>
                </a:solidFill>
              </a:rPr>
              <a:t>Learning </a:t>
            </a:r>
            <a:endParaRPr lang="hr-HR" sz="2100" b="1" cap="all" dirty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hr-HR" sz="2100" dirty="0" smtClean="0">
                <a:solidFill>
                  <a:schemeClr val="tx2"/>
                </a:solidFill>
              </a:rPr>
              <a:t>      </a:t>
            </a:r>
            <a:r>
              <a:rPr lang="hr-HR" sz="2100" u="sng" dirty="0" err="1" smtClean="0">
                <a:solidFill>
                  <a:schemeClr val="tx2"/>
                </a:solidFill>
              </a:rPr>
              <a:t>Members</a:t>
            </a:r>
            <a:r>
              <a:rPr lang="en-GB" sz="2100" dirty="0" smtClean="0">
                <a:solidFill>
                  <a:schemeClr val="tx2"/>
                </a:solidFill>
              </a:rPr>
              <a:t>: </a:t>
            </a:r>
            <a:r>
              <a:rPr lang="hr-HR" sz="2100" dirty="0" smtClean="0">
                <a:solidFill>
                  <a:schemeClr val="tx2"/>
                </a:solidFill>
              </a:rPr>
              <a:t>Dragica </a:t>
            </a:r>
            <a:r>
              <a:rPr lang="en-GB" sz="2100" dirty="0" smtClean="0">
                <a:solidFill>
                  <a:schemeClr val="tx2"/>
                </a:solidFill>
              </a:rPr>
              <a:t> </a:t>
            </a:r>
            <a:r>
              <a:rPr lang="en-GB" sz="2100" dirty="0" err="1" smtClean="0">
                <a:solidFill>
                  <a:schemeClr val="tx2"/>
                </a:solidFill>
              </a:rPr>
              <a:t>Karai</a:t>
            </a:r>
            <a:r>
              <a:rPr lang="hr-HR" sz="2100" dirty="0" smtClean="0">
                <a:solidFill>
                  <a:schemeClr val="tx2"/>
                </a:solidFill>
              </a:rPr>
              <a:t>ć</a:t>
            </a:r>
            <a:r>
              <a:rPr lang="en-GB" sz="2100" dirty="0" smtClean="0">
                <a:solidFill>
                  <a:schemeClr val="tx2"/>
                </a:solidFill>
              </a:rPr>
              <a:t> (</a:t>
            </a:r>
            <a:r>
              <a:rPr lang="hr-HR" sz="2100" dirty="0" smtClean="0">
                <a:solidFill>
                  <a:schemeClr val="tx2"/>
                </a:solidFill>
              </a:rPr>
              <a:t>CRO)</a:t>
            </a:r>
            <a:r>
              <a:rPr lang="en-GB" sz="2100" dirty="0" smtClean="0">
                <a:solidFill>
                  <a:schemeClr val="tx2"/>
                </a:solidFill>
              </a:rPr>
              <a:t> </a:t>
            </a:r>
            <a:r>
              <a:rPr lang="en-GB" sz="2100" dirty="0">
                <a:solidFill>
                  <a:schemeClr val="tx2"/>
                </a:solidFill>
              </a:rPr>
              <a:t>and Ms. </a:t>
            </a:r>
            <a:r>
              <a:rPr lang="en-GB" sz="2100" dirty="0" err="1" smtClean="0">
                <a:solidFill>
                  <a:schemeClr val="tx2"/>
                </a:solidFill>
              </a:rPr>
              <a:t>Ljubi</a:t>
            </a:r>
            <a:r>
              <a:rPr lang="hr-HR" sz="2100" dirty="0" smtClean="0">
                <a:solidFill>
                  <a:schemeClr val="tx2"/>
                </a:solidFill>
              </a:rPr>
              <a:t>ć</a:t>
            </a:r>
            <a:r>
              <a:rPr lang="en-GB" sz="2100" dirty="0" smtClean="0">
                <a:solidFill>
                  <a:schemeClr val="tx2"/>
                </a:solidFill>
              </a:rPr>
              <a:t> (</a:t>
            </a:r>
            <a:r>
              <a:rPr lang="hr-HR" sz="2100" dirty="0" smtClean="0">
                <a:solidFill>
                  <a:schemeClr val="tx2"/>
                </a:solidFill>
              </a:rPr>
              <a:t>CRO</a:t>
            </a:r>
            <a:r>
              <a:rPr lang="en-GB" sz="2100" dirty="0" smtClean="0">
                <a:solidFill>
                  <a:schemeClr val="tx2"/>
                </a:solidFill>
              </a:rPr>
              <a:t>)</a:t>
            </a:r>
            <a:endParaRPr lang="hr-HR" sz="2100" dirty="0">
              <a:solidFill>
                <a:schemeClr val="tx2"/>
              </a:solidFill>
            </a:endParaRPr>
          </a:p>
        </p:txBody>
      </p:sp>
      <p:sp>
        <p:nvSpPr>
          <p:cNvPr id="26626" name="TextBox 2"/>
          <p:cNvSpPr txBox="1">
            <a:spLocks noChangeArrowheads="1"/>
          </p:cNvSpPr>
          <p:nvPr/>
        </p:nvSpPr>
        <p:spPr bwMode="auto">
          <a:xfrm>
            <a:off x="755650" y="981075"/>
            <a:ext cx="7920038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hr-HR" sz="3200" b="1">
                <a:solidFill>
                  <a:schemeClr val="tx2"/>
                </a:solidFill>
              </a:rPr>
              <a:t>5 WORKING GROUPS FOR PRIORITY AREA 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188" y="6308725"/>
            <a:ext cx="4897437" cy="341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13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 anchor="ctr">
            <a:normAutofit fontScale="92500" lnSpcReduction="20000"/>
          </a:bodyPr>
          <a:lstStyle/>
          <a:p>
            <a:pPr eaLnBrk="1" hangingPunct="1">
              <a:defRPr/>
            </a:pPr>
            <a:r>
              <a:rPr lang="hr-HR" sz="2800" dirty="0" err="1" smtClean="0">
                <a:solidFill>
                  <a:schemeClr val="tx2"/>
                </a:solidFill>
              </a:rPr>
              <a:t>Following</a:t>
            </a:r>
            <a:r>
              <a:rPr lang="hr-HR" sz="2800" dirty="0" smtClean="0">
                <a:solidFill>
                  <a:schemeClr val="tx2"/>
                </a:solidFill>
              </a:rPr>
              <a:t> </a:t>
            </a:r>
            <a:r>
              <a:rPr lang="hr-HR" sz="2800" dirty="0" err="1" smtClean="0">
                <a:solidFill>
                  <a:schemeClr val="tx2"/>
                </a:solidFill>
              </a:rPr>
              <a:t>the</a:t>
            </a:r>
            <a:r>
              <a:rPr lang="hr-HR" sz="2800" dirty="0" smtClean="0">
                <a:solidFill>
                  <a:schemeClr val="tx2"/>
                </a:solidFill>
              </a:rPr>
              <a:t> </a:t>
            </a:r>
            <a:r>
              <a:rPr lang="hr-HR" sz="2800" dirty="0" err="1" smtClean="0">
                <a:solidFill>
                  <a:schemeClr val="tx2"/>
                </a:solidFill>
              </a:rPr>
              <a:t>conclusions</a:t>
            </a:r>
            <a:r>
              <a:rPr lang="hr-HR" sz="2800" dirty="0" smtClean="0">
                <a:solidFill>
                  <a:schemeClr val="tx2"/>
                </a:solidFill>
              </a:rPr>
              <a:t> </a:t>
            </a:r>
            <a:r>
              <a:rPr lang="hr-HR" sz="2800" dirty="0" err="1" smtClean="0">
                <a:solidFill>
                  <a:schemeClr val="tx2"/>
                </a:solidFill>
              </a:rPr>
              <a:t>from</a:t>
            </a:r>
            <a:r>
              <a:rPr lang="hr-HR" sz="2800" dirty="0" smtClean="0">
                <a:solidFill>
                  <a:schemeClr val="tx2"/>
                </a:solidFill>
              </a:rPr>
              <a:t> Split, </a:t>
            </a:r>
            <a:r>
              <a:rPr lang="en-GB" sz="2800" b="1" dirty="0" smtClean="0">
                <a:solidFill>
                  <a:schemeClr val="tx2"/>
                </a:solidFill>
              </a:rPr>
              <a:t>1</a:t>
            </a:r>
            <a:r>
              <a:rPr lang="en-GB" sz="2800" b="1" baseline="30000" dirty="0" smtClean="0">
                <a:solidFill>
                  <a:schemeClr val="tx2"/>
                </a:solidFill>
              </a:rPr>
              <a:t>st</a:t>
            </a:r>
            <a:r>
              <a:rPr lang="en-GB" sz="2800" b="1" dirty="0" smtClean="0">
                <a:solidFill>
                  <a:schemeClr val="tx2"/>
                </a:solidFill>
              </a:rPr>
              <a:t> </a:t>
            </a:r>
            <a:r>
              <a:rPr lang="hr-HR" sz="2800" b="1" dirty="0" smtClean="0">
                <a:solidFill>
                  <a:schemeClr val="tx2"/>
                </a:solidFill>
              </a:rPr>
              <a:t>Cluster </a:t>
            </a:r>
            <a:r>
              <a:rPr lang="en-GB" sz="2800" b="1" dirty="0" smtClean="0">
                <a:solidFill>
                  <a:schemeClr val="tx2"/>
                </a:solidFill>
              </a:rPr>
              <a:t>Workshop</a:t>
            </a:r>
            <a:r>
              <a:rPr lang="hr-HR" sz="2800" dirty="0" smtClean="0">
                <a:solidFill>
                  <a:schemeClr val="tx2"/>
                </a:solidFill>
              </a:rPr>
              <a:t> was organised </a:t>
            </a:r>
            <a:r>
              <a:rPr lang="hr-HR" sz="2800" dirty="0">
                <a:solidFill>
                  <a:schemeClr val="tx2"/>
                </a:solidFill>
              </a:rPr>
              <a:t>in </a:t>
            </a:r>
            <a:r>
              <a:rPr lang="hr-HR" sz="2800" dirty="0" smtClean="0">
                <a:solidFill>
                  <a:schemeClr val="tx2"/>
                </a:solidFill>
              </a:rPr>
              <a:t>Vukovar (11/12 September 2012): </a:t>
            </a:r>
            <a:r>
              <a:rPr lang="hr-HR" dirty="0" smtClean="0">
                <a:solidFill>
                  <a:schemeClr val="tx2"/>
                </a:solidFill>
              </a:rPr>
              <a:t>„</a:t>
            </a:r>
            <a:r>
              <a:rPr lang="en-GB" dirty="0" smtClean="0">
                <a:solidFill>
                  <a:schemeClr val="tx2"/>
                </a:solidFill>
              </a:rPr>
              <a:t>C</a:t>
            </a:r>
            <a:r>
              <a:rPr lang="hr-HR" dirty="0">
                <a:solidFill>
                  <a:schemeClr val="tx2"/>
                </a:solidFill>
              </a:rPr>
              <a:t>luster</a:t>
            </a:r>
            <a:r>
              <a:rPr lang="en-GB" dirty="0">
                <a:solidFill>
                  <a:schemeClr val="tx2"/>
                </a:solidFill>
              </a:rPr>
              <a:t> N</a:t>
            </a:r>
            <a:r>
              <a:rPr lang="hr-HR" dirty="0" err="1">
                <a:solidFill>
                  <a:schemeClr val="tx2"/>
                </a:solidFill>
              </a:rPr>
              <a:t>etworking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hr-HR" dirty="0">
                <a:solidFill>
                  <a:schemeClr val="tx2"/>
                </a:solidFill>
              </a:rPr>
              <a:t>and</a:t>
            </a:r>
            <a:r>
              <a:rPr lang="en-GB" dirty="0">
                <a:solidFill>
                  <a:schemeClr val="tx2"/>
                </a:solidFill>
              </a:rPr>
              <a:t> D</a:t>
            </a:r>
            <a:r>
              <a:rPr lang="hr-HR" dirty="0" err="1">
                <a:solidFill>
                  <a:schemeClr val="tx2"/>
                </a:solidFill>
              </a:rPr>
              <a:t>evelopment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hr-HR" dirty="0" err="1">
                <a:solidFill>
                  <a:schemeClr val="tx2"/>
                </a:solidFill>
              </a:rPr>
              <a:t>Prospects</a:t>
            </a:r>
            <a:r>
              <a:rPr lang="hr-HR" dirty="0">
                <a:solidFill>
                  <a:schemeClr val="tx2"/>
                </a:solidFill>
              </a:rPr>
              <a:t> in </a:t>
            </a:r>
            <a:r>
              <a:rPr lang="hr-HR" dirty="0" err="1">
                <a:solidFill>
                  <a:schemeClr val="tx2"/>
                </a:solidFill>
              </a:rPr>
              <a:t>the</a:t>
            </a:r>
            <a:r>
              <a:rPr lang="hr-HR" dirty="0">
                <a:solidFill>
                  <a:schemeClr val="tx2"/>
                </a:solidFill>
              </a:rPr>
              <a:t> </a:t>
            </a:r>
            <a:r>
              <a:rPr lang="en-GB" dirty="0">
                <a:solidFill>
                  <a:schemeClr val="tx2"/>
                </a:solidFill>
              </a:rPr>
              <a:t>D</a:t>
            </a:r>
            <a:r>
              <a:rPr lang="hr-HR" dirty="0" err="1">
                <a:solidFill>
                  <a:schemeClr val="tx2"/>
                </a:solidFill>
              </a:rPr>
              <a:t>anube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hr-HR" dirty="0" err="1" smtClean="0">
                <a:solidFill>
                  <a:schemeClr val="tx2"/>
                </a:solidFill>
              </a:rPr>
              <a:t>Region</a:t>
            </a:r>
            <a:r>
              <a:rPr lang="hr-HR" dirty="0" smtClean="0">
                <a:solidFill>
                  <a:schemeClr val="tx2"/>
                </a:solidFill>
              </a:rPr>
              <a:t>”</a:t>
            </a:r>
          </a:p>
          <a:p>
            <a:pPr eaLnBrk="1" hangingPunct="1">
              <a:buFont typeface="Arial" charset="0"/>
              <a:buNone/>
              <a:defRPr/>
            </a:pPr>
            <a:endParaRPr lang="hr-HR" sz="1400" dirty="0">
              <a:solidFill>
                <a:schemeClr val="tx2"/>
              </a:solidFill>
            </a:endParaRPr>
          </a:p>
          <a:p>
            <a:pPr eaLnBrk="1" hangingPunct="1">
              <a:defRPr/>
            </a:pPr>
            <a:r>
              <a:rPr lang="hr-HR" sz="2800" dirty="0" err="1" smtClean="0">
                <a:solidFill>
                  <a:schemeClr val="tx2"/>
                </a:solidFill>
              </a:rPr>
              <a:t>In</a:t>
            </a:r>
            <a:r>
              <a:rPr lang="hr-HR" sz="2800" dirty="0" smtClean="0">
                <a:solidFill>
                  <a:schemeClr val="tx2"/>
                </a:solidFill>
              </a:rPr>
              <a:t> total a</a:t>
            </a:r>
            <a:r>
              <a:rPr lang="en-GB" sz="2800" dirty="0" smtClean="0">
                <a:solidFill>
                  <a:schemeClr val="tx2"/>
                </a:solidFill>
              </a:rPr>
              <a:t>bout </a:t>
            </a:r>
            <a:r>
              <a:rPr lang="en-GB" sz="2800" b="1" dirty="0">
                <a:solidFill>
                  <a:schemeClr val="tx2"/>
                </a:solidFill>
              </a:rPr>
              <a:t>100 </a:t>
            </a:r>
            <a:r>
              <a:rPr lang="hr-HR" sz="2800" b="1" dirty="0" smtClean="0">
                <a:solidFill>
                  <a:schemeClr val="tx2"/>
                </a:solidFill>
              </a:rPr>
              <a:t>participants </a:t>
            </a:r>
            <a:r>
              <a:rPr lang="hr-HR" sz="2800" dirty="0" smtClean="0">
                <a:solidFill>
                  <a:schemeClr val="tx2"/>
                </a:solidFill>
              </a:rPr>
              <a:t>attended </a:t>
            </a:r>
            <a:r>
              <a:rPr lang="hr-HR" sz="2800" dirty="0" err="1" smtClean="0">
                <a:solidFill>
                  <a:schemeClr val="tx2"/>
                </a:solidFill>
              </a:rPr>
              <a:t>the</a:t>
            </a:r>
            <a:r>
              <a:rPr lang="hr-HR" sz="2800" dirty="0" smtClean="0">
                <a:solidFill>
                  <a:schemeClr val="tx2"/>
                </a:solidFill>
              </a:rPr>
              <a:t> </a:t>
            </a:r>
            <a:r>
              <a:rPr lang="hr-HR" sz="2800" dirty="0" err="1" smtClean="0">
                <a:solidFill>
                  <a:schemeClr val="tx2"/>
                </a:solidFill>
              </a:rPr>
              <a:t>workshop</a:t>
            </a:r>
            <a:r>
              <a:rPr lang="hr-HR" sz="2800" dirty="0" smtClean="0">
                <a:solidFill>
                  <a:schemeClr val="tx2"/>
                </a:solidFill>
              </a:rPr>
              <a:t>; 6 </a:t>
            </a:r>
            <a:r>
              <a:rPr lang="en-GB" sz="2800" b="1" dirty="0" smtClean="0">
                <a:solidFill>
                  <a:schemeClr val="tx2"/>
                </a:solidFill>
              </a:rPr>
              <a:t>member states/regions</a:t>
            </a:r>
            <a:r>
              <a:rPr lang="en-GB" sz="2800" dirty="0" smtClean="0">
                <a:solidFill>
                  <a:schemeClr val="tx2"/>
                </a:solidFill>
              </a:rPr>
              <a:t> of EUSDR</a:t>
            </a:r>
            <a:endParaRPr lang="hr-HR" sz="2800" dirty="0" smtClean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hr-HR" sz="1400" dirty="0">
              <a:solidFill>
                <a:schemeClr val="tx2"/>
              </a:solidFill>
            </a:endParaRPr>
          </a:p>
          <a:p>
            <a:pPr eaLnBrk="1" hangingPunct="1">
              <a:defRPr/>
            </a:pPr>
            <a:r>
              <a:rPr lang="hr-HR" sz="2800" dirty="0" err="1" smtClean="0">
                <a:solidFill>
                  <a:schemeClr val="tx2"/>
                </a:solidFill>
              </a:rPr>
              <a:t>Workshop</a:t>
            </a:r>
            <a:r>
              <a:rPr lang="hr-HR" sz="2800" dirty="0" smtClean="0">
                <a:solidFill>
                  <a:schemeClr val="tx2"/>
                </a:solidFill>
              </a:rPr>
              <a:t> </a:t>
            </a:r>
            <a:r>
              <a:rPr lang="hr-HR" sz="2800" dirty="0" err="1" smtClean="0">
                <a:solidFill>
                  <a:schemeClr val="tx2"/>
                </a:solidFill>
              </a:rPr>
              <a:t>was</a:t>
            </a:r>
            <a:r>
              <a:rPr lang="hr-HR" sz="2800" dirty="0" smtClean="0">
                <a:solidFill>
                  <a:schemeClr val="tx2"/>
                </a:solidFill>
              </a:rPr>
              <a:t> </a:t>
            </a:r>
            <a:r>
              <a:rPr lang="hr-HR" sz="2800" dirty="0" err="1" smtClean="0">
                <a:solidFill>
                  <a:schemeClr val="tx2"/>
                </a:solidFill>
              </a:rPr>
              <a:t>divided</a:t>
            </a:r>
            <a:r>
              <a:rPr lang="hr-HR" sz="2800" dirty="0" smtClean="0">
                <a:solidFill>
                  <a:schemeClr val="tx2"/>
                </a:solidFill>
              </a:rPr>
              <a:t> </a:t>
            </a:r>
            <a:r>
              <a:rPr lang="hr-HR" sz="2800" dirty="0" err="1" smtClean="0">
                <a:solidFill>
                  <a:schemeClr val="tx2"/>
                </a:solidFill>
              </a:rPr>
              <a:t>into</a:t>
            </a:r>
            <a:r>
              <a:rPr lang="hr-HR" sz="2800" dirty="0" smtClean="0">
                <a:solidFill>
                  <a:schemeClr val="tx2"/>
                </a:solidFill>
              </a:rPr>
              <a:t> 3 panel </a:t>
            </a:r>
            <a:r>
              <a:rPr lang="hr-HR" sz="2800" dirty="0" err="1" smtClean="0">
                <a:solidFill>
                  <a:schemeClr val="tx2"/>
                </a:solidFill>
              </a:rPr>
              <a:t>frameworks</a:t>
            </a:r>
            <a:r>
              <a:rPr lang="hr-HR" sz="2800" dirty="0">
                <a:solidFill>
                  <a:schemeClr val="tx2"/>
                </a:solidFill>
              </a:rPr>
              <a:t> </a:t>
            </a:r>
            <a:r>
              <a:rPr lang="hr-HR" sz="2800" dirty="0" err="1" smtClean="0">
                <a:solidFill>
                  <a:schemeClr val="tx2"/>
                </a:solidFill>
              </a:rPr>
              <a:t>with</a:t>
            </a:r>
            <a:r>
              <a:rPr lang="hr-HR" sz="2800" dirty="0" smtClean="0">
                <a:solidFill>
                  <a:schemeClr val="tx2"/>
                </a:solidFill>
              </a:rPr>
              <a:t> </a:t>
            </a:r>
            <a:r>
              <a:rPr lang="hr-HR" sz="2800" dirty="0" err="1" smtClean="0">
                <a:solidFill>
                  <a:schemeClr val="tx2"/>
                </a:solidFill>
              </a:rPr>
              <a:t>the</a:t>
            </a:r>
            <a:r>
              <a:rPr lang="hr-HR" sz="2800" dirty="0" smtClean="0">
                <a:solidFill>
                  <a:schemeClr val="tx2"/>
                </a:solidFill>
              </a:rPr>
              <a:t> </a:t>
            </a:r>
            <a:r>
              <a:rPr lang="hr-HR" sz="2800" dirty="0" err="1" smtClean="0">
                <a:solidFill>
                  <a:schemeClr val="tx2"/>
                </a:solidFill>
              </a:rPr>
              <a:t>guest</a:t>
            </a:r>
            <a:r>
              <a:rPr lang="hr-HR" sz="2800" dirty="0" smtClean="0">
                <a:solidFill>
                  <a:schemeClr val="tx2"/>
                </a:solidFill>
              </a:rPr>
              <a:t> </a:t>
            </a:r>
            <a:r>
              <a:rPr lang="hr-HR" sz="2800" dirty="0" err="1" smtClean="0">
                <a:solidFill>
                  <a:schemeClr val="tx2"/>
                </a:solidFill>
              </a:rPr>
              <a:t>speakers</a:t>
            </a:r>
            <a:r>
              <a:rPr lang="hr-HR" sz="2800" dirty="0" smtClean="0">
                <a:solidFill>
                  <a:schemeClr val="tx2"/>
                </a:solidFill>
              </a:rPr>
              <a:t> </a:t>
            </a:r>
            <a:r>
              <a:rPr lang="en-GB" sz="2800" dirty="0" smtClean="0">
                <a:solidFill>
                  <a:schemeClr val="tx2"/>
                </a:solidFill>
              </a:rPr>
              <a:t>from </a:t>
            </a:r>
            <a:r>
              <a:rPr lang="en-GB" sz="2800" dirty="0">
                <a:solidFill>
                  <a:schemeClr val="tx2"/>
                </a:solidFill>
              </a:rPr>
              <a:t>Croatia, Austria, Belgium, Germany, Hungary, Serbia and </a:t>
            </a:r>
            <a:r>
              <a:rPr lang="en-GB" sz="2800" dirty="0" smtClean="0">
                <a:solidFill>
                  <a:schemeClr val="tx2"/>
                </a:solidFill>
              </a:rPr>
              <a:t>Sweden</a:t>
            </a:r>
            <a:endParaRPr lang="hr-HR" sz="2800" dirty="0" smtClean="0">
              <a:solidFill>
                <a:schemeClr val="tx2"/>
              </a:solidFill>
            </a:endParaRPr>
          </a:p>
        </p:txBody>
      </p:sp>
      <p:sp>
        <p:nvSpPr>
          <p:cNvPr id="27650" name="TextBox 2"/>
          <p:cNvSpPr txBox="1">
            <a:spLocks noChangeArrowheads="1"/>
          </p:cNvSpPr>
          <p:nvPr/>
        </p:nvSpPr>
        <p:spPr bwMode="auto">
          <a:xfrm>
            <a:off x="919163" y="981075"/>
            <a:ext cx="7704137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hr-HR" sz="3200" b="1">
                <a:solidFill>
                  <a:schemeClr val="tx2"/>
                </a:solidFill>
              </a:rPr>
              <a:t>1</a:t>
            </a:r>
            <a:r>
              <a:rPr lang="hr-HR" sz="3200" b="1" baseline="30000">
                <a:solidFill>
                  <a:schemeClr val="tx2"/>
                </a:solidFill>
              </a:rPr>
              <a:t>ST</a:t>
            </a:r>
            <a:r>
              <a:rPr lang="hr-HR" sz="3200" b="1">
                <a:solidFill>
                  <a:schemeClr val="tx2"/>
                </a:solidFill>
              </a:rPr>
              <a:t> CLUSTER WORKSHOP IN VUKOVAR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188" y="6308725"/>
            <a:ext cx="4897437" cy="341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13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8313" y="2276475"/>
            <a:ext cx="8229600" cy="3673475"/>
          </a:xfrm>
        </p:spPr>
        <p:txBody>
          <a:bodyPr anchor="ctr">
            <a:norm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GB" sz="2800" b="1" dirty="0" smtClean="0">
                <a:solidFill>
                  <a:schemeClr val="tx2"/>
                </a:solidFill>
              </a:rPr>
              <a:t>Presentations were divided into 3 panel frameworks:</a:t>
            </a:r>
            <a:endParaRPr lang="en-GB" sz="1600" dirty="0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GB" sz="2800" dirty="0" smtClean="0">
                <a:solidFill>
                  <a:schemeClr val="tx2"/>
                </a:solidFill>
              </a:rPr>
              <a:t>Wood processing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GB" sz="2800" dirty="0" smtClean="0">
                <a:solidFill>
                  <a:schemeClr val="tx2"/>
                </a:solidFill>
              </a:rPr>
              <a:t>Food processing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GB" sz="2800" dirty="0" smtClean="0">
                <a:solidFill>
                  <a:schemeClr val="tx2"/>
                </a:solidFill>
              </a:rPr>
              <a:t>Tourism and medicine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28674" name="TextBox 2"/>
          <p:cNvSpPr txBox="1">
            <a:spLocks noChangeArrowheads="1"/>
          </p:cNvSpPr>
          <p:nvPr/>
        </p:nvSpPr>
        <p:spPr bwMode="auto">
          <a:xfrm>
            <a:off x="919163" y="1052513"/>
            <a:ext cx="770413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hr-HR" sz="3200" b="1">
                <a:solidFill>
                  <a:schemeClr val="tx2"/>
                </a:solidFill>
              </a:rPr>
              <a:t>1</a:t>
            </a:r>
            <a:r>
              <a:rPr lang="hr-HR" sz="3200" b="1" baseline="30000">
                <a:solidFill>
                  <a:schemeClr val="tx2"/>
                </a:solidFill>
              </a:rPr>
              <a:t>ST</a:t>
            </a:r>
            <a:r>
              <a:rPr lang="hr-HR" sz="3200" b="1">
                <a:solidFill>
                  <a:schemeClr val="tx2"/>
                </a:solidFill>
              </a:rPr>
              <a:t> CLUSTER WORKSHOP IN VUKOVAR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188" y="6308725"/>
            <a:ext cx="4897437" cy="341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13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288" y="1989138"/>
            <a:ext cx="8229600" cy="3992562"/>
          </a:xfrm>
        </p:spPr>
        <p:txBody>
          <a:bodyPr anchor="ctr">
            <a:norm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GB" sz="2600" b="1" dirty="0" smtClean="0">
                <a:solidFill>
                  <a:schemeClr val="tx2"/>
                </a:solidFill>
              </a:rPr>
              <a:t>Why support cluster development in the Danube Region: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GB" sz="1200" b="1" dirty="0" smtClean="0">
              <a:solidFill>
                <a:schemeClr val="tx2"/>
              </a:solidFill>
            </a:endParaRPr>
          </a:p>
          <a:p>
            <a:pPr eaLnBrk="1" hangingPunct="1">
              <a:defRPr/>
            </a:pPr>
            <a:r>
              <a:rPr lang="en-GB" sz="2600" dirty="0" smtClean="0">
                <a:solidFill>
                  <a:schemeClr val="tx2"/>
                </a:solidFill>
              </a:rPr>
              <a:t>Tool </a:t>
            </a:r>
            <a:r>
              <a:rPr lang="en-GB" sz="2600" dirty="0">
                <a:solidFill>
                  <a:schemeClr val="tx2"/>
                </a:solidFill>
              </a:rPr>
              <a:t>for strengthening </a:t>
            </a:r>
            <a:r>
              <a:rPr lang="en-GB" sz="2600" dirty="0" smtClean="0">
                <a:solidFill>
                  <a:schemeClr val="tx2"/>
                </a:solidFill>
              </a:rPr>
              <a:t>Danube Region competitiveness</a:t>
            </a:r>
          </a:p>
          <a:p>
            <a:pPr eaLnBrk="1" hangingPunct="1">
              <a:defRPr/>
            </a:pPr>
            <a:r>
              <a:rPr lang="en-GB" sz="2600" dirty="0" smtClean="0">
                <a:solidFill>
                  <a:schemeClr val="tx2"/>
                </a:solidFill>
              </a:rPr>
              <a:t>Avoiding production </a:t>
            </a:r>
            <a:r>
              <a:rPr lang="en-GB" sz="2600" dirty="0">
                <a:solidFill>
                  <a:schemeClr val="tx2"/>
                </a:solidFill>
              </a:rPr>
              <a:t>fragmentation and insufficient production capacities </a:t>
            </a:r>
            <a:endParaRPr lang="en-GB" sz="2600" dirty="0" smtClean="0">
              <a:solidFill>
                <a:schemeClr val="tx2"/>
              </a:solidFill>
            </a:endParaRPr>
          </a:p>
          <a:p>
            <a:pPr eaLnBrk="1" hangingPunct="1">
              <a:defRPr/>
            </a:pPr>
            <a:r>
              <a:rPr lang="en-GB" sz="2600" dirty="0" smtClean="0">
                <a:solidFill>
                  <a:schemeClr val="tx2"/>
                </a:solidFill>
              </a:rPr>
              <a:t>Creating </a:t>
            </a:r>
            <a:r>
              <a:rPr lang="en-GB" sz="2600" dirty="0">
                <a:solidFill>
                  <a:schemeClr val="tx2"/>
                </a:solidFill>
              </a:rPr>
              <a:t>a network of entrepreneurs who create new, common products and new brands to conquer global </a:t>
            </a:r>
            <a:r>
              <a:rPr lang="en-GB" sz="2600" dirty="0" smtClean="0">
                <a:solidFill>
                  <a:schemeClr val="tx2"/>
                </a:solidFill>
              </a:rPr>
              <a:t>markets</a:t>
            </a:r>
          </a:p>
          <a:p>
            <a:pPr eaLnBrk="1" hangingPunct="1">
              <a:defRPr/>
            </a:pPr>
            <a:r>
              <a:rPr lang="en-GB" sz="2600" dirty="0" smtClean="0">
                <a:solidFill>
                  <a:schemeClr val="tx2"/>
                </a:solidFill>
              </a:rPr>
              <a:t>Clusters </a:t>
            </a:r>
            <a:r>
              <a:rPr lang="en-GB" sz="2600" dirty="0">
                <a:solidFill>
                  <a:schemeClr val="tx2"/>
                </a:solidFill>
              </a:rPr>
              <a:t>attract </a:t>
            </a:r>
            <a:r>
              <a:rPr lang="en-GB" sz="2600" dirty="0" smtClean="0">
                <a:solidFill>
                  <a:schemeClr val="tx2"/>
                </a:solidFill>
              </a:rPr>
              <a:t>investments</a:t>
            </a:r>
            <a:endParaRPr lang="en-GB" sz="2600" dirty="0">
              <a:solidFill>
                <a:schemeClr val="tx2"/>
              </a:solidFill>
            </a:endParaRPr>
          </a:p>
        </p:txBody>
      </p:sp>
      <p:sp>
        <p:nvSpPr>
          <p:cNvPr id="29698" name="TextBox 2"/>
          <p:cNvSpPr txBox="1">
            <a:spLocks noChangeArrowheads="1"/>
          </p:cNvSpPr>
          <p:nvPr/>
        </p:nvSpPr>
        <p:spPr bwMode="auto">
          <a:xfrm>
            <a:off x="900113" y="981075"/>
            <a:ext cx="77755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hr-HR" sz="3000" b="1">
                <a:solidFill>
                  <a:schemeClr val="tx2"/>
                </a:solidFill>
              </a:rPr>
              <a:t>IMPORTANCE OF CLUSTER DEVELOPMENT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188" y="6308725"/>
            <a:ext cx="4897437" cy="341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13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Content Placeholder 1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3816350"/>
          </a:xfrm>
        </p:spPr>
        <p:txBody>
          <a:bodyPr anchor="ctr"/>
          <a:lstStyle/>
          <a:p>
            <a:pPr marL="0" indent="0" eaLnBrk="1" hangingPunct="1">
              <a:buFont typeface="Arial" charset="0"/>
              <a:buNone/>
            </a:pPr>
            <a:r>
              <a:rPr lang="en-GB" sz="2800" smtClean="0">
                <a:solidFill>
                  <a:schemeClr val="tx2"/>
                </a:solidFill>
              </a:rPr>
              <a:t>The objective of cluster organisation </a:t>
            </a:r>
            <a:r>
              <a:rPr lang="en-GB" sz="2800" b="1" smtClean="0">
                <a:solidFill>
                  <a:schemeClr val="tx2"/>
                </a:solidFill>
              </a:rPr>
              <a:t>is </a:t>
            </a:r>
            <a:r>
              <a:rPr lang="en-GB" sz="2800" smtClean="0">
                <a:solidFill>
                  <a:schemeClr val="tx2"/>
                </a:solidFill>
              </a:rPr>
              <a:t>strengthening competitiveness of the economy through:</a:t>
            </a:r>
          </a:p>
          <a:p>
            <a:pPr lvl="1" eaLnBrk="1" hangingPunct="1">
              <a:buFont typeface="Arial" charset="0"/>
              <a:buChar char="•"/>
            </a:pPr>
            <a:r>
              <a:rPr lang="en-GB" smtClean="0">
                <a:solidFill>
                  <a:schemeClr val="tx2"/>
                </a:solidFill>
              </a:rPr>
              <a:t>increased export</a:t>
            </a:r>
            <a:endParaRPr lang="hr-HR" smtClean="0">
              <a:solidFill>
                <a:schemeClr val="tx2"/>
              </a:solidFill>
            </a:endParaRPr>
          </a:p>
          <a:p>
            <a:pPr lvl="1" eaLnBrk="1" hangingPunct="1">
              <a:buFont typeface="Arial" charset="0"/>
              <a:buChar char="•"/>
            </a:pPr>
            <a:r>
              <a:rPr lang="en-GB" smtClean="0">
                <a:solidFill>
                  <a:schemeClr val="tx2"/>
                </a:solidFill>
              </a:rPr>
              <a:t>providing access toward new markets</a:t>
            </a:r>
            <a:endParaRPr lang="hr-HR" smtClean="0">
              <a:solidFill>
                <a:schemeClr val="tx2"/>
              </a:solidFill>
            </a:endParaRPr>
          </a:p>
          <a:p>
            <a:pPr lvl="1" eaLnBrk="1" hangingPunct="1">
              <a:buFont typeface="Arial" charset="0"/>
              <a:buChar char="•"/>
            </a:pPr>
            <a:r>
              <a:rPr lang="en-GB" smtClean="0">
                <a:solidFill>
                  <a:schemeClr val="tx2"/>
                </a:solidFill>
              </a:rPr>
              <a:t>creating and developing innovations</a:t>
            </a:r>
            <a:endParaRPr lang="hr-HR" smtClean="0">
              <a:solidFill>
                <a:schemeClr val="tx2"/>
              </a:solidFill>
            </a:endParaRPr>
          </a:p>
          <a:p>
            <a:pPr lvl="1" eaLnBrk="1" hangingPunct="1">
              <a:buFont typeface="Arial" charset="0"/>
              <a:buChar char="•"/>
            </a:pPr>
            <a:r>
              <a:rPr lang="en-GB" smtClean="0">
                <a:solidFill>
                  <a:schemeClr val="tx2"/>
                </a:solidFill>
              </a:rPr>
              <a:t>providing transfer and implementation of new technologies</a:t>
            </a:r>
          </a:p>
        </p:txBody>
      </p:sp>
      <p:sp>
        <p:nvSpPr>
          <p:cNvPr id="30722" name="TextBox 2"/>
          <p:cNvSpPr txBox="1">
            <a:spLocks noChangeArrowheads="1"/>
          </p:cNvSpPr>
          <p:nvPr/>
        </p:nvSpPr>
        <p:spPr bwMode="auto">
          <a:xfrm>
            <a:off x="900113" y="1052513"/>
            <a:ext cx="77755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hr-HR" sz="3000" b="1">
                <a:solidFill>
                  <a:schemeClr val="tx2"/>
                </a:solidFill>
              </a:rPr>
              <a:t>IMPORTANCE OF CLUSTER DEVELOPMENT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188" y="6308725"/>
            <a:ext cx="4897437" cy="341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13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Inhaltsplatzhalter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357812"/>
          </a:xfrm>
        </p:spPr>
        <p:txBody>
          <a:bodyPr/>
          <a:lstStyle/>
          <a:p>
            <a:pPr eaLnBrk="1" hangingPunct="1"/>
            <a:endParaRPr lang="en-US" b="1" i="1" smtClean="0"/>
          </a:p>
          <a:p>
            <a:pPr eaLnBrk="1" hangingPunct="1"/>
            <a:endParaRPr lang="en-US" b="1" i="1" smtClean="0"/>
          </a:p>
          <a:p>
            <a:pPr eaLnBrk="1" hangingPunct="1"/>
            <a:r>
              <a:rPr lang="en-US" b="1" i="1" smtClean="0">
                <a:solidFill>
                  <a:schemeClr val="tx2"/>
                </a:solidFill>
              </a:rPr>
              <a:t>Action - “To foster cooperation and exchange of knowledge between SMEs, academia and the public sector in areas of competence in the Danube Region”.</a:t>
            </a:r>
          </a:p>
          <a:p>
            <a:pPr eaLnBrk="1" hangingPunct="1">
              <a:buFont typeface="Arial" charset="0"/>
              <a:buNone/>
            </a:pPr>
            <a:endParaRPr lang="en-US" b="1" i="1" smtClean="0">
              <a:solidFill>
                <a:schemeClr val="tx2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de-DE" smtClean="0">
                <a:solidFill>
                  <a:schemeClr val="tx2"/>
                </a:solidFill>
                <a:sym typeface="Wingdings" pitchFamily="2" charset="2"/>
              </a:rPr>
              <a:t> To turn challenges in the Danube Region into opportunities </a:t>
            </a:r>
            <a:endParaRPr lang="de-AT" smtClean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188" y="6308725"/>
            <a:ext cx="4897437" cy="341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13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el 1"/>
          <p:cNvSpPr>
            <a:spLocks noGrp="1"/>
          </p:cNvSpPr>
          <p:nvPr>
            <p:ph type="title"/>
          </p:nvPr>
        </p:nvSpPr>
        <p:spPr>
          <a:xfrm>
            <a:off x="395288" y="981075"/>
            <a:ext cx="8229600" cy="792163"/>
          </a:xfrm>
        </p:spPr>
        <p:txBody>
          <a:bodyPr/>
          <a:lstStyle/>
          <a:p>
            <a:pPr eaLnBrk="1" hangingPunct="1"/>
            <a:r>
              <a:rPr lang="hr-HR" smtClean="0">
                <a:solidFill>
                  <a:schemeClr val="tx2"/>
                </a:solidFill>
              </a:rPr>
              <a:t>WIN</a:t>
            </a:r>
            <a:r>
              <a:rPr lang="de-DE" smtClean="0">
                <a:solidFill>
                  <a:schemeClr val="tx2"/>
                </a:solidFill>
              </a:rPr>
              <a:t>-</a:t>
            </a:r>
            <a:r>
              <a:rPr lang="hr-HR" smtClean="0">
                <a:solidFill>
                  <a:schemeClr val="tx2"/>
                </a:solidFill>
              </a:rPr>
              <a:t>WIN</a:t>
            </a:r>
            <a:r>
              <a:rPr lang="de-DE" smtClean="0">
                <a:solidFill>
                  <a:schemeClr val="tx2"/>
                </a:solidFill>
              </a:rPr>
              <a:t>-</a:t>
            </a:r>
            <a:r>
              <a:rPr lang="hr-HR" smtClean="0">
                <a:solidFill>
                  <a:schemeClr val="tx2"/>
                </a:solidFill>
              </a:rPr>
              <a:t>WIN</a:t>
            </a:r>
            <a:r>
              <a:rPr lang="de-DE" smtClean="0">
                <a:solidFill>
                  <a:schemeClr val="tx2"/>
                </a:solidFill>
              </a:rPr>
              <a:t> </a:t>
            </a:r>
            <a:r>
              <a:rPr lang="hr-HR" sz="3200" smtClean="0">
                <a:solidFill>
                  <a:schemeClr val="tx2"/>
                </a:solidFill>
              </a:rPr>
              <a:t>SITUATION</a:t>
            </a:r>
            <a:endParaRPr lang="de-AT" smtClean="0">
              <a:solidFill>
                <a:schemeClr val="tx2"/>
              </a:solidFill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683568" y="1772816"/>
          <a:ext cx="7776864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188" y="6308725"/>
            <a:ext cx="4897437" cy="341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13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49500"/>
            <a:ext cx="8229600" cy="3600450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endParaRPr lang="hr-HR" sz="1600" b="1" dirty="0">
              <a:solidFill>
                <a:schemeClr val="tx2"/>
              </a:solidFill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hr-HR" dirty="0" smtClean="0">
                <a:solidFill>
                  <a:schemeClr val="tx2"/>
                </a:solidFill>
              </a:rPr>
              <a:t>I</a:t>
            </a:r>
            <a:r>
              <a:rPr lang="en-US" dirty="0" err="1" smtClean="0">
                <a:solidFill>
                  <a:schemeClr val="tx2"/>
                </a:solidFill>
              </a:rPr>
              <a:t>mplementation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of cross-border and trans-national projects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with the countries of </a:t>
            </a:r>
            <a:r>
              <a:rPr lang="hr-HR" dirty="0">
                <a:solidFill>
                  <a:schemeClr val="tx2"/>
                </a:solidFill>
              </a:rPr>
              <a:t>th</a:t>
            </a:r>
            <a:r>
              <a:rPr lang="en-US" dirty="0">
                <a:solidFill>
                  <a:schemeClr val="tx2"/>
                </a:solidFill>
              </a:rPr>
              <a:t>e </a:t>
            </a:r>
            <a:r>
              <a:rPr lang="en-US" dirty="0" smtClean="0">
                <a:solidFill>
                  <a:schemeClr val="tx2"/>
                </a:solidFill>
              </a:rPr>
              <a:t>region</a:t>
            </a:r>
            <a:r>
              <a:rPr lang="hr-HR" dirty="0" smtClean="0">
                <a:solidFill>
                  <a:schemeClr val="tx2"/>
                </a:solidFill>
              </a:rPr>
              <a:t>, o</a:t>
            </a:r>
            <a:r>
              <a:rPr lang="en-US" dirty="0" smtClean="0">
                <a:solidFill>
                  <a:schemeClr val="tx2"/>
                </a:solidFill>
              </a:rPr>
              <a:t>pen </a:t>
            </a:r>
            <a:r>
              <a:rPr lang="en-US" dirty="0">
                <a:solidFill>
                  <a:schemeClr val="tx2"/>
                </a:solidFill>
              </a:rPr>
              <a:t>new possibilities for socio-economic development of </a:t>
            </a:r>
            <a:r>
              <a:rPr lang="hr-HR" dirty="0" err="1" smtClean="0">
                <a:solidFill>
                  <a:schemeClr val="tx2"/>
                </a:solidFill>
              </a:rPr>
              <a:t>the</a:t>
            </a:r>
            <a:r>
              <a:rPr lang="hr-HR" b="1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Danube Region</a:t>
            </a:r>
            <a:endParaRPr lang="hr-HR" dirty="0">
              <a:solidFill>
                <a:schemeClr val="tx2"/>
              </a:solidFill>
            </a:endParaRPr>
          </a:p>
        </p:txBody>
      </p:sp>
      <p:sp>
        <p:nvSpPr>
          <p:cNvPr id="37890" name="TextBox 2"/>
          <p:cNvSpPr txBox="1">
            <a:spLocks noChangeArrowheads="1"/>
          </p:cNvSpPr>
          <p:nvPr/>
        </p:nvSpPr>
        <p:spPr bwMode="auto">
          <a:xfrm>
            <a:off x="395288" y="1268413"/>
            <a:ext cx="8208962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hr-HR" sz="2900" b="1">
                <a:solidFill>
                  <a:schemeClr val="tx2"/>
                </a:solidFill>
              </a:rPr>
              <a:t>IMPORTANCE OF CLUSTER PARTICIPATION </a:t>
            </a:r>
          </a:p>
          <a:p>
            <a:pPr algn="ctr"/>
            <a:r>
              <a:rPr lang="hr-HR" sz="2900" b="1">
                <a:solidFill>
                  <a:schemeClr val="tx2"/>
                </a:solidFill>
              </a:rPr>
              <a:t>IN THE EUSDR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188" y="6308725"/>
            <a:ext cx="4897437" cy="341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13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412</Words>
  <Application>Microsoft Office PowerPoint</Application>
  <PresentationFormat>Bildschirmpräsentation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Entwurfsvorlage</vt:lpstr>
      </vt:variant>
      <vt:variant>
        <vt:i4>11</vt:i4>
      </vt:variant>
      <vt:variant>
        <vt:lpstr>Folientitel</vt:lpstr>
      </vt:variant>
      <vt:variant>
        <vt:i4>10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1ST WORKSHOP OF PRIORITY AREA 8  OF THE DANUBE STRATEGY</vt:lpstr>
      <vt:lpstr>Folie 2</vt:lpstr>
      <vt:lpstr>Folie 3</vt:lpstr>
      <vt:lpstr>Folie 4</vt:lpstr>
      <vt:lpstr>Folie 5</vt:lpstr>
      <vt:lpstr>Folie 6</vt:lpstr>
      <vt:lpstr>Folie 7</vt:lpstr>
      <vt:lpstr>WIN-WIN-WIN SITUATION</vt:lpstr>
      <vt:lpstr>Folie 9</vt:lpstr>
      <vt:lpstr>Folie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GJole</dc:creator>
  <cp:lastModifiedBy>Scheglow, Nadja (MFW)</cp:lastModifiedBy>
  <cp:revision>11</cp:revision>
  <dcterms:created xsi:type="dcterms:W3CDTF">2012-11-11T10:03:02Z</dcterms:created>
  <dcterms:modified xsi:type="dcterms:W3CDTF">2012-11-14T12:46:02Z</dcterms:modified>
</cp:coreProperties>
</file>