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9" r:id="rId3"/>
    <p:sldId id="260" r:id="rId4"/>
    <p:sldId id="258" r:id="rId5"/>
    <p:sldId id="263" r:id="rId6"/>
    <p:sldId id="262" r:id="rId7"/>
    <p:sldId id="264" r:id="rId8"/>
    <p:sldId id="271" r:id="rId9"/>
    <p:sldId id="273" r:id="rId10"/>
    <p:sldId id="269" r:id="rId11"/>
    <p:sldId id="268"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246CB-FFF6-BBC0-DF38-6C4466CFA19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1017EE3E-9964-91E1-3FEA-08C72E8669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F00928C7-3033-6114-0594-9F4A6977354F}"/>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5" name="Fußzeilenplatzhalter 4">
            <a:extLst>
              <a:ext uri="{FF2B5EF4-FFF2-40B4-BE49-F238E27FC236}">
                <a16:creationId xmlns:a16="http://schemas.microsoft.com/office/drawing/2014/main" id="{7B201F2E-1FA8-905C-AEFD-E8DB88CB944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BFF1EEA-1D20-B065-266E-BF3EDBE1EE8F}"/>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983361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66D85-29B7-70D9-9259-E951981953E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CB0E3DF6-CB26-E717-E3DF-13EB41B580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439F379-69E6-8981-F4AC-562AB05778AD}"/>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5" name="Fußzeilenplatzhalter 4">
            <a:extLst>
              <a:ext uri="{FF2B5EF4-FFF2-40B4-BE49-F238E27FC236}">
                <a16:creationId xmlns:a16="http://schemas.microsoft.com/office/drawing/2014/main" id="{CDEB0604-C6AF-7209-7090-02537D381D1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0436F9-880F-5854-48B2-472B2862E5BF}"/>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1762866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C4B0A1D-CD1B-F7A8-1132-7564FEBB8051}"/>
              </a:ext>
            </a:extLst>
          </p:cNvPr>
          <p:cNvSpPr>
            <a:spLocks noGrp="1"/>
          </p:cNvSpPr>
          <p:nvPr>
            <p:ph type="title" orient="vert"/>
          </p:nvPr>
        </p:nvSpPr>
        <p:spPr>
          <a:xfrm>
            <a:off x="8724901"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BEB7BF9-2227-5228-5471-B7152A2DD96A}"/>
              </a:ext>
            </a:extLst>
          </p:cNvPr>
          <p:cNvSpPr>
            <a:spLocks noGrp="1"/>
          </p:cNvSpPr>
          <p:nvPr>
            <p:ph type="body" orient="vert" idx="1"/>
          </p:nvPr>
        </p:nvSpPr>
        <p:spPr>
          <a:xfrm>
            <a:off x="838201" y="365125"/>
            <a:ext cx="76835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78660A0-942B-0498-B92C-2F62E403B98E}"/>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5" name="Fußzeilenplatzhalter 4">
            <a:extLst>
              <a:ext uri="{FF2B5EF4-FFF2-40B4-BE49-F238E27FC236}">
                <a16:creationId xmlns:a16="http://schemas.microsoft.com/office/drawing/2014/main" id="{7731A30D-DD85-B7E9-3317-4375D21B496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2251B71-6F7A-5DC0-96BB-13F100E24C55}"/>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194618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EC3C3596-29DD-6C4E-9566-6C8D199B2DAE}" type="datetimeFigureOut">
              <a:rPr lang="de-DE" smtClean="0"/>
              <a:t>11.10.2024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128324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C3C3596-29DD-6C4E-9566-6C8D199B2DAE}" type="datetimeFigureOut">
              <a:rPr lang="de-DE" smtClean="0"/>
              <a:t>11.10.2024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429492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C3C3596-29DD-6C4E-9566-6C8D199B2DAE}" type="datetimeFigureOut">
              <a:rPr lang="de-DE" smtClean="0"/>
              <a:t>11.10.2024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103314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EC3C3596-29DD-6C4E-9566-6C8D199B2DAE}" type="datetimeFigureOut">
              <a:rPr lang="de-DE" smtClean="0"/>
              <a:t>11.10.2024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361120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EC3C3596-29DD-6C4E-9566-6C8D199B2DAE}" type="datetimeFigureOut">
              <a:rPr lang="de-DE" smtClean="0"/>
              <a:t>11.10.2024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294499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C3C3596-29DD-6C4E-9566-6C8D199B2DAE}" type="datetimeFigureOut">
              <a:rPr lang="de-DE" smtClean="0"/>
              <a:t>11.10.2024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3901481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C3596-29DD-6C4E-9566-6C8D199B2DAE}" type="datetimeFigureOut">
              <a:rPr lang="de-DE" smtClean="0"/>
              <a:t>11.10.2024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3441805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C3C3596-29DD-6C4E-9566-6C8D199B2DAE}" type="datetimeFigureOut">
              <a:rPr lang="de-DE" smtClean="0"/>
              <a:t>11.10.2024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75987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E6835D-C126-735D-A227-11DBB411BB5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937CD00-D03B-A470-45FE-3A5091AAC52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95BBEB8-CDAE-4E68-7A2B-39C14A23F35F}"/>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5" name="Fußzeilenplatzhalter 4">
            <a:extLst>
              <a:ext uri="{FF2B5EF4-FFF2-40B4-BE49-F238E27FC236}">
                <a16:creationId xmlns:a16="http://schemas.microsoft.com/office/drawing/2014/main" id="{4719B221-37A4-AA62-2D0B-A9E58FA7797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C2A532E-35D0-5A7D-753B-4D5D789B9FAC}"/>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9738013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C3C3596-29DD-6C4E-9566-6C8D199B2DAE}" type="datetimeFigureOut">
              <a:rPr lang="de-DE" smtClean="0"/>
              <a:t>11.10.2024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2714084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C3C3596-29DD-6C4E-9566-6C8D199B2DAE}" type="datetimeFigureOut">
              <a:rPr lang="de-DE" smtClean="0"/>
              <a:t>11.10.2024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54584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C3C3596-29DD-6C4E-9566-6C8D199B2DAE}" type="datetimeFigureOut">
              <a:rPr lang="de-DE" smtClean="0"/>
              <a:t>11.10.2024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8F72591-D5CB-E547-B917-649F4A27884F}" type="slidenum">
              <a:rPr lang="de-DE" smtClean="0"/>
              <a:t>‹Nr.›</a:t>
            </a:fld>
            <a:endParaRPr lang="de-DE"/>
          </a:p>
        </p:txBody>
      </p:sp>
    </p:spTree>
    <p:extLst>
      <p:ext uri="{BB962C8B-B14F-4D97-AF65-F5344CB8AC3E}">
        <p14:creationId xmlns:p14="http://schemas.microsoft.com/office/powerpoint/2010/main" val="652938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C5AAD-FED4-EAD3-4995-456BDB8B7F1E}"/>
              </a:ext>
            </a:extLst>
          </p:cNvPr>
          <p:cNvSpPr>
            <a:spLocks noGrp="1"/>
          </p:cNvSpPr>
          <p:nvPr>
            <p:ph type="title"/>
          </p:nvPr>
        </p:nvSpPr>
        <p:spPr>
          <a:xfrm>
            <a:off x="831851" y="1709739"/>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7F027840-367D-C80D-0856-EE5E57FC2B18}"/>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3D9B9BC9-B6DA-F9D6-6DC6-F02826419B79}"/>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5" name="Fußzeilenplatzhalter 4">
            <a:extLst>
              <a:ext uri="{FF2B5EF4-FFF2-40B4-BE49-F238E27FC236}">
                <a16:creationId xmlns:a16="http://schemas.microsoft.com/office/drawing/2014/main" id="{C87552E4-EFEC-D21D-5DEF-57E794A6266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6D8C19B-356F-4820-BF1E-54C7E96EC125}"/>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1638843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DE29B-D698-6351-8E96-7189DD61029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3E78A22-FBC9-D830-B281-EACFAD976005}"/>
              </a:ext>
            </a:extLst>
          </p:cNvPr>
          <p:cNvSpPr>
            <a:spLocks noGrp="1"/>
          </p:cNvSpPr>
          <p:nvPr>
            <p:ph sz="half" idx="1"/>
          </p:nvPr>
        </p:nvSpPr>
        <p:spPr>
          <a:xfrm>
            <a:off x="838200" y="1825625"/>
            <a:ext cx="515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663D7C49-CB6E-8B22-02B7-9E456C67BCD1}"/>
              </a:ext>
            </a:extLst>
          </p:cNvPr>
          <p:cNvSpPr>
            <a:spLocks noGrp="1"/>
          </p:cNvSpPr>
          <p:nvPr>
            <p:ph sz="half" idx="2"/>
          </p:nvPr>
        </p:nvSpPr>
        <p:spPr>
          <a:xfrm>
            <a:off x="6197600" y="1825625"/>
            <a:ext cx="515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F3811D7-E75C-6ABA-28E5-954024076222}"/>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6" name="Fußzeilenplatzhalter 5">
            <a:extLst>
              <a:ext uri="{FF2B5EF4-FFF2-40B4-BE49-F238E27FC236}">
                <a16:creationId xmlns:a16="http://schemas.microsoft.com/office/drawing/2014/main" id="{0283947E-CA8C-8B42-540A-6C5BA4CE4BF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6EBF8B-255E-D261-231D-C78B7EEC7D12}"/>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21184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1E8EBB-1A9A-CD21-DF72-187C4AF5AF72}"/>
              </a:ext>
            </a:extLst>
          </p:cNvPr>
          <p:cNvSpPr>
            <a:spLocks noGrp="1"/>
          </p:cNvSpPr>
          <p:nvPr>
            <p:ph type="title"/>
          </p:nvPr>
        </p:nvSpPr>
        <p:spPr>
          <a:xfrm>
            <a:off x="840317" y="365126"/>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72B20ED-4791-8F4B-5F31-9878BFA6EEBC}"/>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8FD21F5-9565-18BD-E1AF-7B6FF312DC5E}"/>
              </a:ext>
            </a:extLst>
          </p:cNvPr>
          <p:cNvSpPr>
            <a:spLocks noGrp="1"/>
          </p:cNvSpPr>
          <p:nvPr>
            <p:ph sz="half" idx="2"/>
          </p:nvPr>
        </p:nvSpPr>
        <p:spPr>
          <a:xfrm>
            <a:off x="840318" y="2505075"/>
            <a:ext cx="5158316"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E0E3D18-6894-D389-F2DF-537475F9290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D9E454C-9785-6B0E-CEBD-C5CBEA3F5F30}"/>
              </a:ext>
            </a:extLst>
          </p:cNvPr>
          <p:cNvSpPr>
            <a:spLocks noGrp="1"/>
          </p:cNvSpPr>
          <p:nvPr>
            <p:ph sz="quarter" idx="4"/>
          </p:nvPr>
        </p:nvSpPr>
        <p:spPr>
          <a:xfrm>
            <a:off x="6172200" y="2505075"/>
            <a:ext cx="518371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17B49170-A7A5-D698-25D6-0C240AEADD24}"/>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8" name="Fußzeilenplatzhalter 7">
            <a:extLst>
              <a:ext uri="{FF2B5EF4-FFF2-40B4-BE49-F238E27FC236}">
                <a16:creationId xmlns:a16="http://schemas.microsoft.com/office/drawing/2014/main" id="{A535D6C9-0518-A1ED-643F-7C9A4A729AE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F7971E20-C63C-6DA9-A95D-F38EBFF806A8}"/>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2559830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8FE297-BFE8-22F3-373B-09C1DE67A16B}"/>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36567B39-46C5-9140-9B81-9028367B5C2D}"/>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4" name="Fußzeilenplatzhalter 3">
            <a:extLst>
              <a:ext uri="{FF2B5EF4-FFF2-40B4-BE49-F238E27FC236}">
                <a16:creationId xmlns:a16="http://schemas.microsoft.com/office/drawing/2014/main" id="{77E9BB89-171A-88A3-D7CB-51C0EA61C368}"/>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DBC58A4-5E10-FBDE-9BA9-9D9382783D23}"/>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2862511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22764B8-C67A-CF00-FD03-BDAD750A8D5B}"/>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3" name="Fußzeilenplatzhalter 2">
            <a:extLst>
              <a:ext uri="{FF2B5EF4-FFF2-40B4-BE49-F238E27FC236}">
                <a16:creationId xmlns:a16="http://schemas.microsoft.com/office/drawing/2014/main" id="{3337B2EC-10F8-C46D-4EF9-BBB8866CA72F}"/>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9A7B31DC-1D54-9954-6CE1-4DBF2B959550}"/>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149877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C3A0E8-6AD0-14EE-0E11-15BE8029EC4A}"/>
              </a:ext>
            </a:extLst>
          </p:cNvPr>
          <p:cNvSpPr>
            <a:spLocks noGrp="1"/>
          </p:cNvSpPr>
          <p:nvPr>
            <p:ph type="title"/>
          </p:nvPr>
        </p:nvSpPr>
        <p:spPr>
          <a:xfrm>
            <a:off x="840318" y="457200"/>
            <a:ext cx="393276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395D2F31-2C26-BA6B-1EC6-5FC74C6ABB1B}"/>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222BADB-ABA7-0015-3171-61A5192867B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AC5F1AA-0866-627C-08EE-8E625B4BDB2F}"/>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6" name="Fußzeilenplatzhalter 5">
            <a:extLst>
              <a:ext uri="{FF2B5EF4-FFF2-40B4-BE49-F238E27FC236}">
                <a16:creationId xmlns:a16="http://schemas.microsoft.com/office/drawing/2014/main" id="{2AA31C5F-0DBC-DA11-B148-4D20915CDAE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C77DC5FB-1980-6BBB-E127-7935384D78AA}"/>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3543042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9DAD1D-0A7B-E836-A93E-7483451380E6}"/>
              </a:ext>
            </a:extLst>
          </p:cNvPr>
          <p:cNvSpPr>
            <a:spLocks noGrp="1"/>
          </p:cNvSpPr>
          <p:nvPr>
            <p:ph type="title"/>
          </p:nvPr>
        </p:nvSpPr>
        <p:spPr>
          <a:xfrm>
            <a:off x="840318" y="457200"/>
            <a:ext cx="393276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365DFA11-6270-D273-6EA6-9A5A684EBEB7}"/>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B51D97C-0316-C6FD-3A2E-6BD4C9C566A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C932F1-CE70-F196-8AD5-6F7F11F0694A}"/>
              </a:ext>
            </a:extLst>
          </p:cNvPr>
          <p:cNvSpPr>
            <a:spLocks noGrp="1"/>
          </p:cNvSpPr>
          <p:nvPr>
            <p:ph type="dt" sz="half" idx="10"/>
          </p:nvPr>
        </p:nvSpPr>
        <p:spPr/>
        <p:txBody>
          <a:bodyPr/>
          <a:lstStyle/>
          <a:p>
            <a:fld id="{AA93789A-54AB-2E4A-AAAB-0E3F6C561539}" type="datetimeFigureOut">
              <a:rPr lang="de-DE" smtClean="0"/>
              <a:t>11.10.2024</a:t>
            </a:fld>
            <a:endParaRPr lang="de-DE"/>
          </a:p>
        </p:txBody>
      </p:sp>
      <p:sp>
        <p:nvSpPr>
          <p:cNvPr id="6" name="Fußzeilenplatzhalter 5">
            <a:extLst>
              <a:ext uri="{FF2B5EF4-FFF2-40B4-BE49-F238E27FC236}">
                <a16:creationId xmlns:a16="http://schemas.microsoft.com/office/drawing/2014/main" id="{05B644C0-B48A-949C-F523-AE4950248A4A}"/>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7FED107-447D-8031-3C27-E463446C92B5}"/>
              </a:ext>
            </a:extLst>
          </p:cNvPr>
          <p:cNvSpPr>
            <a:spLocks noGrp="1"/>
          </p:cNvSpPr>
          <p:nvPr>
            <p:ph type="sldNum" sz="quarter" idx="12"/>
          </p:nvPr>
        </p:nvSpPr>
        <p:spPr/>
        <p:txBody>
          <a:bodyPr/>
          <a:lstStyle/>
          <a:p>
            <a:fld id="{569FE894-69F4-8A48-9922-314289919E7E}" type="slidenum">
              <a:rPr lang="de-DE" smtClean="0"/>
              <a:t>‹Nr.›</a:t>
            </a:fld>
            <a:endParaRPr lang="de-DE"/>
          </a:p>
        </p:txBody>
      </p:sp>
    </p:spTree>
    <p:extLst>
      <p:ext uri="{BB962C8B-B14F-4D97-AF65-F5344CB8AC3E}">
        <p14:creationId xmlns:p14="http://schemas.microsoft.com/office/powerpoint/2010/main" val="1844084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355B2E11-3898-F846-5B0B-FD7FC5BFF680}"/>
              </a:ext>
            </a:extLst>
          </p:cNvPr>
          <p:cNvSpPr>
            <a:spLocks noGrp="1"/>
          </p:cNvSpPr>
          <p:nvPr>
            <p:ph type="title"/>
          </p:nvPr>
        </p:nvSpPr>
        <p:spPr>
          <a:xfrm>
            <a:off x="838200" y="681038"/>
            <a:ext cx="10515600" cy="100965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D347F553-8A4D-DF58-1277-59E3AFA344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004592C-AFC7-34B7-A419-2D81F462D1D1}"/>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3789A-54AB-2E4A-AAAB-0E3F6C561539}" type="datetimeFigureOut">
              <a:rPr lang="de-DE" smtClean="0"/>
              <a:t>11.10.2024</a:t>
            </a:fld>
            <a:endParaRPr lang="de-DE"/>
          </a:p>
        </p:txBody>
      </p:sp>
      <p:sp>
        <p:nvSpPr>
          <p:cNvPr id="5" name="Fußzeilenplatzhalter 4">
            <a:extLst>
              <a:ext uri="{FF2B5EF4-FFF2-40B4-BE49-F238E27FC236}">
                <a16:creationId xmlns:a16="http://schemas.microsoft.com/office/drawing/2014/main" id="{54748267-098A-7DCA-693B-DE80272978C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652B0B3-D58C-8732-15AE-8C198FE5FECB}"/>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FE894-69F4-8A48-9922-314289919E7E}" type="slidenum">
              <a:rPr lang="de-DE" smtClean="0"/>
              <a:t>‹Nr.›</a:t>
            </a:fld>
            <a:endParaRPr lang="de-DE"/>
          </a:p>
        </p:txBody>
      </p:sp>
    </p:spTree>
    <p:extLst>
      <p:ext uri="{BB962C8B-B14F-4D97-AF65-F5344CB8AC3E}">
        <p14:creationId xmlns:p14="http://schemas.microsoft.com/office/powerpoint/2010/main" val="3569484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3C3596-29DD-6C4E-9566-6C8D199B2DAE}" type="datetimeFigureOut">
              <a:rPr lang="de-DE" smtClean="0"/>
              <a:t>11.10.2024</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F72591-D5CB-E547-B917-649F4A27884F}" type="slidenum">
              <a:rPr lang="de-DE" smtClean="0"/>
              <a:t>‹Nr.›</a:t>
            </a:fld>
            <a:endParaRPr lang="de-DE"/>
          </a:p>
        </p:txBody>
      </p:sp>
    </p:spTree>
    <p:extLst>
      <p:ext uri="{BB962C8B-B14F-4D97-AF65-F5344CB8AC3E}">
        <p14:creationId xmlns:p14="http://schemas.microsoft.com/office/powerpoint/2010/main" val="2694539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lution approaches for politics and business.&#10;">
            <a:extLst>
              <a:ext uri="{FF2B5EF4-FFF2-40B4-BE49-F238E27FC236}">
                <a16:creationId xmlns:a16="http://schemas.microsoft.com/office/drawing/2014/main" id="{0C481FF9-5798-9E24-2528-E0804C2D903F}"/>
              </a:ext>
            </a:extLst>
          </p:cNvPr>
          <p:cNvSpPr txBox="1"/>
          <p:nvPr/>
        </p:nvSpPr>
        <p:spPr>
          <a:xfrm>
            <a:off x="849369" y="4327313"/>
            <a:ext cx="75026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E</a:t>
            </a:r>
            <a:r>
              <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U </a:t>
            </a:r>
            <a:r>
              <a:rPr kumimoji="0" lang="de-DE" sz="2400" b="0" i="0" u="none" strike="noStrike" kern="1200" cap="none" spc="0" normalizeH="0" baseline="0" noProof="0" dirty="0" err="1">
                <a:ln>
                  <a:noFill/>
                </a:ln>
                <a:solidFill>
                  <a:srgbClr val="E5007D"/>
                </a:solidFill>
                <a:effectLst/>
                <a:uLnTx/>
                <a:uFillTx/>
                <a:latin typeface="Arial" panose="020B0604020202020204" pitchFamily="34" charset="0"/>
                <a:ea typeface="+mn-ea"/>
                <a:cs typeface="Arial" panose="020B0604020202020204" pitchFamily="34" charset="0"/>
              </a:rPr>
              <a:t>Strategy</a:t>
            </a:r>
            <a:r>
              <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 </a:t>
            </a:r>
            <a:r>
              <a:rPr kumimoji="0" lang="de-DE" sz="2400" b="0" i="0" u="none" strike="noStrike" kern="1200" cap="none" spc="0" normalizeH="0" baseline="0" noProof="0" dirty="0" err="1">
                <a:ln>
                  <a:noFill/>
                </a:ln>
                <a:solidFill>
                  <a:srgbClr val="E5007D"/>
                </a:solidFill>
                <a:effectLst/>
                <a:uLnTx/>
                <a:uFillTx/>
                <a:latin typeface="Arial" panose="020B0604020202020204" pitchFamily="34" charset="0"/>
                <a:ea typeface="+mn-ea"/>
                <a:cs typeface="Arial" panose="020B0604020202020204" pitchFamily="34" charset="0"/>
              </a:rPr>
              <a:t>for</a:t>
            </a:r>
            <a:r>
              <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 </a:t>
            </a:r>
            <a:r>
              <a:rPr kumimoji="0" lang="de-DE" sz="2400" b="0" i="0" u="none" strike="noStrike" kern="1200" cap="none" spc="0" normalizeH="0" baseline="0" noProof="0" dirty="0" err="1">
                <a:ln>
                  <a:noFill/>
                </a:ln>
                <a:solidFill>
                  <a:srgbClr val="E5007D"/>
                </a:solidFill>
                <a:effectLst/>
                <a:uLnTx/>
                <a:uFillTx/>
                <a:latin typeface="Arial" panose="020B0604020202020204" pitchFamily="34" charset="0"/>
                <a:ea typeface="+mn-ea"/>
                <a:cs typeface="Arial" panose="020B0604020202020204" pitchFamily="34" charset="0"/>
              </a:rPr>
              <a:t>Danube</a:t>
            </a:r>
            <a:r>
              <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 Region </a:t>
            </a:r>
            <a:r>
              <a:rPr kumimoji="0" lang="de-DE" sz="2400" b="0" i="0" u="none" strike="noStrike" kern="1200" cap="none" spc="0" normalizeH="0" baseline="0" noProof="0" dirty="0" err="1">
                <a:ln>
                  <a:noFill/>
                </a:ln>
                <a:solidFill>
                  <a:srgbClr val="E5007D"/>
                </a:solidFill>
                <a:effectLst/>
                <a:uLnTx/>
                <a:uFillTx/>
                <a:latin typeface="Arial" panose="020B0604020202020204" pitchFamily="34" charset="0"/>
                <a:ea typeface="+mn-ea"/>
                <a:cs typeface="Arial" panose="020B0604020202020204" pitchFamily="34" charset="0"/>
              </a:rPr>
              <a:t>Priority</a:t>
            </a:r>
            <a:r>
              <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 Area 8 </a:t>
            </a:r>
            <a:r>
              <a:rPr kumimoji="0" lang="de-DE" sz="2400" b="0" i="0" u="none" strike="noStrike" kern="1200" cap="none" spc="0" normalizeH="0" baseline="0" noProof="0" dirty="0" err="1">
                <a:ln>
                  <a:noFill/>
                </a:ln>
                <a:solidFill>
                  <a:srgbClr val="E5007D"/>
                </a:solidFill>
                <a:effectLst/>
                <a:uLnTx/>
                <a:uFillTx/>
                <a:latin typeface="Arial" panose="020B0604020202020204" pitchFamily="34" charset="0"/>
                <a:ea typeface="+mn-ea"/>
                <a:cs typeface="Arial" panose="020B0604020202020204" pitchFamily="34" charset="0"/>
              </a:rPr>
              <a:t>Competitiveness</a:t>
            </a:r>
            <a:r>
              <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 </a:t>
            </a:r>
            <a:r>
              <a:rPr kumimoji="0" lang="de-DE" sz="2400" b="0" i="0" u="none" strike="noStrike" kern="1200" cap="none" spc="0" normalizeH="0" baseline="0" noProof="0" dirty="0" err="1">
                <a:ln>
                  <a:noFill/>
                </a:ln>
                <a:solidFill>
                  <a:srgbClr val="E5007D"/>
                </a:solidFill>
                <a:effectLst/>
                <a:uLnTx/>
                <a:uFillTx/>
                <a:latin typeface="Arial" panose="020B0604020202020204" pitchFamily="34" charset="0"/>
                <a:ea typeface="+mn-ea"/>
                <a:cs typeface="Arial" panose="020B0604020202020204" pitchFamily="34" charset="0"/>
              </a:rPr>
              <a:t>of</a:t>
            </a:r>
            <a:r>
              <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rPr>
              <a:t> </a:t>
            </a:r>
            <a:r>
              <a:rPr kumimoji="0" lang="de-DE" sz="2400" b="0" i="0" u="none" strike="noStrike" kern="1200" cap="none" spc="0" normalizeH="0" baseline="0" noProof="0" dirty="0" err="1">
                <a:ln>
                  <a:noFill/>
                </a:ln>
                <a:solidFill>
                  <a:srgbClr val="E5007D"/>
                </a:solidFill>
                <a:effectLst/>
                <a:uLnTx/>
                <a:uFillTx/>
                <a:latin typeface="Arial" panose="020B0604020202020204" pitchFamily="34" charset="0"/>
                <a:ea typeface="+mn-ea"/>
                <a:cs typeface="Arial" panose="020B0604020202020204" pitchFamily="34" charset="0"/>
              </a:rPr>
              <a:t>enterprises</a:t>
            </a:r>
            <a:endParaRPr kumimoji="0" lang="de-DE" sz="2400" b="0" i="0" u="none" strike="noStrike" kern="1200" cap="none" spc="0" normalizeH="0" baseline="0" noProof="0" dirty="0">
              <a:ln>
                <a:noFill/>
              </a:ln>
              <a:solidFill>
                <a:srgbClr val="E5007D"/>
              </a:solidFill>
              <a:effectLst/>
              <a:uLnTx/>
              <a:uFillTx/>
              <a:latin typeface="Arial" panose="020B0604020202020204" pitchFamily="34" charset="0"/>
              <a:ea typeface="+mn-ea"/>
              <a:cs typeface="Arial" panose="020B0604020202020204" pitchFamily="34" charset="0"/>
            </a:endParaRPr>
          </a:p>
        </p:txBody>
      </p:sp>
      <p:sp>
        <p:nvSpPr>
          <p:cNvPr id="5" name="– actively shaping the transformation. &#10;">
            <a:extLst>
              <a:ext uri="{FF2B5EF4-FFF2-40B4-BE49-F238E27FC236}">
                <a16:creationId xmlns:a16="http://schemas.microsoft.com/office/drawing/2014/main" id="{814E021F-3526-C17B-165F-5DC06035EEFC}"/>
              </a:ext>
            </a:extLst>
          </p:cNvPr>
          <p:cNvSpPr txBox="1">
            <a:spLocks/>
          </p:cNvSpPr>
          <p:nvPr/>
        </p:nvSpPr>
        <p:spPr>
          <a:xfrm>
            <a:off x="849369" y="1952066"/>
            <a:ext cx="7886700" cy="479606"/>
          </a:xfrm>
          <a:prstGeom prst="rect">
            <a:avLst/>
          </a:prstGeom>
        </p:spPr>
        <p:txBody>
          <a:bodyPr vert="horz" lIns="91440" tIns="45720" rIns="91440" bIns="45720" rtlCol="0">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4400" b="0" kern="1200" dirty="0">
                <a:solidFill>
                  <a:schemeClr val="bg1"/>
                </a:solidFill>
                <a:latin typeface="+mj-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Light" panose="020F0302020204030204"/>
                <a:ea typeface="+mj-ea"/>
                <a:cs typeface="+mj-cs"/>
              </a:rPr>
              <a:t>Study Identification of lighthouse projects in the Danube region and implementation of communication measures to ensure competitiveness of enterprises</a:t>
            </a:r>
            <a:endParaRPr kumimoji="0" lang="de-DE" sz="36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6" name="THE DANUBE REGIONAT THE TURN OF TIMES &#10;">
            <a:extLst>
              <a:ext uri="{FF2B5EF4-FFF2-40B4-BE49-F238E27FC236}">
                <a16:creationId xmlns:a16="http://schemas.microsoft.com/office/drawing/2014/main" id="{087E14AD-4167-2297-19D2-E39410883397}"/>
              </a:ext>
            </a:extLst>
          </p:cNvPr>
          <p:cNvSpPr txBox="1">
            <a:spLocks/>
          </p:cNvSpPr>
          <p:nvPr/>
        </p:nvSpPr>
        <p:spPr>
          <a:xfrm>
            <a:off x="849369" y="1496292"/>
            <a:ext cx="10963690" cy="695577"/>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lang="de-DE" sz="4400" b="1" i="0" kern="1200">
                <a:solidFill>
                  <a:schemeClr val="bg1"/>
                </a:solidFill>
                <a:latin typeface="Calibri" panose="020F0502020204030204" pitchFamily="34" charset="0"/>
                <a:ea typeface="+mj-ea"/>
                <a:cs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Policy Development</a:t>
            </a:r>
            <a:endParaRPr kumimoji="0" lang="de-DE" sz="44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de-DE" sz="5400" b="1" i="0" u="none" strike="noStrike" kern="1200" cap="none" spc="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 </a:t>
            </a:r>
          </a:p>
        </p:txBody>
      </p:sp>
    </p:spTree>
    <p:extLst>
      <p:ext uri="{BB962C8B-B14F-4D97-AF65-F5344CB8AC3E}">
        <p14:creationId xmlns:p14="http://schemas.microsoft.com/office/powerpoint/2010/main" val="4145025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671946" y="2103437"/>
            <a:ext cx="10515600" cy="2573338"/>
          </a:xfrm>
        </p:spPr>
        <p:txBody>
          <a:bodyPr>
            <a:normAutofit fontScale="90000"/>
          </a:bodyPr>
          <a:lstStyle/>
          <a:p>
            <a:pPr lvl="0"/>
            <a:r>
              <a:rPr lang="en-US" b="1" dirty="0">
                <a:solidFill>
                  <a:srgbClr val="2C2E83"/>
                </a:solidFill>
              </a:rPr>
              <a:t>Offers must be submitted by e-mail by </a:t>
            </a:r>
            <a:br>
              <a:rPr lang="en-US" b="1" dirty="0">
                <a:solidFill>
                  <a:srgbClr val="2C2E83"/>
                </a:solidFill>
              </a:rPr>
            </a:br>
            <a:r>
              <a:rPr lang="en-US" b="1" dirty="0">
                <a:solidFill>
                  <a:srgbClr val="2C2E83"/>
                </a:solidFill>
              </a:rPr>
              <a:t>31 October 2024 </a:t>
            </a:r>
            <a:br>
              <a:rPr lang="en-US" b="1" dirty="0">
                <a:solidFill>
                  <a:srgbClr val="2C2E83"/>
                </a:solidFill>
              </a:rPr>
            </a:br>
            <a:br>
              <a:rPr lang="en-US" b="1" dirty="0">
                <a:solidFill>
                  <a:srgbClr val="2C2E83"/>
                </a:solidFill>
              </a:rPr>
            </a:br>
            <a:r>
              <a:rPr lang="en-US" dirty="0">
                <a:solidFill>
                  <a:srgbClr val="2C2E83"/>
                </a:solidFill>
              </a:rPr>
              <a:t>E-Mail:</a:t>
            </a:r>
            <a:r>
              <a:rPr lang="en-US" b="1" dirty="0">
                <a:solidFill>
                  <a:srgbClr val="2C2E83"/>
                </a:solidFill>
              </a:rPr>
              <a:t> PA8_eusdr@wm.bwl.de</a:t>
            </a:r>
            <a:br>
              <a:rPr lang="en-US" b="1" dirty="0">
                <a:solidFill>
                  <a:srgbClr val="2C2E83"/>
                </a:solidFill>
              </a:rPr>
            </a:br>
            <a:endParaRPr lang="de-DE" dirty="0">
              <a:solidFill>
                <a:srgbClr val="2C2E83"/>
              </a:solidFill>
            </a:endParaRPr>
          </a:p>
        </p:txBody>
      </p:sp>
      <p:sp>
        <p:nvSpPr>
          <p:cNvPr id="3" name="Rechteck 2">
            <a:extLst>
              <a:ext uri="{FF2B5EF4-FFF2-40B4-BE49-F238E27FC236}">
                <a16:creationId xmlns:a16="http://schemas.microsoft.com/office/drawing/2014/main" id="{D19423D3-15B4-4FF3-92F0-C342F445BACC}"/>
              </a:ext>
            </a:extLst>
          </p:cNvPr>
          <p:cNvSpPr/>
          <p:nvPr/>
        </p:nvSpPr>
        <p:spPr>
          <a:xfrm>
            <a:off x="216362" y="0"/>
            <a:ext cx="6879960" cy="707886"/>
          </a:xfrm>
          <a:prstGeom prst="rect">
            <a:avLst/>
          </a:prstGeom>
        </p:spPr>
        <p:txBody>
          <a:bodyPr wrap="non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Light" panose="020F0302020204030204"/>
                <a:ea typeface="+mn-ea"/>
                <a:cs typeface="+mn-cs"/>
              </a:rPr>
              <a:t>Date of submission of the offer</a:t>
            </a:r>
          </a:p>
        </p:txBody>
      </p:sp>
    </p:spTree>
    <p:extLst>
      <p:ext uri="{BB962C8B-B14F-4D97-AF65-F5344CB8AC3E}">
        <p14:creationId xmlns:p14="http://schemas.microsoft.com/office/powerpoint/2010/main" val="410488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755073" y="1334943"/>
            <a:ext cx="10515600" cy="1325563"/>
          </a:xfrm>
        </p:spPr>
        <p:txBody>
          <a:bodyPr>
            <a:normAutofit fontScale="90000"/>
          </a:bodyPr>
          <a:lstStyle/>
          <a:p>
            <a:r>
              <a:rPr lang="en-GB" b="1" dirty="0">
                <a:solidFill>
                  <a:srgbClr val="492D81"/>
                </a:solidFill>
              </a:rPr>
              <a:t>The following tasks are planned to contract soon: </a:t>
            </a:r>
            <a:br>
              <a:rPr lang="de-DE" dirty="0"/>
            </a:br>
            <a:endParaRPr lang="de-DE" dirty="0"/>
          </a:p>
        </p:txBody>
      </p:sp>
      <p:sp>
        <p:nvSpPr>
          <p:cNvPr id="3" name="Inhaltsplatzhalter 2">
            <a:extLst>
              <a:ext uri="{FF2B5EF4-FFF2-40B4-BE49-F238E27FC236}">
                <a16:creationId xmlns:a16="http://schemas.microsoft.com/office/drawing/2014/main" id="{AEEFE16E-7E46-C94A-AF12-D3A141415D88}"/>
              </a:ext>
            </a:extLst>
          </p:cNvPr>
          <p:cNvSpPr>
            <a:spLocks noGrp="1"/>
          </p:cNvSpPr>
          <p:nvPr>
            <p:ph idx="1"/>
          </p:nvPr>
        </p:nvSpPr>
        <p:spPr>
          <a:xfrm>
            <a:off x="755073" y="2475034"/>
            <a:ext cx="10515600" cy="2611727"/>
          </a:xfrm>
        </p:spPr>
        <p:txBody>
          <a:bodyPr/>
          <a:lstStyle/>
          <a:p>
            <a:pPr marL="514350" indent="-514350">
              <a:buAutoNum type="arabicParenBoth"/>
            </a:pPr>
            <a:r>
              <a:rPr lang="en-GB" dirty="0">
                <a:solidFill>
                  <a:srgbClr val="6B2C7D"/>
                </a:solidFill>
              </a:rPr>
              <a:t>Study identification of lighthouse projects in the Danube region in different thematic fields</a:t>
            </a:r>
            <a:endParaRPr lang="de-DE" dirty="0">
              <a:solidFill>
                <a:srgbClr val="6B2C7D"/>
              </a:solidFill>
            </a:endParaRPr>
          </a:p>
          <a:p>
            <a:pPr marL="0" indent="0">
              <a:buNone/>
            </a:pPr>
            <a:r>
              <a:rPr lang="en-GB" dirty="0">
                <a:solidFill>
                  <a:srgbClr val="6B2C7D"/>
                </a:solidFill>
              </a:rPr>
              <a:t>(2) Implementation of communication measures</a:t>
            </a:r>
            <a:endParaRPr lang="de-DE" dirty="0">
              <a:solidFill>
                <a:srgbClr val="6B2C7D"/>
              </a:solidFill>
            </a:endParaRPr>
          </a:p>
          <a:p>
            <a:endParaRPr lang="de-DE" dirty="0">
              <a:solidFill>
                <a:srgbClr val="492D81"/>
              </a:solidFill>
            </a:endParaRPr>
          </a:p>
        </p:txBody>
      </p:sp>
    </p:spTree>
    <p:extLst>
      <p:ext uri="{BB962C8B-B14F-4D97-AF65-F5344CB8AC3E}">
        <p14:creationId xmlns:p14="http://schemas.microsoft.com/office/powerpoint/2010/main" val="1694401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707570" y="-272650"/>
            <a:ext cx="10515600" cy="1325563"/>
          </a:xfrm>
        </p:spPr>
        <p:txBody>
          <a:bodyPr/>
          <a:lstStyle/>
          <a:p>
            <a:r>
              <a:rPr lang="en-US" b="1" dirty="0">
                <a:solidFill>
                  <a:schemeClr val="bg1"/>
                </a:solidFill>
              </a:rPr>
              <a:t>Introduction</a:t>
            </a:r>
            <a:endParaRPr lang="de-DE" b="1" dirty="0">
              <a:solidFill>
                <a:schemeClr val="bg1"/>
              </a:solidFill>
            </a:endParaRPr>
          </a:p>
        </p:txBody>
      </p:sp>
      <p:sp>
        <p:nvSpPr>
          <p:cNvPr id="3" name="Inhaltsplatzhalter 2">
            <a:extLst>
              <a:ext uri="{FF2B5EF4-FFF2-40B4-BE49-F238E27FC236}">
                <a16:creationId xmlns:a16="http://schemas.microsoft.com/office/drawing/2014/main" id="{AEEFE16E-7E46-C94A-AF12-D3A141415D88}"/>
              </a:ext>
            </a:extLst>
          </p:cNvPr>
          <p:cNvSpPr>
            <a:spLocks noGrp="1"/>
          </p:cNvSpPr>
          <p:nvPr>
            <p:ph idx="1"/>
          </p:nvPr>
        </p:nvSpPr>
        <p:spPr>
          <a:xfrm>
            <a:off x="707570" y="1253331"/>
            <a:ext cx="10515600" cy="4351338"/>
          </a:xfrm>
        </p:spPr>
        <p:txBody>
          <a:bodyPr>
            <a:normAutofit lnSpcReduction="10000"/>
          </a:bodyPr>
          <a:lstStyle/>
          <a:p>
            <a:pPr marL="0" indent="0">
              <a:buNone/>
            </a:pPr>
            <a:r>
              <a:rPr lang="en-GB" dirty="0">
                <a:solidFill>
                  <a:srgbClr val="2C2E83"/>
                </a:solidFill>
              </a:rPr>
              <a:t>This study aims to scan the region and </a:t>
            </a:r>
          </a:p>
          <a:p>
            <a:pPr marL="0" indent="0">
              <a:buNone/>
            </a:pPr>
            <a:r>
              <a:rPr lang="en-GB" b="1" dirty="0">
                <a:solidFill>
                  <a:srgbClr val="2C2E83"/>
                </a:solidFill>
              </a:rPr>
              <a:t>identify lighthouse projects</a:t>
            </a:r>
            <a:r>
              <a:rPr lang="en-GB" dirty="0">
                <a:solidFill>
                  <a:srgbClr val="2C2E83"/>
                </a:solidFill>
              </a:rPr>
              <a:t> that are at the forefront of different fields of action </a:t>
            </a:r>
          </a:p>
          <a:p>
            <a:pPr marL="514350" indent="-514350">
              <a:buAutoNum type="arabicParenBoth"/>
            </a:pPr>
            <a:r>
              <a:rPr lang="en-GB" b="1" dirty="0">
                <a:solidFill>
                  <a:srgbClr val="2C2E83"/>
                </a:solidFill>
              </a:rPr>
              <a:t>green tech, circular economy &amp; circular </a:t>
            </a:r>
            <a:r>
              <a:rPr lang="en-GB" b="1" dirty="0" err="1">
                <a:solidFill>
                  <a:srgbClr val="2C2E83"/>
                </a:solidFill>
              </a:rPr>
              <a:t>bioeconomy</a:t>
            </a:r>
            <a:r>
              <a:rPr lang="en-GB" b="1" dirty="0">
                <a:solidFill>
                  <a:srgbClr val="2C2E83"/>
                </a:solidFill>
              </a:rPr>
              <a:t>, </a:t>
            </a:r>
          </a:p>
          <a:p>
            <a:pPr marL="514350" indent="-514350">
              <a:buAutoNum type="arabicParenBoth"/>
            </a:pPr>
            <a:r>
              <a:rPr lang="en-GB" b="1" dirty="0">
                <a:solidFill>
                  <a:srgbClr val="2C2E83"/>
                </a:solidFill>
              </a:rPr>
              <a:t>digitalization, artificial intelligence,</a:t>
            </a:r>
            <a:r>
              <a:rPr lang="en-GB" dirty="0">
                <a:solidFill>
                  <a:srgbClr val="2C2E83"/>
                </a:solidFill>
              </a:rPr>
              <a:t> </a:t>
            </a:r>
            <a:r>
              <a:rPr lang="en-GB" b="1" dirty="0">
                <a:solidFill>
                  <a:srgbClr val="2C2E83"/>
                </a:solidFill>
              </a:rPr>
              <a:t>metaverse &amp; virtual worlds</a:t>
            </a:r>
            <a:r>
              <a:rPr lang="en-GB" dirty="0">
                <a:solidFill>
                  <a:srgbClr val="2C2E83"/>
                </a:solidFill>
              </a:rPr>
              <a:t> </a:t>
            </a:r>
          </a:p>
          <a:p>
            <a:pPr marL="514350" indent="-514350">
              <a:buAutoNum type="arabicParenBoth"/>
            </a:pPr>
            <a:r>
              <a:rPr lang="en-GB" b="1" dirty="0">
                <a:solidFill>
                  <a:srgbClr val="2C2E83"/>
                </a:solidFill>
              </a:rPr>
              <a:t>supply chains </a:t>
            </a:r>
            <a:r>
              <a:rPr lang="en-GB" dirty="0">
                <a:solidFill>
                  <a:srgbClr val="2C2E83"/>
                </a:solidFill>
              </a:rPr>
              <a:t>and </a:t>
            </a:r>
            <a:r>
              <a:rPr lang="en-GB" b="1" dirty="0">
                <a:solidFill>
                  <a:srgbClr val="2C2E83"/>
                </a:solidFill>
              </a:rPr>
              <a:t>finance</a:t>
            </a:r>
            <a:endParaRPr lang="en-GB" dirty="0">
              <a:solidFill>
                <a:srgbClr val="2C2E83"/>
              </a:solidFill>
            </a:endParaRPr>
          </a:p>
          <a:p>
            <a:pPr marL="0" indent="0">
              <a:buNone/>
            </a:pPr>
            <a:endParaRPr lang="en-GB" dirty="0">
              <a:solidFill>
                <a:srgbClr val="2C2E83"/>
              </a:solidFill>
            </a:endParaRPr>
          </a:p>
          <a:p>
            <a:pPr>
              <a:buFont typeface="Wingdings" panose="05000000000000000000" pitchFamily="2" charset="2"/>
              <a:buChar char="Ø"/>
            </a:pPr>
            <a:r>
              <a:rPr lang="en-GB" b="1" dirty="0">
                <a:solidFill>
                  <a:srgbClr val="2C2E83"/>
                </a:solidFill>
              </a:rPr>
              <a:t> increase competitiveness across the entire Danube region</a:t>
            </a:r>
          </a:p>
          <a:p>
            <a:pPr>
              <a:buFont typeface="Wingdings" panose="05000000000000000000" pitchFamily="2" charset="2"/>
              <a:buChar char="Ø"/>
            </a:pPr>
            <a:r>
              <a:rPr lang="en-GB" b="1" dirty="0">
                <a:solidFill>
                  <a:srgbClr val="2C2E83"/>
                </a:solidFill>
              </a:rPr>
              <a:t> contribute to the goals outlined in the EUSDR action plan</a:t>
            </a:r>
            <a:r>
              <a:rPr lang="en-GB" dirty="0">
                <a:solidFill>
                  <a:srgbClr val="2C2E83"/>
                </a:solidFill>
              </a:rPr>
              <a:t> </a:t>
            </a:r>
            <a:endParaRPr lang="de-DE" dirty="0">
              <a:solidFill>
                <a:srgbClr val="2C2E83"/>
              </a:solidFill>
            </a:endParaRPr>
          </a:p>
        </p:txBody>
      </p:sp>
    </p:spTree>
    <p:extLst>
      <p:ext uri="{BB962C8B-B14F-4D97-AF65-F5344CB8AC3E}">
        <p14:creationId xmlns:p14="http://schemas.microsoft.com/office/powerpoint/2010/main" val="136202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838200" y="-201179"/>
            <a:ext cx="10515600" cy="1325563"/>
          </a:xfrm>
        </p:spPr>
        <p:txBody>
          <a:bodyPr>
            <a:normAutofit/>
          </a:bodyPr>
          <a:lstStyle/>
          <a:p>
            <a:r>
              <a:rPr lang="en-US" sz="4000" b="1" dirty="0">
                <a:solidFill>
                  <a:schemeClr val="bg1"/>
                </a:solidFill>
              </a:rPr>
              <a:t>Fields of Action</a:t>
            </a:r>
            <a:endParaRPr lang="de-DE" sz="4000" b="1" dirty="0">
              <a:solidFill>
                <a:schemeClr val="bg1"/>
              </a:solidFill>
            </a:endParaRPr>
          </a:p>
        </p:txBody>
      </p:sp>
      <p:sp>
        <p:nvSpPr>
          <p:cNvPr id="3" name="Inhaltsplatzhalter 2">
            <a:extLst>
              <a:ext uri="{FF2B5EF4-FFF2-40B4-BE49-F238E27FC236}">
                <a16:creationId xmlns:a16="http://schemas.microsoft.com/office/drawing/2014/main" id="{AEEFE16E-7E46-C94A-AF12-D3A141415D88}"/>
              </a:ext>
            </a:extLst>
          </p:cNvPr>
          <p:cNvSpPr>
            <a:spLocks noGrp="1"/>
          </p:cNvSpPr>
          <p:nvPr>
            <p:ph idx="1"/>
          </p:nvPr>
        </p:nvSpPr>
        <p:spPr>
          <a:xfrm>
            <a:off x="838200" y="717982"/>
            <a:ext cx="10515600" cy="4870017"/>
          </a:xfrm>
        </p:spPr>
        <p:txBody>
          <a:bodyPr>
            <a:noAutofit/>
          </a:bodyPr>
          <a:lstStyle/>
          <a:p>
            <a:pPr marL="0" indent="0">
              <a:buNone/>
            </a:pPr>
            <a:endParaRPr lang="en-GB" sz="900" dirty="0">
              <a:solidFill>
                <a:srgbClr val="6B2C7D"/>
              </a:solidFill>
              <a:latin typeface="+mj-lt"/>
            </a:endParaRPr>
          </a:p>
          <a:p>
            <a:pPr marL="0" indent="0">
              <a:buNone/>
            </a:pPr>
            <a:r>
              <a:rPr lang="en-GB" sz="2400" dirty="0">
                <a:solidFill>
                  <a:srgbClr val="2C2E83"/>
                </a:solidFill>
                <a:latin typeface="+mj-lt"/>
              </a:rPr>
              <a:t>Projects are to be identified in the following sectors, referred to as fields of action</a:t>
            </a:r>
            <a:endParaRPr lang="en-US" sz="2000" b="1" dirty="0">
              <a:solidFill>
                <a:srgbClr val="2C2E83"/>
              </a:solidFill>
              <a:latin typeface="+mj-lt"/>
            </a:endParaRPr>
          </a:p>
          <a:p>
            <a:pPr marL="0" indent="0">
              <a:buNone/>
            </a:pPr>
            <a:r>
              <a:rPr lang="en-US" sz="2000" b="1" dirty="0">
                <a:solidFill>
                  <a:srgbClr val="2C2E83"/>
                </a:solidFill>
              </a:rPr>
              <a:t>(1) Green Tech / Circular Economy / Circular </a:t>
            </a:r>
            <a:r>
              <a:rPr lang="en-US" sz="2000" b="1" dirty="0" err="1">
                <a:solidFill>
                  <a:srgbClr val="2C2E83"/>
                </a:solidFill>
              </a:rPr>
              <a:t>Bioeconomy</a:t>
            </a:r>
            <a:endParaRPr lang="en-US" sz="2000" b="1" dirty="0">
              <a:solidFill>
                <a:srgbClr val="2C2E83"/>
              </a:solidFill>
            </a:endParaRPr>
          </a:p>
          <a:p>
            <a:pPr marL="0" indent="0">
              <a:buNone/>
            </a:pPr>
            <a:r>
              <a:rPr lang="en-US" sz="1800" dirty="0">
                <a:solidFill>
                  <a:srgbClr val="6B2C7D"/>
                </a:solidFill>
                <a:latin typeface="+mj-lt"/>
              </a:rPr>
              <a:t>Projects in the field of Green Tech, circular economy and circular </a:t>
            </a:r>
            <a:r>
              <a:rPr lang="en-US" sz="1800" dirty="0" err="1">
                <a:solidFill>
                  <a:srgbClr val="6B2C7D"/>
                </a:solidFill>
                <a:latin typeface="+mj-lt"/>
              </a:rPr>
              <a:t>bioeconomy</a:t>
            </a:r>
            <a:r>
              <a:rPr lang="en-US" sz="1800" dirty="0">
                <a:solidFill>
                  <a:srgbClr val="6B2C7D"/>
                </a:solidFill>
                <a:latin typeface="+mj-lt"/>
              </a:rPr>
              <a:t> include for instance </a:t>
            </a:r>
            <a:r>
              <a:rPr lang="en-GB" sz="1800" dirty="0">
                <a:solidFill>
                  <a:srgbClr val="6B2C7D"/>
                </a:solidFill>
                <a:latin typeface="+mj-lt"/>
              </a:rPr>
              <a:t>technologies, solutions and services that implement and promote environmental-, resource- and climate protection,</a:t>
            </a:r>
            <a:r>
              <a:rPr lang="en-US" sz="1800" dirty="0">
                <a:solidFill>
                  <a:srgbClr val="6B2C7D"/>
                </a:solidFill>
                <a:latin typeface="+mj-lt"/>
              </a:rPr>
              <a:t> waste reduction, recycling, use of agricultural biomass for the creation of products and energy production, sustainable use of waste, waste water and exhaust air for products or recovery of raw materials</a:t>
            </a:r>
            <a:endParaRPr lang="en-GB" sz="1800" b="1" dirty="0">
              <a:solidFill>
                <a:srgbClr val="6B2C7D"/>
              </a:solidFill>
            </a:endParaRPr>
          </a:p>
          <a:p>
            <a:pPr marL="0" indent="0">
              <a:buNone/>
            </a:pPr>
            <a:r>
              <a:rPr lang="en-US" sz="2000" b="1" dirty="0">
                <a:solidFill>
                  <a:srgbClr val="2C2E83"/>
                </a:solidFill>
              </a:rPr>
              <a:t>(2) Digitalization / Artificial Intelligence / Metaverse / Virtual worlds</a:t>
            </a:r>
          </a:p>
          <a:p>
            <a:pPr marL="0" indent="0">
              <a:buNone/>
            </a:pPr>
            <a:r>
              <a:rPr lang="en-US" sz="1800" dirty="0">
                <a:solidFill>
                  <a:srgbClr val="6B2C7D"/>
                </a:solidFill>
                <a:latin typeface="+mj-lt"/>
              </a:rPr>
              <a:t>Projects that leverage digital applications and AI technologies to improve processes and practices, that contribute to the competitiveness of enterprises. Metaverse applications are also interesting as Virtual Worlds</a:t>
            </a:r>
          </a:p>
          <a:p>
            <a:pPr marL="0" indent="0">
              <a:buNone/>
            </a:pPr>
            <a:r>
              <a:rPr lang="en-GB" sz="2000" b="1" dirty="0">
                <a:solidFill>
                  <a:srgbClr val="2C2E83"/>
                </a:solidFill>
              </a:rPr>
              <a:t>(3a) Supply Chains </a:t>
            </a:r>
          </a:p>
          <a:p>
            <a:pPr marL="0" indent="0">
              <a:spcBef>
                <a:spcPts val="0"/>
              </a:spcBef>
              <a:buNone/>
            </a:pPr>
            <a:r>
              <a:rPr lang="en-US" sz="1800" dirty="0">
                <a:solidFill>
                  <a:srgbClr val="6B2C7D"/>
                </a:solidFill>
                <a:latin typeface="+mj-lt"/>
              </a:rPr>
              <a:t>Projects that contribute to existing supply chains </a:t>
            </a:r>
          </a:p>
          <a:p>
            <a:pPr marL="0" indent="0">
              <a:spcBef>
                <a:spcPts val="0"/>
              </a:spcBef>
              <a:buNone/>
            </a:pPr>
            <a:r>
              <a:rPr lang="en-US" sz="1800" dirty="0">
                <a:solidFill>
                  <a:srgbClr val="6B2C7D"/>
                </a:solidFill>
                <a:latin typeface="+mj-lt"/>
              </a:rPr>
              <a:t>Projects which contribute to more resilient and diverse supply or value chains within Europe</a:t>
            </a:r>
            <a:endParaRPr lang="en-GB" sz="2000" b="1" dirty="0">
              <a:solidFill>
                <a:srgbClr val="6B2C7D"/>
              </a:solidFill>
            </a:endParaRPr>
          </a:p>
          <a:p>
            <a:pPr marL="0" indent="0">
              <a:buNone/>
            </a:pPr>
            <a:r>
              <a:rPr lang="en-GB" sz="2000" b="1" dirty="0">
                <a:solidFill>
                  <a:srgbClr val="2C2E83"/>
                </a:solidFill>
              </a:rPr>
              <a:t>(3b) Finance</a:t>
            </a:r>
          </a:p>
          <a:p>
            <a:pPr marL="0" indent="0">
              <a:buNone/>
            </a:pPr>
            <a:r>
              <a:rPr lang="en-US" sz="1800" dirty="0">
                <a:solidFill>
                  <a:srgbClr val="6B2C7D"/>
                </a:solidFill>
                <a:latin typeface="+mj-lt"/>
              </a:rPr>
              <a:t>Projects or initiatives that contribute through new and innovative forms of finance for SMEs</a:t>
            </a:r>
            <a:endParaRPr lang="en-GB" sz="1800" dirty="0">
              <a:solidFill>
                <a:srgbClr val="6B2C7D"/>
              </a:solidFill>
              <a:latin typeface="+mj-lt"/>
            </a:endParaRPr>
          </a:p>
          <a:p>
            <a:pPr marL="342900" indent="-342900">
              <a:buAutoNum type="alphaLcParenR"/>
            </a:pPr>
            <a:endParaRPr lang="en-GB" sz="2000" b="1" dirty="0">
              <a:solidFill>
                <a:srgbClr val="6B2C7D"/>
              </a:solidFill>
              <a:latin typeface="+mj-lt"/>
            </a:endParaRPr>
          </a:p>
        </p:txBody>
      </p:sp>
    </p:spTree>
    <p:extLst>
      <p:ext uri="{BB962C8B-B14F-4D97-AF65-F5344CB8AC3E}">
        <p14:creationId xmlns:p14="http://schemas.microsoft.com/office/powerpoint/2010/main" val="1381413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838200" y="-201179"/>
            <a:ext cx="10515600" cy="1325563"/>
          </a:xfrm>
        </p:spPr>
        <p:txBody>
          <a:bodyPr>
            <a:normAutofit/>
          </a:bodyPr>
          <a:lstStyle/>
          <a:p>
            <a:r>
              <a:rPr lang="en-US" sz="4000" b="1" dirty="0">
                <a:solidFill>
                  <a:schemeClr val="bg1"/>
                </a:solidFill>
              </a:rPr>
              <a:t>Objectives</a:t>
            </a:r>
            <a:endParaRPr lang="de-DE" sz="4000" b="1" dirty="0">
              <a:solidFill>
                <a:schemeClr val="bg1"/>
              </a:solidFill>
            </a:endParaRPr>
          </a:p>
        </p:txBody>
      </p:sp>
      <p:sp>
        <p:nvSpPr>
          <p:cNvPr id="3" name="Inhaltsplatzhalter 2">
            <a:extLst>
              <a:ext uri="{FF2B5EF4-FFF2-40B4-BE49-F238E27FC236}">
                <a16:creationId xmlns:a16="http://schemas.microsoft.com/office/drawing/2014/main" id="{AEEFE16E-7E46-C94A-AF12-D3A141415D88}"/>
              </a:ext>
            </a:extLst>
          </p:cNvPr>
          <p:cNvSpPr>
            <a:spLocks noGrp="1"/>
          </p:cNvSpPr>
          <p:nvPr>
            <p:ph idx="1"/>
          </p:nvPr>
        </p:nvSpPr>
        <p:spPr>
          <a:xfrm>
            <a:off x="838200" y="985838"/>
            <a:ext cx="10515600" cy="4351338"/>
          </a:xfrm>
        </p:spPr>
        <p:txBody>
          <a:bodyPr>
            <a:noAutofit/>
          </a:bodyPr>
          <a:lstStyle/>
          <a:p>
            <a:pPr marL="0" indent="0">
              <a:buNone/>
            </a:pPr>
            <a:r>
              <a:rPr lang="en-GB" sz="2000" b="1" dirty="0">
                <a:solidFill>
                  <a:srgbClr val="6B2C7D"/>
                </a:solidFill>
              </a:rPr>
              <a:t>Identification of Lighthouse Projects </a:t>
            </a:r>
          </a:p>
          <a:p>
            <a:pPr marL="0" indent="0">
              <a:buNone/>
            </a:pPr>
            <a:r>
              <a:rPr lang="en-GB" sz="1800" dirty="0">
                <a:solidFill>
                  <a:srgbClr val="6B2C7D"/>
                </a:solidFill>
                <a:latin typeface="+mj-lt"/>
              </a:rPr>
              <a:t>identify lighthouse projects in all three sectors in each country, resulting in a total of 45 identified projects</a:t>
            </a:r>
          </a:p>
          <a:p>
            <a:pPr marL="0" indent="0">
              <a:buNone/>
            </a:pPr>
            <a:r>
              <a:rPr lang="en-GB" sz="2000" b="1" dirty="0">
                <a:solidFill>
                  <a:srgbClr val="6B2C7D"/>
                </a:solidFill>
              </a:rPr>
              <a:t>Detailed Description </a:t>
            </a:r>
          </a:p>
          <a:p>
            <a:pPr marL="0" indent="0">
              <a:buNone/>
            </a:pPr>
            <a:r>
              <a:rPr lang="en-GB" sz="1800" dirty="0">
                <a:solidFill>
                  <a:srgbClr val="6B2C7D"/>
                </a:solidFill>
                <a:latin typeface="+mj-lt"/>
              </a:rPr>
              <a:t>a comprehensive description of each identified project must be provided, emphasizing their objectives, methodologies, outcomes, and impacts</a:t>
            </a:r>
            <a:endParaRPr lang="en-GB" sz="1800" b="1" dirty="0">
              <a:solidFill>
                <a:srgbClr val="6B2C7D"/>
              </a:solidFill>
              <a:latin typeface="+mj-lt"/>
            </a:endParaRPr>
          </a:p>
          <a:p>
            <a:pPr marL="0" indent="0">
              <a:buNone/>
            </a:pPr>
            <a:r>
              <a:rPr lang="en-GB" sz="2000" b="1" dirty="0">
                <a:solidFill>
                  <a:srgbClr val="6B2C7D"/>
                </a:solidFill>
              </a:rPr>
              <a:t>Best Practices and Innovation</a:t>
            </a:r>
          </a:p>
          <a:p>
            <a:pPr marL="0" indent="0">
              <a:buNone/>
            </a:pPr>
            <a:r>
              <a:rPr lang="en-GB" sz="1800" dirty="0">
                <a:solidFill>
                  <a:srgbClr val="6B2C7D"/>
                </a:solidFill>
                <a:latin typeface="+mj-lt"/>
              </a:rPr>
              <a:t>The features that make these projects exemplary must be analysed, with a focus on their innovation, sustainability, and scalability</a:t>
            </a:r>
            <a:endParaRPr lang="en-GB" sz="1800" b="1" dirty="0">
              <a:solidFill>
                <a:srgbClr val="6B2C7D"/>
              </a:solidFill>
            </a:endParaRPr>
          </a:p>
          <a:p>
            <a:pPr marL="0" indent="0">
              <a:buNone/>
            </a:pPr>
            <a:r>
              <a:rPr lang="en-GB" sz="2000" b="1" dirty="0">
                <a:solidFill>
                  <a:srgbClr val="6B2C7D"/>
                </a:solidFill>
              </a:rPr>
              <a:t>Competitiveness Enhancement </a:t>
            </a:r>
          </a:p>
          <a:p>
            <a:pPr marL="0" indent="0">
              <a:buNone/>
            </a:pPr>
            <a:r>
              <a:rPr lang="en-GB" sz="1800" dirty="0">
                <a:solidFill>
                  <a:srgbClr val="6B2C7D"/>
                </a:solidFill>
                <a:latin typeface="+mj-lt"/>
              </a:rPr>
              <a:t>Each identified lighthouse project must be assessed, how it contributes to enhance the competitiveness of enterprises in the region</a:t>
            </a:r>
            <a:endParaRPr lang="de-DE" sz="1800" dirty="0">
              <a:solidFill>
                <a:srgbClr val="6B2C7D"/>
              </a:solidFill>
              <a:latin typeface="+mj-lt"/>
            </a:endParaRPr>
          </a:p>
          <a:p>
            <a:pPr marL="0" indent="0">
              <a:buNone/>
            </a:pPr>
            <a:r>
              <a:rPr lang="en-GB" sz="2000" b="1" dirty="0">
                <a:solidFill>
                  <a:srgbClr val="6B2C7D"/>
                </a:solidFill>
              </a:rPr>
              <a:t>Visibility</a:t>
            </a:r>
          </a:p>
          <a:p>
            <a:pPr marL="0" indent="0">
              <a:buNone/>
            </a:pPr>
            <a:r>
              <a:rPr lang="en-GB" sz="1800" dirty="0">
                <a:solidFill>
                  <a:srgbClr val="6B2C7D"/>
                </a:solidFill>
                <a:latin typeface="+mj-lt"/>
              </a:rPr>
              <a:t>The results of the study must be effectively communicated to relevant stakeholders applying sophisticated strategies</a:t>
            </a:r>
            <a:endParaRPr lang="de-DE" sz="1800" b="1" dirty="0">
              <a:solidFill>
                <a:srgbClr val="6B2C7D"/>
              </a:solidFill>
              <a:latin typeface="+mj-lt"/>
            </a:endParaRPr>
          </a:p>
        </p:txBody>
      </p:sp>
    </p:spTree>
    <p:extLst>
      <p:ext uri="{BB962C8B-B14F-4D97-AF65-F5344CB8AC3E}">
        <p14:creationId xmlns:p14="http://schemas.microsoft.com/office/powerpoint/2010/main" val="2254421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838200" y="-201179"/>
            <a:ext cx="10515600" cy="1325563"/>
          </a:xfrm>
        </p:spPr>
        <p:txBody>
          <a:bodyPr>
            <a:normAutofit/>
          </a:bodyPr>
          <a:lstStyle/>
          <a:p>
            <a:r>
              <a:rPr lang="en-US" sz="4000" b="1" dirty="0">
                <a:solidFill>
                  <a:schemeClr val="bg1"/>
                </a:solidFill>
              </a:rPr>
              <a:t>Communication Measures</a:t>
            </a:r>
            <a:endParaRPr lang="de-DE" sz="4000" b="1" dirty="0">
              <a:solidFill>
                <a:schemeClr val="bg1"/>
              </a:solidFill>
            </a:endParaRPr>
          </a:p>
        </p:txBody>
      </p:sp>
      <p:sp>
        <p:nvSpPr>
          <p:cNvPr id="3" name="Inhaltsplatzhalter 2">
            <a:extLst>
              <a:ext uri="{FF2B5EF4-FFF2-40B4-BE49-F238E27FC236}">
                <a16:creationId xmlns:a16="http://schemas.microsoft.com/office/drawing/2014/main" id="{AEEFE16E-7E46-C94A-AF12-D3A141415D88}"/>
              </a:ext>
            </a:extLst>
          </p:cNvPr>
          <p:cNvSpPr>
            <a:spLocks noGrp="1"/>
          </p:cNvSpPr>
          <p:nvPr>
            <p:ph idx="1"/>
          </p:nvPr>
        </p:nvSpPr>
        <p:spPr>
          <a:xfrm>
            <a:off x="838200" y="717982"/>
            <a:ext cx="10515600" cy="4870017"/>
          </a:xfrm>
        </p:spPr>
        <p:txBody>
          <a:bodyPr>
            <a:noAutofit/>
          </a:bodyPr>
          <a:lstStyle/>
          <a:p>
            <a:pPr marL="0" indent="0">
              <a:buNone/>
            </a:pPr>
            <a:endParaRPr lang="en-GB" sz="900" dirty="0">
              <a:solidFill>
                <a:srgbClr val="6B2C7D"/>
              </a:solidFill>
              <a:latin typeface="+mj-lt"/>
            </a:endParaRPr>
          </a:p>
          <a:p>
            <a:pPr marL="0" indent="0">
              <a:buNone/>
            </a:pPr>
            <a:r>
              <a:rPr lang="en-GB" sz="2400" dirty="0">
                <a:solidFill>
                  <a:srgbClr val="B81A6F"/>
                </a:solidFill>
                <a:latin typeface="+mj-lt"/>
              </a:rPr>
              <a:t>To ensure that these </a:t>
            </a:r>
            <a:r>
              <a:rPr lang="en-GB" sz="2400" b="1" dirty="0">
                <a:solidFill>
                  <a:srgbClr val="B81A6F"/>
                </a:solidFill>
                <a:latin typeface="+mj-lt"/>
              </a:rPr>
              <a:t>projects gain high visibility</a:t>
            </a:r>
            <a:r>
              <a:rPr lang="en-GB" sz="2400" dirty="0">
                <a:solidFill>
                  <a:srgbClr val="B81A6F"/>
                </a:solidFill>
                <a:latin typeface="+mj-lt"/>
              </a:rPr>
              <a:t> and serve as </a:t>
            </a:r>
            <a:r>
              <a:rPr lang="en-GB" sz="2400" b="1" dirty="0">
                <a:solidFill>
                  <a:srgbClr val="B81A6F"/>
                </a:solidFill>
                <a:latin typeface="+mj-lt"/>
              </a:rPr>
              <a:t>inspiration for similar initiatives</a:t>
            </a:r>
            <a:r>
              <a:rPr lang="en-GB" sz="2400" dirty="0">
                <a:solidFill>
                  <a:srgbClr val="B81A6F"/>
                </a:solidFill>
                <a:latin typeface="+mj-lt"/>
              </a:rPr>
              <a:t>, developing and implementing </a:t>
            </a:r>
            <a:r>
              <a:rPr lang="en-GB" sz="2400" b="1" dirty="0">
                <a:solidFill>
                  <a:srgbClr val="B81A6F"/>
                </a:solidFill>
                <a:latin typeface="+mj-lt"/>
              </a:rPr>
              <a:t>adequate communication measures are key tasks to success. </a:t>
            </a:r>
          </a:p>
          <a:p>
            <a:pPr marL="0" indent="0">
              <a:buNone/>
            </a:pPr>
            <a:endParaRPr lang="en-GB" sz="2400" b="1" dirty="0">
              <a:solidFill>
                <a:srgbClr val="2C2E83"/>
              </a:solidFill>
            </a:endParaRPr>
          </a:p>
          <a:p>
            <a:pPr marL="0" indent="0">
              <a:buNone/>
            </a:pPr>
            <a:r>
              <a:rPr lang="en-GB" sz="2400" b="1" dirty="0">
                <a:solidFill>
                  <a:srgbClr val="2C2E83"/>
                </a:solidFill>
              </a:rPr>
              <a:t>Summarizing documentation: </a:t>
            </a:r>
            <a:r>
              <a:rPr lang="en-GB" sz="2000" dirty="0">
                <a:solidFill>
                  <a:srgbClr val="2C2E83"/>
                </a:solidFill>
              </a:rPr>
              <a:t>The results of the project must be displayed in an </a:t>
            </a:r>
            <a:r>
              <a:rPr lang="en-GB" sz="2000" b="1" dirty="0">
                <a:solidFill>
                  <a:srgbClr val="2C2E83"/>
                </a:solidFill>
              </a:rPr>
              <a:t>informative study paper of at least 100 pages.</a:t>
            </a:r>
            <a:endParaRPr lang="en-GB" sz="2000" dirty="0">
              <a:solidFill>
                <a:srgbClr val="2C2E83"/>
              </a:solidFill>
            </a:endParaRPr>
          </a:p>
          <a:p>
            <a:pPr marL="0" indent="0">
              <a:buNone/>
            </a:pPr>
            <a:endParaRPr lang="de-DE" sz="1000" dirty="0">
              <a:solidFill>
                <a:srgbClr val="2C2E83"/>
              </a:solidFill>
            </a:endParaRPr>
          </a:p>
          <a:p>
            <a:pPr marL="0" indent="0">
              <a:buNone/>
            </a:pPr>
            <a:r>
              <a:rPr lang="en-GB" sz="2400" b="1" dirty="0">
                <a:solidFill>
                  <a:srgbClr val="2C2E83"/>
                </a:solidFill>
              </a:rPr>
              <a:t>Website integration and presentations</a:t>
            </a:r>
            <a:r>
              <a:rPr lang="en-GB" sz="2400" dirty="0">
                <a:solidFill>
                  <a:srgbClr val="2C2E83"/>
                </a:solidFill>
              </a:rPr>
              <a:t>: </a:t>
            </a:r>
            <a:r>
              <a:rPr lang="en-GB" sz="2000" dirty="0">
                <a:solidFill>
                  <a:srgbClr val="2C2E83"/>
                </a:solidFill>
              </a:rPr>
              <a:t>The course of the project and the respective findings must be displayed and presented on the </a:t>
            </a:r>
            <a:r>
              <a:rPr lang="en-GB" sz="2000" b="1" dirty="0">
                <a:solidFill>
                  <a:srgbClr val="2C2E83"/>
                </a:solidFill>
              </a:rPr>
              <a:t>online platform of EUSDR Priority Area 8</a:t>
            </a:r>
            <a:r>
              <a:rPr lang="en-GB" sz="2000" dirty="0">
                <a:solidFill>
                  <a:srgbClr val="2C2E83"/>
                </a:solidFill>
              </a:rPr>
              <a:t>. In addition, presentations with at least </a:t>
            </a:r>
            <a:r>
              <a:rPr lang="en-GB" sz="2000" b="1" dirty="0">
                <a:solidFill>
                  <a:srgbClr val="2C2E83"/>
                </a:solidFill>
              </a:rPr>
              <a:t>5 slides per project </a:t>
            </a:r>
            <a:r>
              <a:rPr lang="en-GB" sz="2000" dirty="0">
                <a:solidFill>
                  <a:srgbClr val="2C2E83"/>
                </a:solidFill>
              </a:rPr>
              <a:t>must be provided.</a:t>
            </a:r>
          </a:p>
          <a:p>
            <a:pPr marL="0" indent="0">
              <a:buNone/>
            </a:pPr>
            <a:endParaRPr lang="en-GB" sz="1000" dirty="0">
              <a:solidFill>
                <a:srgbClr val="2C2E83"/>
              </a:solidFill>
            </a:endParaRPr>
          </a:p>
          <a:p>
            <a:pPr marL="0" indent="0">
              <a:buNone/>
            </a:pPr>
            <a:r>
              <a:rPr lang="en-GB" sz="2400" b="1" dirty="0">
                <a:solidFill>
                  <a:srgbClr val="2C2E83"/>
                </a:solidFill>
              </a:rPr>
              <a:t>Workshops</a:t>
            </a:r>
            <a:r>
              <a:rPr lang="en-GB" sz="2400" dirty="0">
                <a:solidFill>
                  <a:srgbClr val="2C2E83"/>
                </a:solidFill>
              </a:rPr>
              <a:t>: </a:t>
            </a:r>
            <a:r>
              <a:rPr lang="en-GB" sz="2000" dirty="0">
                <a:solidFill>
                  <a:srgbClr val="2C2E83"/>
                </a:solidFill>
              </a:rPr>
              <a:t>At least </a:t>
            </a:r>
            <a:r>
              <a:rPr lang="en-GB" sz="2000" b="1" dirty="0">
                <a:solidFill>
                  <a:srgbClr val="2C2E83"/>
                </a:solidFill>
              </a:rPr>
              <a:t>three international workshops</a:t>
            </a:r>
            <a:r>
              <a:rPr lang="de-DE" sz="2000" dirty="0">
                <a:solidFill>
                  <a:srgbClr val="2C2E83"/>
                </a:solidFill>
              </a:rPr>
              <a:t> </a:t>
            </a:r>
            <a:r>
              <a:rPr lang="en-GB" sz="2000" dirty="0">
                <a:solidFill>
                  <a:srgbClr val="2C2E83"/>
                </a:solidFill>
              </a:rPr>
              <a:t>(one per field of action) must be organized to communicate findings to relevant stakeholders. </a:t>
            </a:r>
            <a:r>
              <a:rPr lang="de-DE" sz="2000" dirty="0">
                <a:solidFill>
                  <a:srgbClr val="2C2E83"/>
                </a:solidFill>
              </a:rPr>
              <a:t> </a:t>
            </a:r>
            <a:endParaRPr lang="en-GB" sz="2000" b="1" dirty="0">
              <a:solidFill>
                <a:srgbClr val="6B2C7D"/>
              </a:solidFill>
            </a:endParaRPr>
          </a:p>
        </p:txBody>
      </p:sp>
    </p:spTree>
    <p:extLst>
      <p:ext uri="{BB962C8B-B14F-4D97-AF65-F5344CB8AC3E}">
        <p14:creationId xmlns:p14="http://schemas.microsoft.com/office/powerpoint/2010/main" val="3755884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838200" y="-201179"/>
            <a:ext cx="10515600" cy="1325563"/>
          </a:xfrm>
        </p:spPr>
        <p:txBody>
          <a:bodyPr>
            <a:normAutofit/>
          </a:bodyPr>
          <a:lstStyle/>
          <a:p>
            <a:pPr>
              <a:lnSpc>
                <a:spcPct val="100000"/>
              </a:lnSpc>
            </a:pPr>
            <a:r>
              <a:rPr lang="en-GB" sz="4000" b="1" dirty="0">
                <a:solidFill>
                  <a:schemeClr val="bg1"/>
                </a:solidFill>
              </a:rPr>
              <a:t>Workshops - Suggestions and ideas</a:t>
            </a:r>
          </a:p>
        </p:txBody>
      </p:sp>
      <p:sp>
        <p:nvSpPr>
          <p:cNvPr id="3" name="Inhaltsplatzhalter 2">
            <a:extLst>
              <a:ext uri="{FF2B5EF4-FFF2-40B4-BE49-F238E27FC236}">
                <a16:creationId xmlns:a16="http://schemas.microsoft.com/office/drawing/2014/main" id="{AEEFE16E-7E46-C94A-AF12-D3A141415D88}"/>
              </a:ext>
            </a:extLst>
          </p:cNvPr>
          <p:cNvSpPr>
            <a:spLocks noGrp="1"/>
          </p:cNvSpPr>
          <p:nvPr>
            <p:ph idx="1"/>
          </p:nvPr>
        </p:nvSpPr>
        <p:spPr>
          <a:xfrm>
            <a:off x="245097" y="541249"/>
            <a:ext cx="11108703" cy="5435345"/>
          </a:xfrm>
        </p:spPr>
        <p:txBody>
          <a:bodyPr>
            <a:noAutofit/>
          </a:bodyPr>
          <a:lstStyle/>
          <a:p>
            <a:pPr marL="0" indent="0">
              <a:lnSpc>
                <a:spcPct val="100000"/>
              </a:lnSpc>
              <a:buNone/>
            </a:pPr>
            <a:endParaRPr lang="en-GB" sz="900" dirty="0">
              <a:solidFill>
                <a:srgbClr val="2C2E83"/>
              </a:solidFill>
            </a:endParaRPr>
          </a:p>
          <a:p>
            <a:pPr marL="0" indent="0">
              <a:lnSpc>
                <a:spcPct val="100000"/>
              </a:lnSpc>
              <a:buNone/>
            </a:pPr>
            <a:r>
              <a:rPr lang="en-GB" sz="1800" b="1" dirty="0">
                <a:solidFill>
                  <a:srgbClr val="2C2E83"/>
                </a:solidFill>
              </a:rPr>
              <a:t>Workshop – </a:t>
            </a:r>
            <a:r>
              <a:rPr lang="en-US" sz="1800" b="1" dirty="0">
                <a:solidFill>
                  <a:srgbClr val="2C2E83"/>
                </a:solidFill>
              </a:rPr>
              <a:t>Digitalization / Artificial Intelligence / Metaverse / Virtual worlds</a:t>
            </a:r>
          </a:p>
          <a:p>
            <a:pPr>
              <a:lnSpc>
                <a:spcPct val="100000"/>
              </a:lnSpc>
            </a:pPr>
            <a:r>
              <a:rPr lang="en-US" sz="1800" dirty="0">
                <a:solidFill>
                  <a:srgbClr val="2C2E83"/>
                </a:solidFill>
              </a:rPr>
              <a:t>Could be integrated into the </a:t>
            </a:r>
            <a:r>
              <a:rPr lang="en-US" sz="1800" b="1" dirty="0">
                <a:solidFill>
                  <a:srgbClr val="B81A6F"/>
                </a:solidFill>
              </a:rPr>
              <a:t>Metaverse Congress on May 8</a:t>
            </a:r>
            <a:r>
              <a:rPr lang="en-US" sz="1800" b="1" baseline="30000" dirty="0">
                <a:solidFill>
                  <a:srgbClr val="B81A6F"/>
                </a:solidFill>
              </a:rPr>
              <a:t>th</a:t>
            </a:r>
            <a:r>
              <a:rPr lang="en-US" sz="1800" b="1" dirty="0">
                <a:solidFill>
                  <a:srgbClr val="B81A6F"/>
                </a:solidFill>
              </a:rPr>
              <a:t> 2025</a:t>
            </a:r>
            <a:r>
              <a:rPr lang="en-US" sz="1800" dirty="0">
                <a:solidFill>
                  <a:srgbClr val="B81A6F"/>
                </a:solidFill>
              </a:rPr>
              <a:t> in Stuttgart</a:t>
            </a:r>
            <a:endParaRPr lang="en-US" sz="1800" dirty="0">
              <a:solidFill>
                <a:srgbClr val="2C2E83"/>
              </a:solidFill>
            </a:endParaRPr>
          </a:p>
          <a:p>
            <a:pPr lvl="1">
              <a:lnSpc>
                <a:spcPct val="100000"/>
              </a:lnSpc>
            </a:pPr>
            <a:r>
              <a:rPr lang="en-US" sz="1400" dirty="0">
                <a:solidFill>
                  <a:srgbClr val="2C2E83"/>
                </a:solidFill>
              </a:rPr>
              <a:t>In parallel, a </a:t>
            </a:r>
            <a:r>
              <a:rPr lang="en-US" sz="1400" dirty="0">
                <a:solidFill>
                  <a:srgbClr val="B81A6F"/>
                </a:solidFill>
              </a:rPr>
              <a:t>PA 8 Steering Group meeting </a:t>
            </a:r>
            <a:r>
              <a:rPr lang="en-US" sz="1400" dirty="0">
                <a:solidFill>
                  <a:srgbClr val="2C2E83"/>
                </a:solidFill>
              </a:rPr>
              <a:t>could be </a:t>
            </a:r>
            <a:r>
              <a:rPr lang="en-US" sz="1400" dirty="0" err="1">
                <a:solidFill>
                  <a:srgbClr val="2C2E83"/>
                </a:solidFill>
              </a:rPr>
              <a:t>organised</a:t>
            </a:r>
            <a:r>
              <a:rPr lang="en-US" sz="1400" dirty="0">
                <a:solidFill>
                  <a:srgbClr val="2C2E83"/>
                </a:solidFill>
              </a:rPr>
              <a:t> on this date</a:t>
            </a:r>
          </a:p>
          <a:p>
            <a:pPr>
              <a:lnSpc>
                <a:spcPct val="100000"/>
              </a:lnSpc>
            </a:pPr>
            <a:r>
              <a:rPr lang="en-US" sz="1800" dirty="0">
                <a:solidFill>
                  <a:srgbClr val="2C2E83"/>
                </a:solidFill>
              </a:rPr>
              <a:t>Alternatively: </a:t>
            </a:r>
            <a:r>
              <a:rPr lang="en-US" sz="1800" dirty="0">
                <a:solidFill>
                  <a:srgbClr val="B81A6F"/>
                </a:solidFill>
              </a:rPr>
              <a:t>Meetings of PA8 working groups “Digital Danube” and/or “Artificial Intelligence”</a:t>
            </a:r>
            <a:endParaRPr lang="en-US" sz="1800" dirty="0">
              <a:solidFill>
                <a:srgbClr val="2C2E83"/>
              </a:solidFill>
            </a:endParaRPr>
          </a:p>
          <a:p>
            <a:pPr>
              <a:lnSpc>
                <a:spcPct val="100000"/>
              </a:lnSpc>
            </a:pPr>
            <a:endParaRPr lang="en-US" sz="1800" dirty="0">
              <a:solidFill>
                <a:srgbClr val="2C2E83"/>
              </a:solidFill>
            </a:endParaRPr>
          </a:p>
          <a:p>
            <a:pPr marL="0" indent="0">
              <a:lnSpc>
                <a:spcPct val="100000"/>
              </a:lnSpc>
              <a:buNone/>
            </a:pPr>
            <a:r>
              <a:rPr lang="en-GB" sz="1800" b="1" dirty="0">
                <a:solidFill>
                  <a:srgbClr val="2C2E83"/>
                </a:solidFill>
              </a:rPr>
              <a:t>Workshop – Supply Chains / Finance</a:t>
            </a:r>
            <a:endParaRPr lang="en-US" sz="1800" b="1" dirty="0">
              <a:solidFill>
                <a:srgbClr val="2C2E83"/>
              </a:solidFill>
            </a:endParaRPr>
          </a:p>
          <a:p>
            <a:pPr>
              <a:lnSpc>
                <a:spcPct val="100000"/>
              </a:lnSpc>
            </a:pPr>
            <a:r>
              <a:rPr lang="en-US" sz="1800" dirty="0">
                <a:solidFill>
                  <a:srgbClr val="2C2E83"/>
                </a:solidFill>
              </a:rPr>
              <a:t>Could be integrated into </a:t>
            </a:r>
            <a:r>
              <a:rPr lang="en-US" sz="1800" b="1" dirty="0">
                <a:solidFill>
                  <a:srgbClr val="B81A6F"/>
                </a:solidFill>
              </a:rPr>
              <a:t>14th EUSDR Annual Forum in Sarajevo</a:t>
            </a:r>
          </a:p>
          <a:p>
            <a:pPr>
              <a:lnSpc>
                <a:spcPct val="100000"/>
              </a:lnSpc>
            </a:pPr>
            <a:r>
              <a:rPr lang="en-US" sz="1800" dirty="0">
                <a:solidFill>
                  <a:srgbClr val="2C2E83"/>
                </a:solidFill>
              </a:rPr>
              <a:t>Or other suggestions from SG members, WG coordinators, DSP and Danube Youth Council</a:t>
            </a:r>
          </a:p>
          <a:p>
            <a:pPr marL="0" indent="0">
              <a:lnSpc>
                <a:spcPct val="100000"/>
              </a:lnSpc>
              <a:buNone/>
            </a:pPr>
            <a:endParaRPr lang="en-US" sz="1800" b="1" dirty="0">
              <a:solidFill>
                <a:srgbClr val="2C2E83"/>
              </a:solidFill>
            </a:endParaRPr>
          </a:p>
          <a:p>
            <a:pPr marL="0" indent="0">
              <a:buNone/>
            </a:pPr>
            <a:r>
              <a:rPr lang="en-GB" sz="1800" b="1" dirty="0">
                <a:solidFill>
                  <a:srgbClr val="2C2E83"/>
                </a:solidFill>
              </a:rPr>
              <a:t>Workshop – </a:t>
            </a:r>
            <a:r>
              <a:rPr lang="en-US" sz="1800" b="1" dirty="0">
                <a:solidFill>
                  <a:srgbClr val="2C2E83"/>
                </a:solidFill>
              </a:rPr>
              <a:t>Green Tech / Circular Economy / Circular </a:t>
            </a:r>
            <a:r>
              <a:rPr lang="en-US" sz="1800" b="1" dirty="0" err="1">
                <a:solidFill>
                  <a:srgbClr val="2C2E83"/>
                </a:solidFill>
              </a:rPr>
              <a:t>Bioeconomy</a:t>
            </a:r>
            <a:endParaRPr lang="en-US" sz="1800" b="1" dirty="0">
              <a:solidFill>
                <a:srgbClr val="2C2E83"/>
              </a:solidFill>
            </a:endParaRPr>
          </a:p>
          <a:p>
            <a:r>
              <a:rPr lang="en-US" sz="1800" dirty="0">
                <a:solidFill>
                  <a:srgbClr val="2C2E83"/>
                </a:solidFill>
              </a:rPr>
              <a:t>Could be </a:t>
            </a:r>
            <a:r>
              <a:rPr lang="en-US" sz="1800">
                <a:solidFill>
                  <a:srgbClr val="2C2E83"/>
                </a:solidFill>
              </a:rPr>
              <a:t>integrated into </a:t>
            </a:r>
            <a:r>
              <a:rPr lang="en-US" sz="1800" dirty="0">
                <a:solidFill>
                  <a:srgbClr val="B81A6F"/>
                </a:solidFill>
              </a:rPr>
              <a:t>a congress in October in Stuttgart</a:t>
            </a:r>
            <a:endParaRPr lang="en-US" sz="1800" dirty="0">
              <a:solidFill>
                <a:srgbClr val="2C2E83"/>
              </a:solidFill>
            </a:endParaRPr>
          </a:p>
          <a:p>
            <a:pPr lvl="1"/>
            <a:r>
              <a:rPr lang="en-US" sz="1800" dirty="0">
                <a:solidFill>
                  <a:srgbClr val="2C2E83"/>
                </a:solidFill>
              </a:rPr>
              <a:t>In parallel, a </a:t>
            </a:r>
            <a:r>
              <a:rPr lang="en-US" sz="1800" dirty="0">
                <a:solidFill>
                  <a:srgbClr val="B81A6F"/>
                </a:solidFill>
              </a:rPr>
              <a:t>Project development meeting </a:t>
            </a:r>
            <a:r>
              <a:rPr lang="en-US" sz="1800" dirty="0">
                <a:solidFill>
                  <a:srgbClr val="2C2E83"/>
                </a:solidFill>
              </a:rPr>
              <a:t>could be </a:t>
            </a:r>
            <a:r>
              <a:rPr lang="en-US" sz="1800" dirty="0" err="1">
                <a:solidFill>
                  <a:srgbClr val="2C2E83"/>
                </a:solidFill>
              </a:rPr>
              <a:t>organised</a:t>
            </a:r>
            <a:r>
              <a:rPr lang="en-US" sz="1800" dirty="0">
                <a:solidFill>
                  <a:srgbClr val="2C2E83"/>
                </a:solidFill>
              </a:rPr>
              <a:t> on this date</a:t>
            </a:r>
          </a:p>
          <a:p>
            <a:r>
              <a:rPr lang="en-US" sz="1800" dirty="0">
                <a:solidFill>
                  <a:srgbClr val="2C2E83"/>
                </a:solidFill>
              </a:rPr>
              <a:t>Stakeholders from other EU MRS could be invited</a:t>
            </a:r>
          </a:p>
          <a:p>
            <a:pPr>
              <a:lnSpc>
                <a:spcPct val="100000"/>
              </a:lnSpc>
            </a:pPr>
            <a:endParaRPr lang="en-US" sz="2000" b="1" dirty="0">
              <a:solidFill>
                <a:srgbClr val="2C2E83"/>
              </a:solidFill>
            </a:endParaRPr>
          </a:p>
        </p:txBody>
      </p:sp>
    </p:spTree>
    <p:extLst>
      <p:ext uri="{BB962C8B-B14F-4D97-AF65-F5344CB8AC3E}">
        <p14:creationId xmlns:p14="http://schemas.microsoft.com/office/powerpoint/2010/main" val="1740783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838200" y="-201179"/>
            <a:ext cx="10515600" cy="1325563"/>
          </a:xfrm>
        </p:spPr>
        <p:txBody>
          <a:bodyPr>
            <a:normAutofit/>
          </a:bodyPr>
          <a:lstStyle/>
          <a:p>
            <a:r>
              <a:rPr lang="en-US" sz="4000" b="1" dirty="0">
                <a:solidFill>
                  <a:schemeClr val="bg1"/>
                </a:solidFill>
              </a:rPr>
              <a:t>Goals</a:t>
            </a:r>
            <a:endParaRPr lang="de-DE" sz="4000" b="1" dirty="0">
              <a:solidFill>
                <a:schemeClr val="bg1"/>
              </a:solidFill>
            </a:endParaRPr>
          </a:p>
        </p:txBody>
      </p:sp>
      <p:sp>
        <p:nvSpPr>
          <p:cNvPr id="3" name="Inhaltsplatzhalter 2">
            <a:extLst>
              <a:ext uri="{FF2B5EF4-FFF2-40B4-BE49-F238E27FC236}">
                <a16:creationId xmlns:a16="http://schemas.microsoft.com/office/drawing/2014/main" id="{AEEFE16E-7E46-C94A-AF12-D3A141415D88}"/>
              </a:ext>
            </a:extLst>
          </p:cNvPr>
          <p:cNvSpPr>
            <a:spLocks noGrp="1"/>
          </p:cNvSpPr>
          <p:nvPr>
            <p:ph idx="1"/>
          </p:nvPr>
        </p:nvSpPr>
        <p:spPr>
          <a:xfrm>
            <a:off x="753676" y="993991"/>
            <a:ext cx="10515600" cy="4870017"/>
          </a:xfrm>
        </p:spPr>
        <p:txBody>
          <a:bodyPr>
            <a:noAutofit/>
          </a:bodyPr>
          <a:lstStyle/>
          <a:p>
            <a:pPr marL="0" indent="0">
              <a:buNone/>
            </a:pPr>
            <a:endParaRPr lang="en-GB" sz="900" dirty="0">
              <a:solidFill>
                <a:srgbClr val="6B2C7D"/>
              </a:solidFill>
              <a:latin typeface="+mj-lt"/>
            </a:endParaRPr>
          </a:p>
          <a:p>
            <a:pPr marL="0" indent="0">
              <a:buNone/>
            </a:pPr>
            <a:endParaRPr lang="en-GB" sz="900" dirty="0">
              <a:solidFill>
                <a:srgbClr val="6B2C7D"/>
              </a:solidFill>
              <a:latin typeface="+mj-lt"/>
            </a:endParaRPr>
          </a:p>
        </p:txBody>
      </p:sp>
      <p:sp>
        <p:nvSpPr>
          <p:cNvPr id="4" name="Textfeld 3">
            <a:extLst>
              <a:ext uri="{FF2B5EF4-FFF2-40B4-BE49-F238E27FC236}">
                <a16:creationId xmlns:a16="http://schemas.microsoft.com/office/drawing/2014/main" id="{12A3DD09-FEEA-4315-95D4-9E22A29E35CE}"/>
              </a:ext>
            </a:extLst>
          </p:cNvPr>
          <p:cNvSpPr txBox="1"/>
          <p:nvPr/>
        </p:nvSpPr>
        <p:spPr>
          <a:xfrm>
            <a:off x="937452" y="993991"/>
            <a:ext cx="10765331" cy="4154984"/>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rPr>
              <a:t>To identify </a:t>
            </a:r>
            <a:r>
              <a:rPr lang="en-US" sz="2400" b="1" dirty="0">
                <a:solidFill>
                  <a:srgbClr val="2C2E83"/>
                </a:solidFill>
                <a:latin typeface="Calibri" panose="020F0502020204030204"/>
              </a:rPr>
              <a:t>at least 30</a:t>
            </a:r>
            <a:r>
              <a:rPr lang="en-US" sz="2400" dirty="0">
                <a:solidFill>
                  <a:srgbClr val="6B2C7D"/>
                </a:solidFill>
                <a:latin typeface="Calibri" panose="020F0502020204030204"/>
              </a:rPr>
              <a:t>, </a:t>
            </a:r>
            <a:r>
              <a:rPr lang="en-US" sz="2400" b="1" dirty="0">
                <a:solidFill>
                  <a:srgbClr val="2C2E83"/>
                </a:solidFill>
                <a:latin typeface="Calibri" panose="020F0502020204030204"/>
              </a:rPr>
              <a:t>up to </a:t>
            </a:r>
            <a:r>
              <a:rPr kumimoji="0" lang="en-US" sz="2400" b="1" i="0" u="none" strike="noStrike" kern="1200" cap="none" spc="0" normalizeH="0" baseline="0" noProof="0" dirty="0">
                <a:ln>
                  <a:noFill/>
                </a:ln>
                <a:solidFill>
                  <a:srgbClr val="2C2E83"/>
                </a:solidFill>
                <a:effectLst/>
                <a:uLnTx/>
                <a:uFillTx/>
                <a:latin typeface="Calibri" panose="020F0502020204030204"/>
                <a:ea typeface="+mn-ea"/>
                <a:cs typeface="+mn-cs"/>
              </a:rPr>
              <a:t>45 Lighthouse Projects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2C2E83"/>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rPr>
              <a:t>or Initiatives, which are transferable, best practice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rPr>
              <a:t>from </a:t>
            </a:r>
            <a:r>
              <a:rPr kumimoji="0" lang="en-US" sz="2400" b="1" i="0" u="none" strike="noStrike" kern="1200" cap="none" spc="0" normalizeH="0" baseline="0" noProof="0" dirty="0">
                <a:ln>
                  <a:noFill/>
                </a:ln>
                <a:solidFill>
                  <a:srgbClr val="2C2E83"/>
                </a:solidFill>
                <a:effectLst/>
                <a:uLnTx/>
                <a:uFillTx/>
                <a:latin typeface="Calibri" panose="020F0502020204030204"/>
                <a:ea typeface="+mn-ea"/>
                <a:cs typeface="+mn-cs"/>
              </a:rPr>
              <a:t>15 countries </a:t>
            </a:r>
            <a:r>
              <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rPr>
              <a:t>(including Baden-Württemberg and Bavaria)</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rPr>
              <a:t>in </a:t>
            </a:r>
            <a:r>
              <a:rPr kumimoji="0" lang="en-US" sz="2400" b="1" i="0" u="none" strike="noStrike" kern="1200" cap="none" spc="0" normalizeH="0" baseline="0" noProof="0" dirty="0">
                <a:ln>
                  <a:noFill/>
                </a:ln>
                <a:solidFill>
                  <a:srgbClr val="2C2E83"/>
                </a:solidFill>
                <a:effectLst/>
                <a:uLnTx/>
                <a:uFillTx/>
                <a:latin typeface="Calibri" panose="020F0502020204030204"/>
                <a:ea typeface="+mn-ea"/>
                <a:cs typeface="+mn-cs"/>
              </a:rPr>
              <a:t>different fields of action</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rPr>
              <a:t>Support their </a:t>
            </a:r>
            <a:r>
              <a:rPr kumimoji="0" lang="en-US" sz="2400" b="1" i="0" u="none" strike="noStrike" kern="1200" cap="none" spc="0" normalizeH="0" baseline="0" noProof="0" dirty="0">
                <a:ln>
                  <a:noFill/>
                </a:ln>
                <a:solidFill>
                  <a:srgbClr val="2C2E83"/>
                </a:solidFill>
                <a:effectLst/>
                <a:uLnTx/>
                <a:uFillTx/>
                <a:latin typeface="Calibri" panose="020F0502020204030204"/>
                <a:ea typeface="+mn-ea"/>
                <a:cs typeface="+mn-cs"/>
              </a:rPr>
              <a:t>visibility</a:t>
            </a:r>
            <a:r>
              <a:rPr kumimoji="0" lang="en-US" sz="2400" b="0" i="0" u="none" strike="noStrike" kern="1200" cap="none" spc="0" normalizeH="0" baseline="0" noProof="0" dirty="0">
                <a:ln>
                  <a:noFill/>
                </a:ln>
                <a:solidFill>
                  <a:srgbClr val="6B2C7D"/>
                </a:solidFill>
                <a:effectLst/>
                <a:uLnTx/>
                <a:uFillTx/>
                <a:latin typeface="Calibri" panose="020F0502020204030204"/>
                <a:ea typeface="+mn-ea"/>
                <a:cs typeface="+mn-cs"/>
              </a:rPr>
              <a:t> through the communications measures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srgbClr val="B81A6F"/>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B81A6F"/>
                </a:solidFill>
                <a:effectLst/>
                <a:uLnTx/>
                <a:uFillTx/>
                <a:latin typeface="Calibri" panose="020F0502020204030204"/>
                <a:ea typeface="+mn-ea"/>
                <a:cs typeface="+mn-cs"/>
              </a:rPr>
              <a:t>“So that we don't have to reinvent the wheel everywhere”, learn from other countries and strengthen the competitiveness of enterprises</a:t>
            </a:r>
            <a:endParaRPr kumimoji="0" lang="de-DE" sz="2400" b="0" i="1" u="none" strike="noStrike" kern="1200" cap="none" spc="0" normalizeH="0" baseline="0" noProof="0" dirty="0">
              <a:ln>
                <a:noFill/>
              </a:ln>
              <a:solidFill>
                <a:srgbClr val="B81A6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154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28465-5ECF-6A4E-9A61-3ED66F695C1D}"/>
              </a:ext>
            </a:extLst>
          </p:cNvPr>
          <p:cNvSpPr>
            <a:spLocks noGrp="1"/>
          </p:cNvSpPr>
          <p:nvPr>
            <p:ph type="title"/>
          </p:nvPr>
        </p:nvSpPr>
        <p:spPr>
          <a:xfrm>
            <a:off x="530838" y="-533907"/>
            <a:ext cx="10515600" cy="1325563"/>
          </a:xfrm>
        </p:spPr>
        <p:txBody>
          <a:bodyPr>
            <a:normAutofit fontScale="90000"/>
          </a:bodyPr>
          <a:lstStyle/>
          <a:p>
            <a:br>
              <a:rPr lang="en-US" b="1" dirty="0">
                <a:solidFill>
                  <a:srgbClr val="2C2E83"/>
                </a:solidFill>
              </a:rPr>
            </a:br>
            <a:br>
              <a:rPr lang="en-US" b="1" dirty="0">
                <a:solidFill>
                  <a:srgbClr val="2C2E83"/>
                </a:solidFill>
              </a:rPr>
            </a:br>
            <a:r>
              <a:rPr lang="en-US" b="1" dirty="0">
                <a:solidFill>
                  <a:schemeClr val="bg1"/>
                </a:solidFill>
              </a:rPr>
              <a:t>Formalities</a:t>
            </a:r>
            <a:br>
              <a:rPr lang="en-US" b="1" dirty="0">
                <a:solidFill>
                  <a:schemeClr val="bg1"/>
                </a:solidFill>
              </a:rPr>
            </a:br>
            <a:endParaRPr lang="de-DE" b="1" dirty="0">
              <a:solidFill>
                <a:schemeClr val="bg1"/>
              </a:solidFill>
            </a:endParaRPr>
          </a:p>
        </p:txBody>
      </p:sp>
      <p:sp>
        <p:nvSpPr>
          <p:cNvPr id="4" name="Textfeld 3">
            <a:extLst>
              <a:ext uri="{FF2B5EF4-FFF2-40B4-BE49-F238E27FC236}">
                <a16:creationId xmlns:a16="http://schemas.microsoft.com/office/drawing/2014/main" id="{28C46AAC-0A8A-484A-91C0-BE704D25BFB9}"/>
              </a:ext>
            </a:extLst>
          </p:cNvPr>
          <p:cNvSpPr txBox="1"/>
          <p:nvPr/>
        </p:nvSpPr>
        <p:spPr>
          <a:xfrm>
            <a:off x="0" y="857644"/>
            <a:ext cx="12104016" cy="680186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2E83"/>
                </a:solidFill>
                <a:effectLst/>
                <a:uLnTx/>
                <a:uFillTx/>
                <a:latin typeface="Calibri" panose="020F0502020204030204"/>
                <a:ea typeface="+mn-ea"/>
                <a:cs typeface="+mn-cs"/>
              </a:rPr>
              <a:t>Request for offer</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800" b="0" i="0" u="none" strike="noStrike" kern="1200" cap="none" spc="0" normalizeH="0" baseline="0" noProof="0" dirty="0" err="1">
                <a:ln>
                  <a:noFill/>
                </a:ln>
                <a:solidFill>
                  <a:srgbClr val="2C2E83"/>
                </a:solidFill>
                <a:effectLst/>
                <a:uLnTx/>
                <a:uFillTx/>
                <a:latin typeface="Calibri" panose="020F0502020204030204"/>
                <a:ea typeface="+mn-ea"/>
                <a:cs typeface="+mn-cs"/>
              </a:rPr>
              <a:t>Publication</a:t>
            </a:r>
            <a:r>
              <a:rPr kumimoji="0" lang="de-DE" sz="1800" b="0" i="0" u="none" strike="noStrike" kern="1200" cap="none" spc="0" normalizeH="0" baseline="0" noProof="0" dirty="0">
                <a:ln>
                  <a:noFill/>
                </a:ln>
                <a:solidFill>
                  <a:srgbClr val="2C2E83"/>
                </a:solidFill>
                <a:effectLst/>
                <a:uLnTx/>
                <a:uFillTx/>
                <a:latin typeface="Calibri" panose="020F0502020204030204"/>
                <a:ea typeface="+mn-ea"/>
                <a:cs typeface="+mn-cs"/>
              </a:rPr>
              <a:t> on </a:t>
            </a:r>
            <a:r>
              <a:rPr kumimoji="0" lang="de-DE" sz="1800" b="0" i="0" u="none" strike="noStrike" kern="1200" cap="none" spc="0" normalizeH="0" baseline="0" noProof="0" dirty="0">
                <a:ln>
                  <a:noFill/>
                </a:ln>
                <a:solidFill>
                  <a:srgbClr val="B81A6F"/>
                </a:solidFill>
                <a:effectLst/>
                <a:uLnTx/>
                <a:uFillTx/>
                <a:latin typeface="Calibri" panose="020F0502020204030204"/>
                <a:ea typeface="+mn-ea"/>
                <a:cs typeface="+mn-cs"/>
              </a:rPr>
              <a:t>PA 8 </a:t>
            </a:r>
            <a:r>
              <a:rPr kumimoji="0" lang="de-DE" sz="1800" b="0" i="0" u="none" strike="noStrike" kern="1200" cap="none" spc="0" normalizeH="0" baseline="0" noProof="0" dirty="0" err="1">
                <a:ln>
                  <a:noFill/>
                </a:ln>
                <a:solidFill>
                  <a:srgbClr val="B81A6F"/>
                </a:solidFill>
                <a:effectLst/>
                <a:uLnTx/>
                <a:uFillTx/>
                <a:latin typeface="Calibri" panose="020F0502020204030204"/>
                <a:ea typeface="+mn-ea"/>
                <a:cs typeface="+mn-cs"/>
              </a:rPr>
              <a:t>website</a:t>
            </a:r>
            <a:endParaRPr kumimoji="0" lang="de-DE" sz="1800" b="0" i="0" u="none" strike="noStrike" kern="1200" cap="none" spc="0" normalizeH="0" baseline="0" noProof="0" dirty="0">
              <a:ln>
                <a:noFill/>
              </a:ln>
              <a:solidFill>
                <a:srgbClr val="B81A6F"/>
              </a:solidFill>
              <a:effectLst/>
              <a:uLnTx/>
              <a:uFillTx/>
              <a:latin typeface="Calibri" panose="020F050202020403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Additional </a:t>
            </a:r>
            <a:r>
              <a:rPr kumimoji="0" lang="en-US" sz="1800" b="0" i="0" u="none" strike="noStrike" kern="1200" cap="none" spc="0" normalizeH="0" baseline="0" noProof="0" dirty="0">
                <a:ln>
                  <a:noFill/>
                </a:ln>
                <a:solidFill>
                  <a:srgbClr val="B81A6F"/>
                </a:solidFill>
                <a:effectLst/>
                <a:uLnTx/>
                <a:uFillTx/>
                <a:latin typeface="Calibri" panose="020F0502020204030204"/>
                <a:ea typeface="+mn-ea"/>
                <a:cs typeface="+mn-cs"/>
              </a:rPr>
              <a:t>request for offers by e-mail </a:t>
            </a: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to suitable research </a:t>
            </a:r>
            <a:r>
              <a:rPr kumimoji="0" lang="en-US" sz="1800" b="0" i="0" u="none" strike="noStrike" kern="1200" cap="none" spc="0" normalizeH="0" baseline="0" noProof="0" dirty="0" err="1">
                <a:ln>
                  <a:noFill/>
                </a:ln>
                <a:solidFill>
                  <a:srgbClr val="2C2E83"/>
                </a:solidFill>
                <a:effectLst/>
                <a:uLnTx/>
                <a:uFillTx/>
                <a:latin typeface="Calibri" panose="020F0502020204030204"/>
                <a:ea typeface="+mn-ea"/>
                <a:cs typeface="+mn-cs"/>
              </a:rPr>
              <a:t>organisations</a:t>
            </a: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 and other institutions</a:t>
            </a:r>
            <a:endParaRPr kumimoji="0" lang="en-US" sz="1800" b="1"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Then </a:t>
            </a:r>
            <a:r>
              <a:rPr kumimoji="0" lang="en-US" sz="1800" b="0" i="0" u="none" strike="noStrike" kern="1200" cap="none" spc="0" normalizeH="0" baseline="0" noProof="0" dirty="0">
                <a:ln>
                  <a:noFill/>
                </a:ln>
                <a:solidFill>
                  <a:srgbClr val="B81A6F"/>
                </a:solidFill>
                <a:effectLst/>
                <a:uLnTx/>
                <a:uFillTx/>
                <a:latin typeface="Calibri" panose="020F0502020204030204"/>
                <a:ea typeface="+mn-ea"/>
                <a:cs typeface="+mn-cs"/>
              </a:rPr>
              <a:t>direct award of the contract </a:t>
            </a: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to the most suitable provider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2C2E83"/>
                </a:solidFill>
                <a:effectLst/>
                <a:uLnTx/>
                <a:uFillTx/>
                <a:latin typeface="Calibri" panose="020F0502020204030204"/>
                <a:ea typeface="+mn-ea"/>
                <a:cs typeface="+mn-cs"/>
              </a:rPr>
              <a:t>Subcontraction</a:t>
            </a:r>
            <a:endParaRPr kumimoji="0" lang="en-US" sz="1800" b="1"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B81A6F"/>
                </a:solidFill>
                <a:effectLst/>
                <a:uLnTx/>
                <a:uFillTx/>
                <a:latin typeface="Calibri" panose="020F0502020204030204"/>
                <a:ea typeface="+mn-ea"/>
                <a:cs typeface="+mn-cs"/>
              </a:rPr>
              <a:t>The contractor may subcontract single areas of the study </a:t>
            </a:r>
            <a:r>
              <a:rPr kumimoji="0" lang="en-GB" sz="1800" b="0" i="0" u="none" strike="noStrike" kern="1200" cap="none" spc="0" normalizeH="0" baseline="0" noProof="0" dirty="0">
                <a:ln>
                  <a:noFill/>
                </a:ln>
                <a:solidFill>
                  <a:srgbClr val="2C2E83"/>
                </a:solidFill>
                <a:effectLst/>
                <a:uLnTx/>
                <a:uFillTx/>
                <a:latin typeface="Calibri" panose="020F0502020204030204"/>
                <a:ea typeface="+mn-ea"/>
                <a:cs typeface="+mn-cs"/>
              </a:rPr>
              <a:t>and communication measures. </a:t>
            </a:r>
            <a:endPar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The following data of the subcontractor must already be stated in the offer: Name, Qualifications, Experience</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C2E83"/>
                </a:solidFill>
                <a:effectLst/>
                <a:uLnTx/>
                <a:uFillTx/>
                <a:latin typeface="Calibri" panose="020F0502020204030204"/>
                <a:ea typeface="+mn-ea"/>
                <a:cs typeface="+mn-cs"/>
              </a:rPr>
              <a:t>Duration study and communication measure</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C2E83"/>
                </a:solidFill>
                <a:effectLst/>
                <a:uLnTx/>
                <a:uFillTx/>
                <a:latin typeface="Calibri" panose="020F0502020204030204"/>
                <a:ea typeface="+mn-ea"/>
                <a:cs typeface="+mn-cs"/>
              </a:rPr>
              <a:t>Project start: </a:t>
            </a:r>
            <a:r>
              <a:rPr lang="en-GB" dirty="0">
                <a:solidFill>
                  <a:srgbClr val="B81A6F"/>
                </a:solidFill>
                <a:latin typeface="Calibri" panose="020F0502020204030204"/>
              </a:rPr>
              <a:t>approx. 15th November 2024</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2C2E83"/>
                </a:solidFill>
                <a:effectLst/>
                <a:uLnTx/>
                <a:uFillTx/>
                <a:latin typeface="Calibri" panose="020F0502020204030204"/>
                <a:ea typeface="+mn-ea"/>
                <a:cs typeface="+mn-cs"/>
              </a:rPr>
              <a:t>All measures should be completed and settled by </a:t>
            </a:r>
            <a:r>
              <a:rPr lang="en-GB" dirty="0">
                <a:solidFill>
                  <a:srgbClr val="B81A6F"/>
                </a:solidFill>
                <a:latin typeface="Calibri" panose="020F0502020204030204"/>
              </a:rPr>
              <a:t>15th November 2025</a:t>
            </a:r>
            <a:r>
              <a:rPr kumimoji="0" lang="de-DE" sz="1800" b="0" i="0" u="none" strike="noStrike" kern="1200" cap="none" spc="0" normalizeH="0" baseline="0" noProof="0" dirty="0">
                <a:ln>
                  <a:noFill/>
                </a:ln>
                <a:solidFill>
                  <a:srgbClr val="2C2E83"/>
                </a:solidFill>
                <a:effectLst/>
                <a:uLnTx/>
                <a:uFillTx/>
                <a:latin typeface="Calibri" panose="020F0502020204030204"/>
                <a:ea typeface="+mn-ea"/>
                <a:cs typeface="+mn-cs"/>
              </a:rPr>
              <a:t>  </a:t>
            </a:r>
          </a:p>
          <a:p>
            <a:pPr marL="1257300" lvl="2" indent="-342900" defTabSz="457200">
              <a:buFont typeface="Arial" panose="020B0604020202020204" pitchFamily="34" charset="0"/>
              <a:buChar char="•"/>
              <a:defRPr/>
            </a:pPr>
            <a:r>
              <a:rPr lang="en-US" dirty="0">
                <a:solidFill>
                  <a:srgbClr val="2C2E83"/>
                </a:solidFill>
                <a:latin typeface="Calibri" panose="020F0502020204030204"/>
              </a:rPr>
              <a:t>If it is necessary to adjust the schedule, agreements can be made regarding the duration</a:t>
            </a:r>
            <a:endParaRPr lang="en-GB" dirty="0">
              <a:solidFill>
                <a:srgbClr val="2C2E83"/>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6B2C7D"/>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srgbClr val="2C2E83"/>
                </a:solidFill>
                <a:effectLst/>
                <a:uLnTx/>
                <a:uFillTx/>
                <a:latin typeface="Calibri" panose="020F0502020204030204"/>
                <a:ea typeface="+mn-ea"/>
                <a:cs typeface="+mn-cs"/>
              </a:rPr>
              <a:t>Budget</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A </a:t>
            </a:r>
            <a:r>
              <a:rPr kumimoji="0" lang="en-US" sz="1800" b="0" i="0" u="none" strike="noStrike" kern="1200" cap="none" spc="0" normalizeH="0" baseline="0" noProof="0" dirty="0">
                <a:ln>
                  <a:noFill/>
                </a:ln>
                <a:solidFill>
                  <a:srgbClr val="B81A6F"/>
                </a:solidFill>
                <a:effectLst/>
                <a:uLnTx/>
                <a:uFillTx/>
                <a:latin typeface="Calibri" panose="020F0502020204030204"/>
                <a:ea typeface="+mn-ea"/>
                <a:cs typeface="+mn-cs"/>
              </a:rPr>
              <a:t>maximum amount of € 68.750 incl. VAT </a:t>
            </a: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is available for the order</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2C2E83"/>
                </a:solidFill>
                <a:effectLst/>
                <a:uLnTx/>
                <a:uFillTx/>
                <a:latin typeface="Calibri" panose="020F0502020204030204"/>
                <a:ea typeface="+mn-ea"/>
                <a:cs typeface="+mn-cs"/>
              </a:rPr>
              <a:t>When commissioning a contractor outside of Germany, the applicable VAT procedure (e.g. reverse charge) must be checked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2C2E83"/>
                </a:solidFill>
                <a:effectLst/>
                <a:uLnTx/>
                <a:uFillTx/>
                <a:latin typeface="Calibri" panose="020F0502020204030204"/>
                <a:ea typeface="+mn-ea"/>
                <a:cs typeface="+mn-cs"/>
              </a:rPr>
              <a:t>		</a:t>
            </a:r>
          </a:p>
          <a:p>
            <a:pPr marL="1257300" marR="0" lvl="2"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2C2E83"/>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C2E83"/>
                </a:solidFill>
                <a:effectLst/>
                <a:uLnTx/>
                <a:uFillTx/>
                <a:latin typeface="Calibri" panose="020F0502020204030204"/>
                <a:ea typeface="+mn-ea"/>
                <a:cs typeface="+mn-cs"/>
              </a:rPr>
              <a:t>	 </a:t>
            </a:r>
          </a:p>
          <a:p>
            <a:pPr marL="914400" marR="0" lvl="2"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C2E8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5782912"/>
      </p:ext>
    </p:extLst>
  </p:cSld>
  <p:clrMapOvr>
    <a:masterClrMapping/>
  </p:clrMapOvr>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927</Words>
  <Application>Microsoft Office PowerPoint</Application>
  <PresentationFormat>Breitbild</PresentationFormat>
  <Paragraphs>98</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2</vt:i4>
      </vt:variant>
      <vt:variant>
        <vt:lpstr>Folientitel</vt:lpstr>
      </vt:variant>
      <vt:variant>
        <vt:i4>10</vt:i4>
      </vt:variant>
    </vt:vector>
  </HeadingPairs>
  <TitlesOfParts>
    <vt:vector size="16" baseType="lpstr">
      <vt:lpstr>Arial</vt:lpstr>
      <vt:lpstr>Calibri</vt:lpstr>
      <vt:lpstr>Calibri Light</vt:lpstr>
      <vt:lpstr>Wingdings</vt:lpstr>
      <vt:lpstr>Benutzerdefiniertes Design</vt:lpstr>
      <vt:lpstr>1_Office</vt:lpstr>
      <vt:lpstr>PowerPoint-Präsentation</vt:lpstr>
      <vt:lpstr>The following tasks are planned to contract soon:  </vt:lpstr>
      <vt:lpstr>Introduction</vt:lpstr>
      <vt:lpstr>Fields of Action</vt:lpstr>
      <vt:lpstr>Objectives</vt:lpstr>
      <vt:lpstr>Communication Measures</vt:lpstr>
      <vt:lpstr>Workshops - Suggestions and ideas</vt:lpstr>
      <vt:lpstr>Goals</vt:lpstr>
      <vt:lpstr>  Formalities </vt:lpstr>
      <vt:lpstr>Offers must be submitted by e-mail by  31 October 2024   E-Mail: PA8_eusdr@wm.bwl.de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Gölz, Alexandra (WM)</dc:creator>
  <cp:lastModifiedBy>Hawkins, Carmen (WM)</cp:lastModifiedBy>
  <cp:revision>5</cp:revision>
  <dcterms:created xsi:type="dcterms:W3CDTF">2024-10-09T10:00:41Z</dcterms:created>
  <dcterms:modified xsi:type="dcterms:W3CDTF">2024-10-11T06:31:32Z</dcterms:modified>
</cp:coreProperties>
</file>