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72" r:id="rId3"/>
    <p:sldId id="320" r:id="rId4"/>
    <p:sldId id="318" r:id="rId5"/>
    <p:sldId id="313" r:id="rId6"/>
    <p:sldId id="314" r:id="rId7"/>
    <p:sldId id="315" r:id="rId8"/>
    <p:sldId id="316" r:id="rId9"/>
    <p:sldId id="317" r:id="rId10"/>
    <p:sldId id="319" r:id="rId11"/>
    <p:sldId id="274" r:id="rId12"/>
    <p:sldId id="287" r:id="rId13"/>
    <p:sldId id="304" r:id="rId14"/>
    <p:sldId id="300" r:id="rId15"/>
    <p:sldId id="302" r:id="rId16"/>
    <p:sldId id="296" r:id="rId17"/>
    <p:sldId id="298" r:id="rId18"/>
    <p:sldId id="306" r:id="rId19"/>
    <p:sldId id="308" r:id="rId20"/>
    <p:sldId id="310" r:id="rId21"/>
    <p:sldId id="312" r:id="rId22"/>
    <p:sldId id="266" r:id="rId23"/>
  </p:sldIdLst>
  <p:sldSz cx="9144000" cy="6858000" type="screen4x3"/>
  <p:notesSz cx="6669088" cy="9926638"/>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4" autoAdjust="0"/>
    <p:restoredTop sz="94660"/>
  </p:normalViewPr>
  <p:slideViewPr>
    <p:cSldViewPr>
      <p:cViewPr varScale="1">
        <p:scale>
          <a:sx n="68" d="100"/>
          <a:sy n="68"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DD14665-911C-409E-AD6D-06A8B9BCD2A7}" type="datetimeFigureOut">
              <a:rPr lang="hu-HU"/>
              <a:pPr>
                <a:defRPr/>
              </a:pPr>
              <a:t>2012.11.14.</a:t>
            </a:fld>
            <a:endParaRPr lang="hu-HU"/>
          </a:p>
        </p:txBody>
      </p:sp>
      <p:sp>
        <p:nvSpPr>
          <p:cNvPr id="4" name="Élőláb helye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5" name="Dia számának helye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5A05AF5-36F4-457F-86C4-647566326384}"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39EC216-99DD-46DB-A863-D7B4BA5E156C}" type="datetimeFigureOut">
              <a:rPr lang="hu-HU"/>
              <a:pPr>
                <a:defRPr/>
              </a:pPr>
              <a:t>2012.11.14.</a:t>
            </a:fld>
            <a:endParaRPr lang="hu-HU"/>
          </a:p>
        </p:txBody>
      </p:sp>
      <p:sp>
        <p:nvSpPr>
          <p:cNvPr id="4" name="Diakép hely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Dia számának helye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9A3CFF6-1D1F-494E-8600-E8D7C257E35B}"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E7D8DD5E-93BA-458B-B1F8-60D8B5C6BCC6}" type="datetimeFigureOut">
              <a:rPr lang="hu-HU"/>
              <a:pPr>
                <a:defRPr/>
              </a:pPr>
              <a:t>2012.11.14.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3BC27B52-ADCD-4EBB-BEB1-467930274BB8}"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B835805A-D353-44B6-9DAF-1DCC2795342D}" type="datetimeFigureOut">
              <a:rPr lang="hu-HU"/>
              <a:pPr>
                <a:defRPr/>
              </a:pPr>
              <a:t>2012.11.14.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AEE423A-0584-41E0-BB6B-9FD043180427}"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2E919885-8979-474C-90A6-6BCE2BEDB062}" type="datetimeFigureOut">
              <a:rPr lang="hu-HU"/>
              <a:pPr>
                <a:defRPr/>
              </a:pPr>
              <a:t>2012.11.14.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52CF0864-73D1-48C7-A6F0-EFBA6810DEC9}"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D5153925-7668-49DF-8BAE-1FEA6362373F}" type="datetimeFigureOut">
              <a:rPr lang="hu-HU"/>
              <a:pPr>
                <a:defRPr/>
              </a:pPr>
              <a:t>2012.11.14.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706AECE2-469B-4E3E-8717-35699518A996}"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36A2AEBB-6041-4A36-8BC6-F1A8C53D334E}" type="datetimeFigureOut">
              <a:rPr lang="hu-HU"/>
              <a:pPr>
                <a:defRPr/>
              </a:pPr>
              <a:t>2012.11.14.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49DFF2EC-CF7D-4ACE-A076-5A39AC429FEC}"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17AF1783-1482-412D-8B54-71627E43B504}" type="datetimeFigureOut">
              <a:rPr lang="hu-HU"/>
              <a:pPr>
                <a:defRPr/>
              </a:pPr>
              <a:t>2012.11.14.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98047FBF-40BD-47A0-A18F-70925BC4950D}"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F930DF1B-E231-45AD-94AC-BE7E58DB7CB9}" type="datetimeFigureOut">
              <a:rPr lang="hu-HU"/>
              <a:pPr>
                <a:defRPr/>
              </a:pPr>
              <a:t>2012.11.14.</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90E64DD1-2283-4395-BBE0-45572AF96329}"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1AE6109B-1EF5-4594-B9A8-CC74024EA268}" type="datetimeFigureOut">
              <a:rPr lang="hu-HU"/>
              <a:pPr>
                <a:defRPr/>
              </a:pPr>
              <a:t>2012.11.14.</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F9096CA9-3871-4CF8-AA8A-59DB87F45E39}"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3CECB67B-7723-48B2-9375-22036E77F97A}" type="datetimeFigureOut">
              <a:rPr lang="hu-HU"/>
              <a:pPr>
                <a:defRPr/>
              </a:pPr>
              <a:t>2012.11.14.</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174ACEEF-25BA-447C-BFCB-055D556B0134}"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EC93E43E-A49E-4801-8A31-BCD237C5D534}" type="datetimeFigureOut">
              <a:rPr lang="hu-HU"/>
              <a:pPr>
                <a:defRPr/>
              </a:pPr>
              <a:t>2012.11.14.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1100BE71-264D-4A90-9425-4298E28CF43A}"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71C93C4A-D389-424D-B40F-6B00ADB2EBC3}" type="datetimeFigureOut">
              <a:rPr lang="hu-HU"/>
              <a:pPr>
                <a:defRPr/>
              </a:pPr>
              <a:t>2012.11.14.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042EC097-0D47-4D8E-BF1B-02ACF3DF7682}"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alphaModFix amt="39000"/>
            <a:lum/>
          </a:blip>
          <a:srcRect/>
          <a:tile tx="0" ty="0" sx="100000" sy="100000" flip="none" algn="tl"/>
        </a:blip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43F4359-3D92-4B75-B8D4-3AE61546B347}" type="datetimeFigureOut">
              <a:rPr lang="hu-HU"/>
              <a:pPr>
                <a:defRPr/>
              </a:pPr>
              <a:t>2012.11.14.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86CA2B1-0851-4BE3-B52F-CF23F9172C03}"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office@danubechambers.eu" TargetMode="External"/><Relationship Id="rId2" Type="http://schemas.openxmlformats.org/officeDocument/2006/relationships/hyperlink" Target="http://www.bkik.hu/" TargetMode="External"/><Relationship Id="rId1" Type="http://schemas.openxmlformats.org/officeDocument/2006/relationships/slideLayout" Target="../slideLayouts/slideLayout1.xml"/><Relationship Id="rId4" Type="http://schemas.openxmlformats.org/officeDocument/2006/relationships/hyperlink" Target="http://www.danubechambers.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539552" y="4005064"/>
            <a:ext cx="8064500" cy="2711450"/>
          </a:xfrm>
        </p:spPr>
        <p:txBody>
          <a:bodyPr rtlCol="0">
            <a:normAutofit fontScale="85000" lnSpcReduction="20000"/>
          </a:bodyPr>
          <a:lstStyle/>
          <a:p>
            <a:pPr eaLnBrk="1" fontAlgn="auto" hangingPunct="1">
              <a:spcAft>
                <a:spcPts val="0"/>
              </a:spcAft>
              <a:buFont typeface="Arial" pitchFamily="34" charset="0"/>
              <a:buNone/>
              <a:defRPr/>
            </a:pPr>
            <a:endParaRPr lang="hu-HU" sz="2800" b="1" dirty="0" smtClean="0">
              <a:solidFill>
                <a:schemeClr val="tx1"/>
              </a:solidFill>
            </a:endParaRPr>
          </a:p>
          <a:p>
            <a:pPr eaLnBrk="1" fontAlgn="auto" hangingPunct="1">
              <a:spcAft>
                <a:spcPts val="0"/>
              </a:spcAft>
              <a:buFont typeface="Arial" pitchFamily="34" charset="0"/>
              <a:buNone/>
              <a:defRPr/>
            </a:pPr>
            <a:r>
              <a:rPr lang="hu-HU" sz="3000" b="1" dirty="0" smtClean="0">
                <a:solidFill>
                  <a:schemeClr val="accent6">
                    <a:lumMod val="75000"/>
                  </a:schemeClr>
                </a:solidFill>
              </a:rPr>
              <a:t>PAC 8 </a:t>
            </a:r>
            <a:r>
              <a:rPr lang="hu-HU" sz="3000" b="1" dirty="0" err="1" smtClean="0">
                <a:solidFill>
                  <a:schemeClr val="accent6">
                    <a:lumMod val="75000"/>
                  </a:schemeClr>
                </a:solidFill>
              </a:rPr>
              <a:t>Steering</a:t>
            </a:r>
            <a:r>
              <a:rPr lang="hu-HU" sz="3000" b="1" dirty="0" smtClean="0">
                <a:solidFill>
                  <a:schemeClr val="accent6">
                    <a:lumMod val="75000"/>
                  </a:schemeClr>
                </a:solidFill>
              </a:rPr>
              <a:t> Group Meeting </a:t>
            </a:r>
          </a:p>
          <a:p>
            <a:pPr eaLnBrk="1" fontAlgn="auto" hangingPunct="1">
              <a:spcAft>
                <a:spcPts val="0"/>
              </a:spcAft>
              <a:buFont typeface="Arial" pitchFamily="34" charset="0"/>
              <a:buNone/>
              <a:defRPr/>
            </a:pPr>
            <a:r>
              <a:rPr lang="hu-HU" sz="3000" b="1" dirty="0" smtClean="0">
                <a:solidFill>
                  <a:schemeClr val="accent6">
                    <a:lumMod val="75000"/>
                  </a:schemeClr>
                </a:solidFill>
              </a:rPr>
              <a:t> </a:t>
            </a:r>
            <a:r>
              <a:rPr lang="hu-HU" sz="3000" b="1" dirty="0" smtClean="0">
                <a:solidFill>
                  <a:schemeClr val="accent6">
                    <a:lumMod val="75000"/>
                  </a:schemeClr>
                </a:solidFill>
              </a:rPr>
              <a:t>13 November </a:t>
            </a:r>
            <a:r>
              <a:rPr lang="hu-HU" sz="3000" b="1" dirty="0" smtClean="0">
                <a:solidFill>
                  <a:schemeClr val="accent6">
                    <a:lumMod val="75000"/>
                  </a:schemeClr>
                </a:solidFill>
              </a:rPr>
              <a:t>2012 Stuttgart</a:t>
            </a:r>
            <a:endParaRPr lang="hu-HU" sz="3000" b="1" dirty="0">
              <a:solidFill>
                <a:schemeClr val="accent6">
                  <a:lumMod val="75000"/>
                </a:schemeClr>
              </a:solidFill>
            </a:endParaRPr>
          </a:p>
          <a:p>
            <a:pPr eaLnBrk="1" fontAlgn="auto" hangingPunct="1">
              <a:spcAft>
                <a:spcPts val="0"/>
              </a:spcAft>
              <a:buFont typeface="Arial" pitchFamily="34" charset="0"/>
              <a:buNone/>
              <a:defRPr/>
            </a:pPr>
            <a:endParaRPr lang="hu-HU" dirty="0" smtClean="0"/>
          </a:p>
          <a:p>
            <a:pPr eaLnBrk="1" fontAlgn="auto" hangingPunct="1">
              <a:spcAft>
                <a:spcPts val="0"/>
              </a:spcAft>
              <a:buFont typeface="Arial" pitchFamily="34" charset="0"/>
              <a:buNone/>
              <a:defRPr/>
            </a:pPr>
            <a:r>
              <a:rPr lang="hu-HU" sz="2100" b="1" dirty="0" err="1" smtClean="0">
                <a:solidFill>
                  <a:schemeClr val="tx1"/>
                </a:solidFill>
              </a:rPr>
              <a:t>Aron</a:t>
            </a:r>
            <a:r>
              <a:rPr lang="hu-HU" sz="2100" b="1" dirty="0" smtClean="0">
                <a:solidFill>
                  <a:schemeClr val="tx1"/>
                </a:solidFill>
              </a:rPr>
              <a:t> </a:t>
            </a:r>
            <a:r>
              <a:rPr lang="hu-HU" sz="2100" b="1" dirty="0" err="1" smtClean="0">
                <a:solidFill>
                  <a:schemeClr val="tx1"/>
                </a:solidFill>
              </a:rPr>
              <a:t>Littvay-Kovacs</a:t>
            </a:r>
            <a:endParaRPr lang="hu-HU" sz="2100" b="1" dirty="0" smtClean="0">
              <a:solidFill>
                <a:schemeClr val="tx1"/>
              </a:solidFill>
            </a:endParaRPr>
          </a:p>
          <a:p>
            <a:pPr eaLnBrk="1" fontAlgn="auto" hangingPunct="1">
              <a:spcAft>
                <a:spcPts val="0"/>
              </a:spcAft>
              <a:buFont typeface="Arial" pitchFamily="34" charset="0"/>
              <a:buNone/>
              <a:defRPr/>
            </a:pPr>
            <a:r>
              <a:rPr lang="hu-HU" sz="2100" dirty="0" smtClean="0">
                <a:solidFill>
                  <a:schemeClr val="tx1"/>
                </a:solidFill>
              </a:rPr>
              <a:t>International </a:t>
            </a:r>
            <a:r>
              <a:rPr lang="hu-HU" sz="2100" dirty="0" err="1" smtClean="0">
                <a:solidFill>
                  <a:schemeClr val="tx1"/>
                </a:solidFill>
              </a:rPr>
              <a:t>Director</a:t>
            </a:r>
            <a:r>
              <a:rPr lang="hu-HU" sz="2100" dirty="0" smtClean="0">
                <a:solidFill>
                  <a:schemeClr val="tx1"/>
                </a:solidFill>
              </a:rPr>
              <a:t> of Budapest </a:t>
            </a:r>
            <a:r>
              <a:rPr lang="hu-HU" sz="2100" dirty="0" err="1" smtClean="0">
                <a:solidFill>
                  <a:schemeClr val="tx1"/>
                </a:solidFill>
              </a:rPr>
              <a:t>Chamber</a:t>
            </a:r>
            <a:r>
              <a:rPr lang="hu-HU" sz="2100" dirty="0" smtClean="0">
                <a:solidFill>
                  <a:schemeClr val="tx1"/>
                </a:solidFill>
              </a:rPr>
              <a:t> of </a:t>
            </a:r>
            <a:r>
              <a:rPr lang="hu-HU" sz="2100" dirty="0" err="1" smtClean="0">
                <a:solidFill>
                  <a:schemeClr val="tx1"/>
                </a:solidFill>
              </a:rPr>
              <a:t>Commerce</a:t>
            </a:r>
            <a:r>
              <a:rPr lang="hu-HU" sz="2100" dirty="0" smtClean="0">
                <a:solidFill>
                  <a:schemeClr val="tx1"/>
                </a:solidFill>
              </a:rPr>
              <a:t> and </a:t>
            </a:r>
            <a:r>
              <a:rPr lang="hu-HU" sz="2100" dirty="0" err="1" smtClean="0">
                <a:solidFill>
                  <a:schemeClr val="tx1"/>
                </a:solidFill>
              </a:rPr>
              <a:t>Industry</a:t>
            </a:r>
            <a:endParaRPr lang="hu-HU" sz="2100" dirty="0" smtClean="0">
              <a:solidFill>
                <a:schemeClr val="tx1"/>
              </a:solidFill>
            </a:endParaRPr>
          </a:p>
          <a:p>
            <a:pPr eaLnBrk="1" fontAlgn="auto" hangingPunct="1">
              <a:spcAft>
                <a:spcPts val="0"/>
              </a:spcAft>
              <a:buFont typeface="Arial" pitchFamily="34" charset="0"/>
              <a:buNone/>
              <a:defRPr/>
            </a:pPr>
            <a:r>
              <a:rPr lang="hu-HU" dirty="0" smtClean="0"/>
              <a:t>                                                     </a:t>
            </a:r>
            <a:endParaRPr lang="hu-HU" sz="2800" dirty="0" smtClean="0"/>
          </a:p>
          <a:p>
            <a:pPr algn="r" eaLnBrk="1" fontAlgn="auto" hangingPunct="1">
              <a:spcAft>
                <a:spcPts val="0"/>
              </a:spcAft>
              <a:buFont typeface="Arial" pitchFamily="34" charset="0"/>
              <a:buNone/>
              <a:defRPr/>
            </a:pPr>
            <a:endParaRPr lang="hu-HU" sz="2800" dirty="0" smtClean="0"/>
          </a:p>
        </p:txBody>
      </p:sp>
      <p:pic>
        <p:nvPicPr>
          <p:cNvPr id="2051" name="Picture 2" descr="C:\Munka\E\Munka\Munka\BKIK\BKIK_LOGOK\bkik_FEKETE_csak_logo_1850_5cm.jpg"/>
          <p:cNvPicPr>
            <a:picLocks noChangeAspect="1" noChangeArrowheads="1"/>
          </p:cNvPicPr>
          <p:nvPr/>
        </p:nvPicPr>
        <p:blipFill>
          <a:blip r:embed="rId2" cstate="print"/>
          <a:srcRect/>
          <a:stretch>
            <a:fillRect/>
          </a:stretch>
        </p:blipFill>
        <p:spPr bwMode="auto">
          <a:xfrm>
            <a:off x="2771800" y="908720"/>
            <a:ext cx="3387706" cy="2520280"/>
          </a:xfrm>
          <a:prstGeom prst="rect">
            <a:avLst/>
          </a:prstGeom>
          <a:ln>
            <a:noFill/>
          </a:ln>
          <a:effectLst>
            <a:outerShdw blurRad="190500" algn="tl" rotWithShape="0">
              <a:srgbClr val="000000">
                <a:alpha val="70000"/>
              </a:srgbClr>
            </a:outerShdw>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l"/>
            <a:r>
              <a:rPr lang="hu-HU" sz="2400" b="1" dirty="0" err="1" smtClean="0">
                <a:solidFill>
                  <a:schemeClr val="accent6"/>
                </a:solidFill>
              </a:rPr>
              <a:t>Benefits</a:t>
            </a:r>
            <a:r>
              <a:rPr lang="hu-HU" sz="2400" b="1" dirty="0" smtClean="0">
                <a:solidFill>
                  <a:schemeClr val="accent6"/>
                </a:solidFill>
              </a:rPr>
              <a:t> of </a:t>
            </a:r>
            <a:r>
              <a:rPr lang="hu-HU" sz="2400" b="1" dirty="0" err="1" smtClean="0">
                <a:solidFill>
                  <a:schemeClr val="accent6"/>
                </a:solidFill>
              </a:rPr>
              <a:t>this</a:t>
            </a:r>
            <a:r>
              <a:rPr lang="hu-HU" sz="2400" b="1" dirty="0" smtClean="0">
                <a:solidFill>
                  <a:schemeClr val="accent6"/>
                </a:solidFill>
              </a:rPr>
              <a:t> project:</a:t>
            </a:r>
            <a:endParaRPr lang="hu-HU" sz="2400" b="1" dirty="0">
              <a:solidFill>
                <a:schemeClr val="accent6"/>
              </a:solidFill>
            </a:endParaRPr>
          </a:p>
        </p:txBody>
      </p:sp>
      <p:sp>
        <p:nvSpPr>
          <p:cNvPr id="3" name="Tartalom helye 2"/>
          <p:cNvSpPr>
            <a:spLocks noGrp="1"/>
          </p:cNvSpPr>
          <p:nvPr>
            <p:ph idx="1"/>
          </p:nvPr>
        </p:nvSpPr>
        <p:spPr/>
        <p:txBody>
          <a:bodyPr/>
          <a:lstStyle/>
          <a:p>
            <a:r>
              <a:rPr lang="hu-HU" sz="2400" dirty="0" err="1" smtClean="0"/>
              <a:t>Benefefits</a:t>
            </a:r>
            <a:r>
              <a:rPr lang="hu-HU" sz="2400" dirty="0" smtClean="0"/>
              <a:t> </a:t>
            </a:r>
            <a:r>
              <a:rPr lang="hu-HU" sz="2400" dirty="0" err="1" smtClean="0"/>
              <a:t>from</a:t>
            </a:r>
            <a:r>
              <a:rPr lang="hu-HU" sz="2400" dirty="0" smtClean="0"/>
              <a:t> </a:t>
            </a:r>
            <a:r>
              <a:rPr lang="hu-HU" sz="2400" dirty="0" err="1" smtClean="0"/>
              <a:t>German</a:t>
            </a:r>
            <a:r>
              <a:rPr lang="hu-HU" sz="2400" dirty="0" smtClean="0"/>
              <a:t> and </a:t>
            </a:r>
            <a:r>
              <a:rPr lang="hu-HU" sz="2400" dirty="0" err="1" smtClean="0"/>
              <a:t>Austrian</a:t>
            </a:r>
            <a:r>
              <a:rPr lang="hu-HU" sz="2400" dirty="0" smtClean="0"/>
              <a:t> </a:t>
            </a:r>
            <a:r>
              <a:rPr lang="hu-HU" sz="2400" dirty="0" err="1" smtClean="0"/>
              <a:t>Vocational</a:t>
            </a:r>
            <a:r>
              <a:rPr lang="hu-HU" sz="2400" dirty="0" smtClean="0"/>
              <a:t> Education </a:t>
            </a:r>
            <a:r>
              <a:rPr lang="hu-HU" sz="2400" dirty="0" err="1" smtClean="0"/>
              <a:t>model</a:t>
            </a:r>
            <a:r>
              <a:rPr lang="hu-HU" sz="2400" dirty="0" smtClean="0"/>
              <a:t> </a:t>
            </a:r>
            <a:r>
              <a:rPr lang="hu-HU" sz="2400" dirty="0" err="1" smtClean="0"/>
              <a:t>would</a:t>
            </a:r>
            <a:r>
              <a:rPr lang="hu-HU" sz="2400" dirty="0" smtClean="0"/>
              <a:t> </a:t>
            </a:r>
            <a:r>
              <a:rPr lang="hu-HU" sz="2400" dirty="0" err="1" smtClean="0"/>
              <a:t>create</a:t>
            </a:r>
            <a:r>
              <a:rPr lang="hu-HU" sz="2400" dirty="0" smtClean="0"/>
              <a:t> </a:t>
            </a:r>
            <a:r>
              <a:rPr lang="hu-HU" sz="2400" dirty="0" err="1" smtClean="0"/>
              <a:t>high</a:t>
            </a:r>
            <a:r>
              <a:rPr lang="hu-HU" sz="2400" dirty="0" smtClean="0"/>
              <a:t> </a:t>
            </a:r>
            <a:r>
              <a:rPr lang="hu-HU" sz="2400" dirty="0" err="1" smtClean="0"/>
              <a:t>competitiveness</a:t>
            </a:r>
            <a:r>
              <a:rPr lang="hu-HU" sz="2400" dirty="0" smtClean="0"/>
              <a:t> </a:t>
            </a:r>
            <a:r>
              <a:rPr lang="hu-HU" sz="2400" dirty="0" err="1" smtClean="0"/>
              <a:t>for</a:t>
            </a:r>
            <a:r>
              <a:rPr lang="hu-HU" sz="2400" dirty="0" smtClean="0"/>
              <a:t> </a:t>
            </a:r>
            <a:r>
              <a:rPr lang="hu-HU" sz="2400" dirty="0" err="1" smtClean="0"/>
              <a:t>companies</a:t>
            </a:r>
            <a:r>
              <a:rPr lang="hu-HU" sz="2400" dirty="0" smtClean="0"/>
              <a:t>, </a:t>
            </a:r>
            <a:r>
              <a:rPr lang="hu-HU" sz="2400" dirty="0" err="1" smtClean="0"/>
              <a:t>employers</a:t>
            </a:r>
            <a:r>
              <a:rPr lang="hu-HU" sz="2400" dirty="0" smtClean="0"/>
              <a:t> and </a:t>
            </a:r>
            <a:r>
              <a:rPr lang="hu-HU" sz="2400" dirty="0" err="1" smtClean="0"/>
              <a:t>eployees</a:t>
            </a:r>
            <a:r>
              <a:rPr lang="hu-HU" sz="2400" dirty="0" smtClean="0"/>
              <a:t> in the </a:t>
            </a:r>
            <a:r>
              <a:rPr lang="hu-HU" sz="2400" dirty="0" err="1" smtClean="0"/>
              <a:t>whole</a:t>
            </a:r>
            <a:r>
              <a:rPr lang="hu-HU" sz="2400" dirty="0" smtClean="0"/>
              <a:t> </a:t>
            </a:r>
            <a:r>
              <a:rPr lang="hu-HU" sz="2400" dirty="0" err="1" smtClean="0"/>
              <a:t>Danube</a:t>
            </a:r>
            <a:r>
              <a:rPr lang="hu-HU" sz="2400" dirty="0" smtClean="0"/>
              <a:t> </a:t>
            </a:r>
            <a:r>
              <a:rPr lang="hu-HU" sz="2400" dirty="0" err="1" smtClean="0"/>
              <a:t>Region</a:t>
            </a:r>
            <a:r>
              <a:rPr lang="hu-HU" sz="2400" dirty="0" smtClean="0"/>
              <a:t>.</a:t>
            </a:r>
          </a:p>
          <a:p>
            <a:endParaRPr lang="hu-HU" sz="2400" dirty="0" smtClean="0"/>
          </a:p>
          <a:p>
            <a:r>
              <a:rPr lang="hu-HU" sz="2400" dirty="0" err="1" smtClean="0"/>
              <a:t>It</a:t>
            </a:r>
            <a:r>
              <a:rPr lang="hu-HU" sz="2400" dirty="0" smtClean="0"/>
              <a:t> </a:t>
            </a:r>
            <a:r>
              <a:rPr lang="hu-HU" sz="2400" dirty="0" err="1" smtClean="0"/>
              <a:t>would</a:t>
            </a:r>
            <a:r>
              <a:rPr lang="hu-HU" sz="2400" dirty="0" smtClean="0"/>
              <a:t> </a:t>
            </a:r>
            <a:r>
              <a:rPr lang="hu-HU" sz="2400" dirty="0" err="1" smtClean="0"/>
              <a:t>create</a:t>
            </a:r>
            <a:r>
              <a:rPr lang="hu-HU" sz="2400" dirty="0" smtClean="0"/>
              <a:t> </a:t>
            </a:r>
            <a:r>
              <a:rPr lang="hu-HU" sz="2400" dirty="0" err="1" smtClean="0"/>
              <a:t>competitive</a:t>
            </a:r>
            <a:r>
              <a:rPr lang="hu-HU" sz="2400" dirty="0" smtClean="0"/>
              <a:t> </a:t>
            </a:r>
            <a:r>
              <a:rPr lang="hu-HU" sz="2400" dirty="0" err="1" smtClean="0"/>
              <a:t>education</a:t>
            </a:r>
            <a:r>
              <a:rPr lang="hu-HU" sz="2400" dirty="0" smtClean="0"/>
              <a:t> </a:t>
            </a:r>
            <a:r>
              <a:rPr lang="hu-HU" sz="2400" dirty="0" err="1" smtClean="0"/>
              <a:t>system</a:t>
            </a:r>
            <a:r>
              <a:rPr lang="hu-HU" sz="2400" dirty="0" smtClean="0"/>
              <a:t> </a:t>
            </a:r>
            <a:r>
              <a:rPr lang="hu-HU" sz="2400" dirty="0" err="1" smtClean="0"/>
              <a:t>as</a:t>
            </a:r>
            <a:r>
              <a:rPr lang="hu-HU" sz="2400" dirty="0" smtClean="0"/>
              <a:t> </a:t>
            </a:r>
            <a:r>
              <a:rPr lang="hu-HU" sz="2400" dirty="0" err="1" smtClean="0"/>
              <a:t>well</a:t>
            </a:r>
            <a:r>
              <a:rPr lang="hu-HU" sz="2400" dirty="0" smtClean="0"/>
              <a:t>.</a:t>
            </a:r>
          </a:p>
          <a:p>
            <a:endParaRPr lang="hu-HU" sz="2400" dirty="0" smtClean="0"/>
          </a:p>
          <a:p>
            <a:endParaRPr lang="hu-HU"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VAR-vp_110744.jpg"/>
          <p:cNvPicPr>
            <a:picLocks noChangeAspect="1"/>
          </p:cNvPicPr>
          <p:nvPr/>
        </p:nvPicPr>
        <p:blipFill>
          <a:blip r:embed="rId2" cstate="print">
            <a:lum bright="20000" contrast="-30000"/>
          </a:blip>
          <a:stretch>
            <a:fillRect/>
          </a:stretch>
        </p:blipFill>
        <p:spPr>
          <a:xfrm rot="392361">
            <a:off x="5472153" y="3623430"/>
            <a:ext cx="3549159" cy="2357343"/>
          </a:xfrm>
          <a:prstGeom prst="rect">
            <a:avLst/>
          </a:prstGeom>
          <a:ln>
            <a:noFill/>
          </a:ln>
          <a:effectLst>
            <a:softEdge rad="635000"/>
          </a:effectLst>
        </p:spPr>
      </p:pic>
      <p:sp>
        <p:nvSpPr>
          <p:cNvPr id="3" name="Cím 1"/>
          <p:cNvSpPr txBox="1">
            <a:spLocks/>
          </p:cNvSpPr>
          <p:nvPr/>
        </p:nvSpPr>
        <p:spPr>
          <a:xfrm>
            <a:off x="179388" y="476672"/>
            <a:ext cx="8964612" cy="1143000"/>
          </a:xfrm>
          <a:prstGeom prst="rect">
            <a:avLst/>
          </a:prstGeom>
        </p:spPr>
        <p:txBody>
          <a:bodyPr>
            <a:normAutofit/>
          </a:bodyPr>
          <a:lstStyle/>
          <a:p>
            <a:pPr algn="ctr" fontAlgn="auto">
              <a:spcAft>
                <a:spcPts val="0"/>
              </a:spcAft>
              <a:defRPr/>
            </a:pPr>
            <a:r>
              <a:rPr lang="hu-HU" sz="2400" b="1" dirty="0">
                <a:solidFill>
                  <a:schemeClr val="accent6">
                    <a:lumMod val="75000"/>
                  </a:schemeClr>
                </a:solidFill>
                <a:latin typeface="Arial Black" pitchFamily="34" charset="0"/>
                <a:ea typeface="+mj-ea"/>
                <a:cs typeface="+mj-cs"/>
              </a:rPr>
              <a:t>EUSDR </a:t>
            </a:r>
            <a:r>
              <a:rPr lang="hu-HU" sz="2400" b="1" dirty="0" err="1">
                <a:solidFill>
                  <a:schemeClr val="accent6">
                    <a:lumMod val="75000"/>
                  </a:schemeClr>
                </a:solidFill>
                <a:latin typeface="Arial Black" pitchFamily="34" charset="0"/>
                <a:ea typeface="+mj-ea"/>
                <a:cs typeface="+mj-cs"/>
              </a:rPr>
              <a:t>projectproposals</a:t>
            </a:r>
            <a:r>
              <a:rPr lang="hu-HU" sz="2400" b="1" dirty="0">
                <a:solidFill>
                  <a:schemeClr val="accent6">
                    <a:lumMod val="75000"/>
                  </a:schemeClr>
                </a:solidFill>
                <a:latin typeface="Arial Black" pitchFamily="34" charset="0"/>
                <a:ea typeface="+mj-ea"/>
                <a:cs typeface="+mj-cs"/>
              </a:rPr>
              <a:t> of </a:t>
            </a:r>
            <a:r>
              <a:rPr lang="hu-HU" sz="2400" b="1" dirty="0" err="1">
                <a:solidFill>
                  <a:schemeClr val="accent6">
                    <a:lumMod val="75000"/>
                  </a:schemeClr>
                </a:solidFill>
                <a:latin typeface="Arial Black" pitchFamily="34" charset="0"/>
                <a:ea typeface="+mj-ea"/>
                <a:cs typeface="+mj-cs"/>
              </a:rPr>
              <a:t>the</a:t>
            </a:r>
            <a:r>
              <a:rPr lang="hu-HU" sz="2400" b="1" dirty="0">
                <a:solidFill>
                  <a:schemeClr val="accent6">
                    <a:lumMod val="75000"/>
                  </a:schemeClr>
                </a:solidFill>
                <a:latin typeface="Arial Black" pitchFamily="34" charset="0"/>
                <a:ea typeface="+mj-ea"/>
                <a:cs typeface="+mj-cs"/>
              </a:rPr>
              <a:t> BCCI, </a:t>
            </a:r>
          </a:p>
          <a:p>
            <a:pPr algn="ctr" fontAlgn="auto">
              <a:spcAft>
                <a:spcPts val="0"/>
              </a:spcAft>
              <a:defRPr/>
            </a:pPr>
            <a:r>
              <a:rPr lang="hu-HU" sz="2400" b="1" dirty="0" err="1">
                <a:solidFill>
                  <a:schemeClr val="accent6">
                    <a:lumMod val="75000"/>
                  </a:schemeClr>
                </a:solidFill>
                <a:latin typeface="Arial Black" pitchFamily="34" charset="0"/>
                <a:ea typeface="+mj-ea"/>
                <a:cs typeface="+mj-cs"/>
              </a:rPr>
              <a:t>supported</a:t>
            </a:r>
            <a:r>
              <a:rPr lang="hu-HU" sz="2400" b="1" dirty="0">
                <a:solidFill>
                  <a:schemeClr val="accent6">
                    <a:lumMod val="75000"/>
                  </a:schemeClr>
                </a:solidFill>
                <a:latin typeface="Arial Black" pitchFamily="34" charset="0"/>
                <a:ea typeface="+mj-ea"/>
                <a:cs typeface="+mj-cs"/>
              </a:rPr>
              <a:t> </a:t>
            </a:r>
            <a:r>
              <a:rPr lang="hu-HU" sz="2400" b="1" dirty="0" err="1">
                <a:solidFill>
                  <a:schemeClr val="accent6">
                    <a:lumMod val="75000"/>
                  </a:schemeClr>
                </a:solidFill>
                <a:latin typeface="Arial Black" pitchFamily="34" charset="0"/>
                <a:ea typeface="+mj-ea"/>
                <a:cs typeface="+mj-cs"/>
              </a:rPr>
              <a:t>by</a:t>
            </a:r>
            <a:r>
              <a:rPr lang="hu-HU" sz="2400" b="1" dirty="0">
                <a:solidFill>
                  <a:schemeClr val="accent6">
                    <a:lumMod val="75000"/>
                  </a:schemeClr>
                </a:solidFill>
                <a:latin typeface="Arial Black" pitchFamily="34" charset="0"/>
                <a:ea typeface="+mj-ea"/>
                <a:cs typeface="+mj-cs"/>
              </a:rPr>
              <a:t> </a:t>
            </a:r>
            <a:r>
              <a:rPr lang="hu-HU" sz="2400" b="1" dirty="0" err="1">
                <a:solidFill>
                  <a:schemeClr val="accent6">
                    <a:lumMod val="75000"/>
                  </a:schemeClr>
                </a:solidFill>
                <a:latin typeface="Arial Black" pitchFamily="34" charset="0"/>
                <a:ea typeface="+mj-ea"/>
                <a:cs typeface="+mj-cs"/>
              </a:rPr>
              <a:t>the</a:t>
            </a:r>
            <a:r>
              <a:rPr lang="hu-HU" sz="2400" b="1" dirty="0">
                <a:solidFill>
                  <a:schemeClr val="accent6">
                    <a:lumMod val="75000"/>
                  </a:schemeClr>
                </a:solidFill>
                <a:latin typeface="Arial Black" pitchFamily="34" charset="0"/>
                <a:ea typeface="+mj-ea"/>
                <a:cs typeface="+mj-cs"/>
              </a:rPr>
              <a:t> DCCA</a:t>
            </a:r>
            <a:endParaRPr lang="hu-HU" sz="2400" dirty="0">
              <a:solidFill>
                <a:schemeClr val="accent6">
                  <a:lumMod val="75000"/>
                </a:schemeClr>
              </a:solidFill>
              <a:latin typeface="Arial Black" pitchFamily="34" charset="0"/>
              <a:ea typeface="+mj-ea"/>
              <a:cs typeface="+mj-cs"/>
            </a:endParaRPr>
          </a:p>
        </p:txBody>
      </p:sp>
      <p:sp>
        <p:nvSpPr>
          <p:cNvPr id="4" name="Tartalom helye 2"/>
          <p:cNvSpPr txBox="1">
            <a:spLocks/>
          </p:cNvSpPr>
          <p:nvPr/>
        </p:nvSpPr>
        <p:spPr>
          <a:xfrm>
            <a:off x="179512" y="1340768"/>
            <a:ext cx="8785225" cy="5000625"/>
          </a:xfrm>
          <a:prstGeom prst="rect">
            <a:avLst/>
          </a:prstGeom>
          <a:effectLst/>
        </p:spPr>
        <p:txBody>
          <a:bodyPr>
            <a:normAutofit/>
          </a:bodyPr>
          <a:lstStyle/>
          <a:p>
            <a:pPr marL="514350" indent="-514350" algn="just" fontAlgn="auto">
              <a:spcBef>
                <a:spcPct val="20000"/>
              </a:spcBef>
              <a:spcAft>
                <a:spcPts val="0"/>
              </a:spcAft>
              <a:defRPr/>
            </a:pPr>
            <a:endParaRPr lang="hu-HU" sz="1000" b="1" i="1" dirty="0">
              <a:effectLst>
                <a:outerShdw blurRad="38100" dist="38100" dir="2700000" algn="tl">
                  <a:srgbClr val="000000">
                    <a:alpha val="43137"/>
                  </a:srgbClr>
                </a:outerShdw>
              </a:effectLst>
              <a:latin typeface="+mn-lt"/>
              <a:cs typeface="+mn-cs"/>
            </a:endParaRPr>
          </a:p>
          <a:p>
            <a:pPr marL="514350" indent="-514350" algn="ctr" fontAlgn="auto">
              <a:spcBef>
                <a:spcPct val="20000"/>
              </a:spcBef>
              <a:spcAft>
                <a:spcPts val="0"/>
              </a:spcAft>
              <a:defRPr/>
            </a:pPr>
            <a:r>
              <a:rPr lang="hu-HU" sz="2400" b="1" i="1" dirty="0">
                <a:solidFill>
                  <a:schemeClr val="tx1">
                    <a:lumMod val="85000"/>
                    <a:lumOff val="15000"/>
                  </a:schemeClr>
                </a:solidFill>
                <a:latin typeface="+mn-lt"/>
                <a:cs typeface="+mn-cs"/>
              </a:rPr>
              <a:t>„</a:t>
            </a:r>
            <a:r>
              <a:rPr lang="hu-HU" sz="2400" b="1" i="1" dirty="0" err="1">
                <a:solidFill>
                  <a:schemeClr val="tx1">
                    <a:lumMod val="85000"/>
                    <a:lumOff val="15000"/>
                  </a:schemeClr>
                </a:solidFill>
                <a:latin typeface="+mn-lt"/>
                <a:cs typeface="+mn-cs"/>
              </a:rPr>
              <a:t>Introducing</a:t>
            </a:r>
            <a:r>
              <a:rPr lang="hu-HU" sz="2400" b="1" i="1" dirty="0">
                <a:solidFill>
                  <a:schemeClr val="tx1">
                    <a:lumMod val="85000"/>
                    <a:lumOff val="15000"/>
                  </a:schemeClr>
                </a:solidFill>
                <a:latin typeface="+mn-lt"/>
                <a:cs typeface="+mn-cs"/>
              </a:rPr>
              <a:t> d</a:t>
            </a:r>
            <a:r>
              <a:rPr lang="en-US" sz="2400" b="1" i="1" dirty="0" err="1">
                <a:solidFill>
                  <a:schemeClr val="tx1">
                    <a:lumMod val="85000"/>
                    <a:lumOff val="15000"/>
                  </a:schemeClr>
                </a:solidFill>
                <a:latin typeface="+mn-lt"/>
                <a:cs typeface="+mn-cs"/>
              </a:rPr>
              <a:t>ual</a:t>
            </a:r>
            <a:r>
              <a:rPr lang="en-US" sz="2400" b="1" i="1" dirty="0">
                <a:solidFill>
                  <a:schemeClr val="tx1">
                    <a:lumMod val="85000"/>
                    <a:lumOff val="15000"/>
                  </a:schemeClr>
                </a:solidFill>
                <a:latin typeface="+mn-lt"/>
                <a:cs typeface="+mn-cs"/>
              </a:rPr>
              <a:t> vocational training </a:t>
            </a:r>
            <a:r>
              <a:rPr lang="hu-HU" sz="2400" b="1" i="1" dirty="0" err="1">
                <a:solidFill>
                  <a:schemeClr val="tx1">
                    <a:lumMod val="85000"/>
                    <a:lumOff val="15000"/>
                  </a:schemeClr>
                </a:solidFill>
                <a:latin typeface="+mn-lt"/>
                <a:cs typeface="+mn-cs"/>
              </a:rPr>
              <a:t>system</a:t>
            </a:r>
            <a:r>
              <a:rPr lang="hu-HU" sz="2400" b="1" i="1" dirty="0">
                <a:solidFill>
                  <a:schemeClr val="tx1">
                    <a:lumMod val="85000"/>
                    <a:lumOff val="15000"/>
                  </a:schemeClr>
                </a:solidFill>
                <a:latin typeface="+mn-lt"/>
                <a:cs typeface="+mn-cs"/>
              </a:rPr>
              <a:t> </a:t>
            </a:r>
            <a:r>
              <a:rPr lang="en-US" sz="2400" b="1" i="1" dirty="0">
                <a:solidFill>
                  <a:schemeClr val="tx1">
                    <a:lumMod val="85000"/>
                    <a:lumOff val="15000"/>
                  </a:schemeClr>
                </a:solidFill>
                <a:latin typeface="+mn-lt"/>
                <a:cs typeface="+mn-cs"/>
              </a:rPr>
              <a:t>in the </a:t>
            </a:r>
            <a:r>
              <a:rPr lang="hu-HU" sz="2400" b="1" i="1" dirty="0">
                <a:solidFill>
                  <a:schemeClr val="tx1">
                    <a:lumMod val="85000"/>
                    <a:lumOff val="15000"/>
                  </a:schemeClr>
                </a:solidFill>
                <a:latin typeface="+mn-lt"/>
                <a:cs typeface="+mn-cs"/>
              </a:rPr>
              <a:t>South </a:t>
            </a:r>
            <a:r>
              <a:rPr lang="hu-HU" sz="2400" b="1" i="1" dirty="0" err="1">
                <a:solidFill>
                  <a:schemeClr val="tx1">
                    <a:lumMod val="85000"/>
                    <a:lumOff val="15000"/>
                  </a:schemeClr>
                </a:solidFill>
                <a:latin typeface="+mn-lt"/>
                <a:cs typeface="+mn-cs"/>
              </a:rPr>
              <a:t>East</a:t>
            </a:r>
            <a:r>
              <a:rPr lang="hu-HU" sz="2400" b="1" i="1" dirty="0">
                <a:solidFill>
                  <a:schemeClr val="tx1">
                    <a:lumMod val="85000"/>
                    <a:lumOff val="15000"/>
                  </a:schemeClr>
                </a:solidFill>
                <a:latin typeface="+mn-lt"/>
                <a:cs typeface="+mn-cs"/>
              </a:rPr>
              <a:t> Europe</a:t>
            </a:r>
            <a:r>
              <a:rPr lang="en-US" sz="2400" b="1" i="1" dirty="0">
                <a:solidFill>
                  <a:schemeClr val="tx1">
                    <a:lumMod val="85000"/>
                    <a:lumOff val="15000"/>
                  </a:schemeClr>
                </a:solidFill>
                <a:latin typeface="+mn-lt"/>
                <a:cs typeface="+mn-cs"/>
              </a:rPr>
              <a:t> – integration of</a:t>
            </a:r>
            <a:r>
              <a:rPr lang="hu-HU" sz="2400" b="1" i="1" dirty="0">
                <a:solidFill>
                  <a:schemeClr val="tx1">
                    <a:lumMod val="85000"/>
                    <a:lumOff val="15000"/>
                  </a:schemeClr>
                </a:solidFill>
                <a:latin typeface="+mn-lt"/>
                <a:cs typeface="+mn-cs"/>
              </a:rPr>
              <a:t> </a:t>
            </a:r>
            <a:r>
              <a:rPr lang="en-US" sz="2400" b="1" i="1" dirty="0">
                <a:solidFill>
                  <a:schemeClr val="tx1">
                    <a:lumMod val="85000"/>
                    <a:lumOff val="15000"/>
                  </a:schemeClr>
                </a:solidFill>
                <a:latin typeface="+mn-lt"/>
                <a:cs typeface="+mn-cs"/>
              </a:rPr>
              <a:t>the</a:t>
            </a:r>
            <a:r>
              <a:rPr lang="hu-HU" sz="2400" b="1" i="1" dirty="0">
                <a:solidFill>
                  <a:schemeClr val="tx1">
                    <a:lumMod val="85000"/>
                    <a:lumOff val="15000"/>
                  </a:schemeClr>
                </a:solidFill>
                <a:latin typeface="+mn-lt"/>
                <a:cs typeface="+mn-cs"/>
              </a:rPr>
              <a:t> </a:t>
            </a:r>
            <a:r>
              <a:rPr lang="en-US" sz="2400" b="1" i="1" dirty="0">
                <a:solidFill>
                  <a:schemeClr val="tx1">
                    <a:lumMod val="85000"/>
                    <a:lumOff val="15000"/>
                  </a:schemeClr>
                </a:solidFill>
                <a:latin typeface="+mn-lt"/>
                <a:cs typeface="+mn-cs"/>
              </a:rPr>
              <a:t>different vocational training</a:t>
            </a:r>
            <a:r>
              <a:rPr lang="hu-HU" sz="2400" b="1" i="1" dirty="0">
                <a:solidFill>
                  <a:schemeClr val="tx1">
                    <a:lumMod val="85000"/>
                    <a:lumOff val="15000"/>
                  </a:schemeClr>
                </a:solidFill>
                <a:latin typeface="+mn-lt"/>
                <a:cs typeface="+mn-cs"/>
              </a:rPr>
              <a:t> </a:t>
            </a:r>
            <a:r>
              <a:rPr lang="en-US" sz="2400" b="1" i="1" dirty="0">
                <a:solidFill>
                  <a:schemeClr val="tx1">
                    <a:lumMod val="85000"/>
                    <a:lumOff val="15000"/>
                  </a:schemeClr>
                </a:solidFill>
                <a:latin typeface="+mn-lt"/>
                <a:cs typeface="+mn-cs"/>
              </a:rPr>
              <a:t>systems,</a:t>
            </a:r>
            <a:r>
              <a:rPr lang="hu-HU" sz="2400" b="1" i="1" dirty="0">
                <a:solidFill>
                  <a:schemeClr val="tx1">
                    <a:lumMod val="85000"/>
                    <a:lumOff val="15000"/>
                  </a:schemeClr>
                </a:solidFill>
                <a:latin typeface="+mn-lt"/>
                <a:cs typeface="+mn-cs"/>
              </a:rPr>
              <a:t> </a:t>
            </a:r>
            <a:r>
              <a:rPr lang="en-US" sz="2400" b="1" i="1" dirty="0">
                <a:solidFill>
                  <a:schemeClr val="tx1">
                    <a:lumMod val="85000"/>
                    <a:lumOff val="15000"/>
                  </a:schemeClr>
                </a:solidFill>
                <a:latin typeface="+mn-lt"/>
                <a:cs typeface="+mn-cs"/>
              </a:rPr>
              <a:t>establishing a</a:t>
            </a:r>
            <a:r>
              <a:rPr lang="hu-HU" sz="2400" b="1" i="1" dirty="0">
                <a:solidFill>
                  <a:schemeClr val="tx1">
                    <a:lumMod val="85000"/>
                    <a:lumOff val="15000"/>
                  </a:schemeClr>
                </a:solidFill>
                <a:latin typeface="+mn-lt"/>
                <a:cs typeface="+mn-cs"/>
              </a:rPr>
              <a:t> </a:t>
            </a:r>
            <a:r>
              <a:rPr lang="hu-HU" sz="2400" b="1" i="1" dirty="0" err="1">
                <a:solidFill>
                  <a:schemeClr val="tx1">
                    <a:lumMod val="85000"/>
                    <a:lumOff val="15000"/>
                  </a:schemeClr>
                </a:solidFill>
                <a:latin typeface="+mn-lt"/>
                <a:cs typeface="+mn-cs"/>
              </a:rPr>
              <a:t>Vocational</a:t>
            </a:r>
            <a:r>
              <a:rPr lang="hu-HU" sz="2400" b="1" i="1" dirty="0">
                <a:solidFill>
                  <a:schemeClr val="tx1">
                    <a:lumMod val="85000"/>
                    <a:lumOff val="15000"/>
                  </a:schemeClr>
                </a:solidFill>
                <a:latin typeface="+mn-lt"/>
                <a:cs typeface="+mn-cs"/>
              </a:rPr>
              <a:t> </a:t>
            </a:r>
            <a:r>
              <a:rPr lang="hu-HU" sz="2400" b="1" i="1" dirty="0" err="1">
                <a:solidFill>
                  <a:schemeClr val="tx1">
                    <a:lumMod val="85000"/>
                    <a:lumOff val="15000"/>
                  </a:schemeClr>
                </a:solidFill>
                <a:latin typeface="+mn-lt"/>
                <a:cs typeface="+mn-cs"/>
              </a:rPr>
              <a:t>Training</a:t>
            </a:r>
            <a:r>
              <a:rPr lang="hu-HU" sz="2400" b="1" i="1" dirty="0">
                <a:solidFill>
                  <a:schemeClr val="tx1">
                    <a:lumMod val="85000"/>
                    <a:lumOff val="15000"/>
                  </a:schemeClr>
                </a:solidFill>
                <a:latin typeface="+mn-lt"/>
                <a:cs typeface="+mn-cs"/>
              </a:rPr>
              <a:t> </a:t>
            </a:r>
            <a:r>
              <a:rPr lang="hu-HU" sz="2400" b="1" i="1" dirty="0" err="1">
                <a:solidFill>
                  <a:schemeClr val="tx1">
                    <a:lumMod val="85000"/>
                    <a:lumOff val="15000"/>
                  </a:schemeClr>
                </a:solidFill>
                <a:latin typeface="+mn-lt"/>
                <a:cs typeface="+mn-cs"/>
              </a:rPr>
              <a:t>Cluster</a:t>
            </a:r>
            <a:r>
              <a:rPr lang="hu-HU" sz="2400" b="1" i="1" dirty="0" smtClean="0">
                <a:solidFill>
                  <a:schemeClr val="tx1">
                    <a:lumMod val="85000"/>
                    <a:lumOff val="15000"/>
                  </a:schemeClr>
                </a:solidFill>
                <a:latin typeface="+mn-lt"/>
                <a:cs typeface="+mn-cs"/>
              </a:rPr>
              <a:t>”</a:t>
            </a:r>
          </a:p>
          <a:p>
            <a:pPr marL="514350" indent="-514350" algn="ctr" fontAlgn="auto">
              <a:spcBef>
                <a:spcPct val="20000"/>
              </a:spcBef>
              <a:spcAft>
                <a:spcPts val="0"/>
              </a:spcAft>
              <a:defRPr/>
            </a:pPr>
            <a:endParaRPr lang="hu-HU" sz="2400" b="1" i="1" dirty="0">
              <a:solidFill>
                <a:schemeClr val="tx2">
                  <a:lumMod val="60000"/>
                  <a:lumOff val="40000"/>
                </a:schemeClr>
              </a:solidFill>
              <a:latin typeface="+mn-lt"/>
              <a:cs typeface="+mn-cs"/>
            </a:endParaRPr>
          </a:p>
          <a:p>
            <a:pPr marL="514350" indent="-514350" algn="ctr" fontAlgn="auto">
              <a:spcBef>
                <a:spcPct val="20000"/>
              </a:spcBef>
              <a:spcAft>
                <a:spcPts val="0"/>
              </a:spcAft>
              <a:defRPr/>
            </a:pPr>
            <a:endParaRPr lang="hu-HU" sz="2400" b="1" i="1" dirty="0" smtClean="0">
              <a:solidFill>
                <a:schemeClr val="tx2">
                  <a:lumMod val="60000"/>
                  <a:lumOff val="40000"/>
                </a:schemeClr>
              </a:solidFill>
              <a:latin typeface="+mn-lt"/>
              <a:cs typeface="+mn-cs"/>
            </a:endParaRPr>
          </a:p>
          <a:p>
            <a:pPr marL="514350" indent="-514350" algn="ctr" fontAlgn="auto">
              <a:spcBef>
                <a:spcPct val="20000"/>
              </a:spcBef>
              <a:spcAft>
                <a:spcPts val="0"/>
              </a:spcAft>
              <a:defRPr/>
            </a:pPr>
            <a:endParaRPr lang="hu-HU" sz="2400" b="1" i="1" dirty="0">
              <a:solidFill>
                <a:schemeClr val="tx2">
                  <a:lumMod val="60000"/>
                  <a:lumOff val="40000"/>
                </a:schemeClr>
              </a:solidFill>
              <a:latin typeface="+mn-lt"/>
              <a:cs typeface="+mn-cs"/>
            </a:endParaRPr>
          </a:p>
          <a:p>
            <a:pPr marL="514350" indent="-514350" fontAlgn="auto">
              <a:spcBef>
                <a:spcPct val="20000"/>
              </a:spcBef>
              <a:spcAft>
                <a:spcPts val="0"/>
              </a:spcAft>
              <a:defRPr/>
            </a:pPr>
            <a:endParaRPr lang="hu-HU" sz="2800" b="1" i="1" dirty="0">
              <a:effectLst>
                <a:outerShdw blurRad="38100" dist="38100" dir="2700000" algn="tl">
                  <a:srgbClr val="000000">
                    <a:alpha val="43137"/>
                  </a:srgbClr>
                </a:outerShdw>
              </a:effectLst>
              <a:latin typeface="+mn-lt"/>
              <a:cs typeface="+mn-cs"/>
            </a:endParaRPr>
          </a:p>
          <a:p>
            <a:pPr marL="514350" indent="-514350" fontAlgn="auto">
              <a:spcBef>
                <a:spcPct val="20000"/>
              </a:spcBef>
              <a:spcAft>
                <a:spcPts val="0"/>
              </a:spcAft>
              <a:defRPr/>
            </a:pPr>
            <a:endParaRPr lang="hu-HU" sz="2800" b="1" i="1" dirty="0">
              <a:effectLst>
                <a:outerShdw blurRad="38100" dist="38100" dir="2700000" algn="tl">
                  <a:srgbClr val="000000">
                    <a:alpha val="43137"/>
                  </a:srgbClr>
                </a:outerShdw>
              </a:effectLst>
              <a:latin typeface="+mn-lt"/>
              <a:cs typeface="+mn-cs"/>
            </a:endParaRPr>
          </a:p>
          <a:p>
            <a:pPr marL="514350" indent="-514350" fontAlgn="auto">
              <a:spcBef>
                <a:spcPct val="20000"/>
              </a:spcBef>
              <a:spcAft>
                <a:spcPts val="0"/>
              </a:spcAft>
              <a:defRPr/>
            </a:pPr>
            <a:endParaRPr lang="hu-HU" sz="2800" b="1" i="1" dirty="0">
              <a:effectLst>
                <a:outerShdw blurRad="38100" dist="38100" dir="2700000" algn="tl">
                  <a:srgbClr val="000000">
                    <a:alpha val="43137"/>
                  </a:srgbClr>
                </a:outerShdw>
              </a:effectLst>
              <a:latin typeface="+mn-lt"/>
              <a:cs typeface="+mn-cs"/>
            </a:endParaRPr>
          </a:p>
          <a:p>
            <a:pPr marL="514350" indent="-514350" fontAlgn="auto">
              <a:spcBef>
                <a:spcPct val="20000"/>
              </a:spcBef>
              <a:spcAft>
                <a:spcPts val="0"/>
              </a:spcAft>
              <a:defRPr/>
            </a:pPr>
            <a:endParaRPr lang="hu-HU" sz="2800" b="1" i="1" dirty="0">
              <a:latin typeface="+mn-lt"/>
              <a:cs typeface="+mn-cs"/>
            </a:endParaRPr>
          </a:p>
          <a:p>
            <a:pPr marL="514350" indent="-514350" fontAlgn="auto">
              <a:spcBef>
                <a:spcPct val="20000"/>
              </a:spcBef>
              <a:spcAft>
                <a:spcPts val="0"/>
              </a:spcAft>
              <a:buFont typeface="Arial" pitchFamily="34" charset="0"/>
              <a:buNone/>
              <a:defRPr/>
            </a:pPr>
            <a:endParaRPr lang="hu-HU" sz="2800" dirty="0">
              <a:latin typeface="+mn-lt"/>
              <a:cs typeface="+mn-cs"/>
            </a:endParaRPr>
          </a:p>
        </p:txBody>
      </p:sp>
      <p:sp>
        <p:nvSpPr>
          <p:cNvPr id="5" name="Szövegdoboz 4"/>
          <p:cNvSpPr txBox="1"/>
          <p:nvPr/>
        </p:nvSpPr>
        <p:spPr>
          <a:xfrm>
            <a:off x="251520" y="3212976"/>
            <a:ext cx="7129462" cy="3754874"/>
          </a:xfrm>
          <a:prstGeom prst="rect">
            <a:avLst/>
          </a:prstGeom>
          <a:noFill/>
        </p:spPr>
        <p:txBody>
          <a:bodyPr>
            <a:spAutoFit/>
          </a:bodyPr>
          <a:lstStyle/>
          <a:p>
            <a:pPr marL="514350" indent="-514350" algn="just" fontAlgn="auto">
              <a:spcBef>
                <a:spcPts val="0"/>
              </a:spcBef>
              <a:spcAft>
                <a:spcPts val="0"/>
              </a:spcAft>
              <a:defRPr/>
            </a:pPr>
            <a:r>
              <a:rPr lang="hu-HU" sz="2500" b="1" dirty="0">
                <a:effectLst>
                  <a:outerShdw blurRad="38100" dist="38100" dir="2700000" algn="tl">
                    <a:srgbClr val="000000">
                      <a:alpha val="43137"/>
                    </a:srgbClr>
                  </a:outerShdw>
                </a:effectLst>
                <a:latin typeface="+mn-lt"/>
                <a:cs typeface="+mn-cs"/>
              </a:rPr>
              <a:t> </a:t>
            </a:r>
            <a:r>
              <a:rPr lang="hu-HU" sz="2500" b="1" dirty="0">
                <a:solidFill>
                  <a:schemeClr val="accent6">
                    <a:lumMod val="75000"/>
                  </a:schemeClr>
                </a:solidFill>
                <a:effectLst>
                  <a:outerShdw blurRad="38100" dist="38100" dir="2700000" algn="tl">
                    <a:srgbClr val="000000">
                      <a:alpha val="43137"/>
                    </a:srgbClr>
                  </a:outerShdw>
                </a:effectLst>
                <a:latin typeface="+mn-lt"/>
                <a:cs typeface="+mn-cs"/>
              </a:rPr>
              <a:t>The project is </a:t>
            </a:r>
            <a:r>
              <a:rPr lang="hu-HU" sz="2500" b="1" dirty="0" err="1">
                <a:solidFill>
                  <a:schemeClr val="accent6">
                    <a:lumMod val="75000"/>
                  </a:schemeClr>
                </a:solidFill>
                <a:effectLst>
                  <a:outerShdw blurRad="38100" dist="38100" dir="2700000" algn="tl">
                    <a:srgbClr val="000000">
                      <a:alpha val="43137"/>
                    </a:srgbClr>
                  </a:outerShdw>
                </a:effectLst>
                <a:latin typeface="+mn-lt"/>
                <a:cs typeface="+mn-cs"/>
              </a:rPr>
              <a:t>based</a:t>
            </a:r>
            <a:r>
              <a:rPr lang="hu-HU" sz="2500" b="1" dirty="0">
                <a:solidFill>
                  <a:schemeClr val="accent6">
                    <a:lumMod val="75000"/>
                  </a:schemeClr>
                </a:solidFill>
                <a:effectLst>
                  <a:outerShdw blurRad="38100" dist="38100" dir="2700000" algn="tl">
                    <a:srgbClr val="000000">
                      <a:alpha val="43137"/>
                    </a:srgbClr>
                  </a:outerShdw>
                </a:effectLst>
                <a:latin typeface="+mn-lt"/>
                <a:cs typeface="+mn-cs"/>
              </a:rPr>
              <a:t> </a:t>
            </a:r>
            <a:r>
              <a:rPr lang="hu-HU" sz="2500" b="1" dirty="0" err="1">
                <a:solidFill>
                  <a:schemeClr val="accent6">
                    <a:lumMod val="75000"/>
                  </a:schemeClr>
                </a:solidFill>
                <a:effectLst>
                  <a:outerShdw blurRad="38100" dist="38100" dir="2700000" algn="tl">
                    <a:srgbClr val="000000">
                      <a:alpha val="43137"/>
                    </a:srgbClr>
                  </a:outerShdw>
                </a:effectLst>
                <a:latin typeface="+mn-lt"/>
                <a:cs typeface="+mn-cs"/>
              </a:rPr>
              <a:t>on</a:t>
            </a:r>
            <a:r>
              <a:rPr lang="hu-HU" sz="2500" b="1" dirty="0">
                <a:solidFill>
                  <a:schemeClr val="accent6">
                    <a:lumMod val="75000"/>
                  </a:schemeClr>
                </a:solidFill>
                <a:effectLst>
                  <a:outerShdw blurRad="38100" dist="38100" dir="2700000" algn="tl">
                    <a:srgbClr val="000000">
                      <a:alpha val="43137"/>
                    </a:srgbClr>
                  </a:outerShdw>
                </a:effectLst>
                <a:latin typeface="+mn-lt"/>
                <a:cs typeface="+mn-cs"/>
              </a:rPr>
              <a:t> </a:t>
            </a:r>
            <a:r>
              <a:rPr lang="hu-HU" sz="2500" b="1" dirty="0" err="1">
                <a:solidFill>
                  <a:schemeClr val="accent6">
                    <a:lumMod val="75000"/>
                  </a:schemeClr>
                </a:solidFill>
                <a:effectLst>
                  <a:outerShdw blurRad="38100" dist="38100" dir="2700000" algn="tl">
                    <a:srgbClr val="000000">
                      <a:alpha val="43137"/>
                    </a:srgbClr>
                  </a:outerShdw>
                </a:effectLst>
                <a:latin typeface="+mn-lt"/>
                <a:cs typeface="+mn-cs"/>
              </a:rPr>
              <a:t>following</a:t>
            </a:r>
            <a:r>
              <a:rPr lang="hu-HU" sz="2500" b="1" dirty="0">
                <a:solidFill>
                  <a:schemeClr val="accent6">
                    <a:lumMod val="75000"/>
                  </a:schemeClr>
                </a:solidFill>
                <a:effectLst>
                  <a:outerShdw blurRad="38100" dist="38100" dir="2700000" algn="tl">
                    <a:srgbClr val="000000">
                      <a:alpha val="43137"/>
                    </a:srgbClr>
                  </a:outerShdw>
                </a:effectLst>
                <a:latin typeface="+mn-lt"/>
                <a:cs typeface="+mn-cs"/>
              </a:rPr>
              <a:t> </a:t>
            </a:r>
            <a:r>
              <a:rPr lang="hu-HU" sz="2500" b="1" dirty="0" err="1">
                <a:solidFill>
                  <a:schemeClr val="accent6">
                    <a:lumMod val="75000"/>
                  </a:schemeClr>
                </a:solidFill>
                <a:effectLst>
                  <a:outerShdw blurRad="38100" dist="38100" dir="2700000" algn="tl">
                    <a:srgbClr val="000000">
                      <a:alpha val="43137"/>
                    </a:srgbClr>
                  </a:outerShdw>
                </a:effectLst>
                <a:latin typeface="+mn-lt"/>
                <a:cs typeface="+mn-cs"/>
              </a:rPr>
              <a:t>questions</a:t>
            </a:r>
            <a:r>
              <a:rPr lang="hu-HU" sz="2500" b="1" dirty="0">
                <a:solidFill>
                  <a:schemeClr val="accent6">
                    <a:lumMod val="75000"/>
                  </a:schemeClr>
                </a:solidFill>
                <a:effectLst>
                  <a:outerShdw blurRad="38100" dist="38100" dir="2700000" algn="tl">
                    <a:srgbClr val="000000">
                      <a:alpha val="43137"/>
                    </a:srgbClr>
                  </a:outerShdw>
                </a:effectLst>
                <a:latin typeface="+mn-lt"/>
                <a:cs typeface="+mn-cs"/>
              </a:rPr>
              <a:t>:</a:t>
            </a:r>
          </a:p>
          <a:p>
            <a:pPr marL="514350" indent="-514350" algn="just" fontAlgn="auto">
              <a:spcBef>
                <a:spcPts val="0"/>
              </a:spcBef>
              <a:spcAft>
                <a:spcPts val="0"/>
              </a:spcAft>
              <a:defRPr/>
            </a:pPr>
            <a:endParaRPr lang="hu-HU" sz="2500" b="1" dirty="0">
              <a:effectLst>
                <a:outerShdw blurRad="38100" dist="38100" dir="2700000" algn="tl">
                  <a:srgbClr val="000000">
                    <a:alpha val="43137"/>
                  </a:srgbClr>
                </a:outerShdw>
              </a:effectLst>
              <a:latin typeface="+mn-lt"/>
              <a:cs typeface="+mn-cs"/>
            </a:endParaRPr>
          </a:p>
          <a:p>
            <a:pPr algn="just" fontAlgn="auto">
              <a:spcBef>
                <a:spcPts val="0"/>
              </a:spcBef>
              <a:spcAft>
                <a:spcPts val="0"/>
              </a:spcAft>
              <a:buFont typeface="Arial" pitchFamily="34" charset="0"/>
              <a:buChar char="•"/>
              <a:defRPr/>
            </a:pPr>
            <a:r>
              <a:rPr lang="hu-HU" sz="2400" dirty="0">
                <a:latin typeface="+mn-lt"/>
                <a:cs typeface="+mn-cs"/>
              </a:rPr>
              <a:t> </a:t>
            </a:r>
            <a:r>
              <a:rPr lang="hu-HU" sz="2400" dirty="0" err="1">
                <a:latin typeface="+mn-lt"/>
                <a:cs typeface="+mn-cs"/>
              </a:rPr>
              <a:t>How</a:t>
            </a:r>
            <a:r>
              <a:rPr lang="hu-HU" sz="2400" dirty="0">
                <a:latin typeface="+mn-lt"/>
                <a:cs typeface="+mn-cs"/>
              </a:rPr>
              <a:t> far is </a:t>
            </a:r>
            <a:r>
              <a:rPr lang="hu-HU" sz="2400" dirty="0" err="1">
                <a:latin typeface="+mn-lt"/>
                <a:cs typeface="+mn-cs"/>
              </a:rPr>
              <a:t>vocational</a:t>
            </a:r>
            <a:r>
              <a:rPr lang="hu-HU" sz="2400" dirty="0">
                <a:latin typeface="+mn-lt"/>
                <a:cs typeface="+mn-cs"/>
              </a:rPr>
              <a:t> </a:t>
            </a:r>
            <a:r>
              <a:rPr lang="hu-HU" sz="2400" dirty="0" err="1">
                <a:latin typeface="+mn-lt"/>
                <a:cs typeface="+mn-cs"/>
              </a:rPr>
              <a:t>training</a:t>
            </a:r>
            <a:r>
              <a:rPr lang="hu-HU" sz="2400" dirty="0">
                <a:latin typeface="+mn-lt"/>
                <a:cs typeface="+mn-cs"/>
              </a:rPr>
              <a:t> </a:t>
            </a:r>
            <a:r>
              <a:rPr lang="hu-HU" sz="2400" dirty="0" err="1">
                <a:latin typeface="+mn-lt"/>
                <a:cs typeface="+mn-cs"/>
              </a:rPr>
              <a:t>in</a:t>
            </a:r>
            <a:r>
              <a:rPr lang="hu-HU" sz="2400" dirty="0">
                <a:latin typeface="+mn-lt"/>
                <a:cs typeface="+mn-cs"/>
              </a:rPr>
              <a:t> </a:t>
            </a:r>
            <a:endParaRPr lang="hu-HU" sz="2400" dirty="0" smtClean="0">
              <a:latin typeface="+mn-lt"/>
              <a:cs typeface="+mn-cs"/>
            </a:endParaRPr>
          </a:p>
          <a:p>
            <a:pPr algn="just" fontAlgn="auto">
              <a:spcBef>
                <a:spcPts val="0"/>
              </a:spcBef>
              <a:spcAft>
                <a:spcPts val="0"/>
              </a:spcAft>
              <a:defRPr/>
            </a:pPr>
            <a:r>
              <a:rPr lang="hu-HU" sz="2400" dirty="0" smtClean="0">
                <a:solidFill>
                  <a:prstClr val="black"/>
                </a:solidFill>
                <a:latin typeface="Calibri"/>
              </a:rPr>
              <a:t>   </a:t>
            </a:r>
            <a:r>
              <a:rPr lang="hu-HU" sz="2400" dirty="0" err="1" smtClean="0">
                <a:solidFill>
                  <a:prstClr val="black"/>
                </a:solidFill>
                <a:latin typeface="Calibri"/>
              </a:rPr>
              <a:t>accordance</a:t>
            </a:r>
            <a:r>
              <a:rPr lang="hu-HU" sz="2400" dirty="0" smtClean="0">
                <a:solidFill>
                  <a:prstClr val="black"/>
                </a:solidFill>
                <a:latin typeface="Calibri"/>
              </a:rPr>
              <a:t> </a:t>
            </a:r>
            <a:r>
              <a:rPr lang="hu-HU" sz="2400" dirty="0" err="1">
                <a:solidFill>
                  <a:prstClr val="black"/>
                </a:solidFill>
                <a:latin typeface="Calibri"/>
              </a:rPr>
              <a:t>with</a:t>
            </a:r>
            <a:r>
              <a:rPr lang="hu-HU" sz="2400" dirty="0">
                <a:solidFill>
                  <a:prstClr val="black"/>
                </a:solidFill>
                <a:latin typeface="Calibri"/>
              </a:rPr>
              <a:t> </a:t>
            </a:r>
            <a:r>
              <a:rPr lang="hu-HU" sz="2400" dirty="0" smtClean="0">
                <a:latin typeface="+mn-lt"/>
                <a:cs typeface="+mn-cs"/>
              </a:rPr>
              <a:t>market </a:t>
            </a:r>
            <a:r>
              <a:rPr lang="hu-HU" sz="2400" dirty="0" err="1">
                <a:latin typeface="+mn-lt"/>
                <a:cs typeface="+mn-cs"/>
              </a:rPr>
              <a:t>requirements</a:t>
            </a:r>
            <a:r>
              <a:rPr lang="hu-HU" sz="2400" dirty="0" smtClean="0">
                <a:latin typeface="+mn-lt"/>
                <a:cs typeface="+mn-cs"/>
              </a:rPr>
              <a:t>?</a:t>
            </a:r>
          </a:p>
          <a:p>
            <a:pPr algn="just" fontAlgn="auto">
              <a:spcBef>
                <a:spcPts val="0"/>
              </a:spcBef>
              <a:spcAft>
                <a:spcPts val="0"/>
              </a:spcAft>
              <a:defRPr/>
            </a:pPr>
            <a:endParaRPr lang="hu-HU" sz="900" dirty="0">
              <a:latin typeface="+mn-lt"/>
              <a:cs typeface="+mn-cs"/>
            </a:endParaRPr>
          </a:p>
          <a:p>
            <a:pPr algn="just" fontAlgn="auto">
              <a:spcBef>
                <a:spcPts val="0"/>
              </a:spcBef>
              <a:spcAft>
                <a:spcPts val="0"/>
              </a:spcAft>
              <a:buFont typeface="Arial" pitchFamily="34" charset="0"/>
              <a:buChar char="•"/>
              <a:defRPr/>
            </a:pPr>
            <a:r>
              <a:rPr lang="hu-HU" sz="2400" dirty="0">
                <a:latin typeface="+mn-lt"/>
                <a:cs typeface="+mn-cs"/>
              </a:rPr>
              <a:t> </a:t>
            </a:r>
            <a:r>
              <a:rPr lang="hu-HU" sz="2400" dirty="0" err="1">
                <a:latin typeface="+mn-lt"/>
                <a:cs typeface="+mn-cs"/>
              </a:rPr>
              <a:t>How</a:t>
            </a:r>
            <a:r>
              <a:rPr lang="hu-HU" sz="2400" dirty="0">
                <a:latin typeface="+mn-lt"/>
                <a:cs typeface="+mn-cs"/>
              </a:rPr>
              <a:t> </a:t>
            </a:r>
            <a:r>
              <a:rPr lang="hu-HU" sz="2400" dirty="0" err="1">
                <a:latin typeface="+mn-lt"/>
                <a:cs typeface="+mn-cs"/>
              </a:rPr>
              <a:t>similar</a:t>
            </a:r>
            <a:r>
              <a:rPr lang="hu-HU" sz="2400" dirty="0">
                <a:latin typeface="+mn-lt"/>
                <a:cs typeface="+mn-cs"/>
              </a:rPr>
              <a:t> is the </a:t>
            </a:r>
            <a:r>
              <a:rPr lang="hu-HU" sz="2400" dirty="0" err="1">
                <a:latin typeface="+mn-lt"/>
                <a:cs typeface="+mn-cs"/>
              </a:rPr>
              <a:t>expertise</a:t>
            </a:r>
            <a:r>
              <a:rPr lang="hu-HU" sz="2400" dirty="0">
                <a:latin typeface="+mn-lt"/>
                <a:cs typeface="+mn-cs"/>
              </a:rPr>
              <a:t> </a:t>
            </a:r>
            <a:r>
              <a:rPr lang="hu-HU" sz="2400" dirty="0" err="1">
                <a:latin typeface="+mn-lt"/>
                <a:cs typeface="+mn-cs"/>
              </a:rPr>
              <a:t>acquired</a:t>
            </a:r>
            <a:r>
              <a:rPr lang="hu-HU" sz="2400" dirty="0">
                <a:latin typeface="+mn-lt"/>
                <a:cs typeface="+mn-cs"/>
              </a:rPr>
              <a:t> </a:t>
            </a:r>
            <a:endParaRPr lang="hu-HU" sz="2400" dirty="0" smtClean="0">
              <a:latin typeface="+mn-lt"/>
              <a:cs typeface="+mn-cs"/>
            </a:endParaRPr>
          </a:p>
          <a:p>
            <a:pPr algn="just" fontAlgn="auto">
              <a:spcBef>
                <a:spcPts val="0"/>
              </a:spcBef>
              <a:spcAft>
                <a:spcPts val="0"/>
              </a:spcAft>
              <a:defRPr/>
            </a:pPr>
            <a:r>
              <a:rPr lang="hu-HU" sz="2400" dirty="0">
                <a:latin typeface="+mn-lt"/>
                <a:cs typeface="+mn-cs"/>
              </a:rPr>
              <a:t> </a:t>
            </a:r>
            <a:r>
              <a:rPr lang="hu-HU" sz="2400" dirty="0" smtClean="0">
                <a:latin typeface="+mn-lt"/>
                <a:cs typeface="+mn-cs"/>
              </a:rPr>
              <a:t>  </a:t>
            </a:r>
            <a:r>
              <a:rPr lang="hu-HU" sz="2400" dirty="0" err="1" smtClean="0">
                <a:solidFill>
                  <a:prstClr val="black"/>
                </a:solidFill>
                <a:latin typeface="Calibri"/>
              </a:rPr>
              <a:t>in</a:t>
            </a:r>
            <a:r>
              <a:rPr lang="hu-HU" sz="2400" dirty="0" smtClean="0">
                <a:solidFill>
                  <a:prstClr val="black"/>
                </a:solidFill>
                <a:latin typeface="Calibri"/>
              </a:rPr>
              <a:t> </a:t>
            </a:r>
            <a:r>
              <a:rPr lang="hu-HU" sz="2400" dirty="0" err="1">
                <a:solidFill>
                  <a:prstClr val="black"/>
                </a:solidFill>
                <a:latin typeface="Calibri"/>
              </a:rPr>
              <a:t>different</a:t>
            </a:r>
            <a:r>
              <a:rPr lang="hu-HU" sz="2400" dirty="0">
                <a:solidFill>
                  <a:prstClr val="black"/>
                </a:solidFill>
                <a:latin typeface="Calibri"/>
              </a:rPr>
              <a:t> </a:t>
            </a:r>
            <a:r>
              <a:rPr lang="hu-HU" sz="2400" dirty="0" err="1" smtClean="0">
                <a:latin typeface="+mn-lt"/>
                <a:cs typeface="+mn-cs"/>
              </a:rPr>
              <a:t>countries</a:t>
            </a:r>
            <a:r>
              <a:rPr lang="hu-HU" sz="2400" dirty="0" smtClean="0">
                <a:latin typeface="+mn-lt"/>
                <a:cs typeface="+mn-cs"/>
              </a:rPr>
              <a:t> </a:t>
            </a:r>
            <a:r>
              <a:rPr lang="hu-HU" sz="2400" dirty="0">
                <a:latin typeface="+mn-lt"/>
                <a:cs typeface="+mn-cs"/>
              </a:rPr>
              <a:t>of the </a:t>
            </a:r>
            <a:r>
              <a:rPr lang="hu-HU" sz="2400" dirty="0" err="1">
                <a:latin typeface="+mn-lt"/>
                <a:cs typeface="+mn-cs"/>
              </a:rPr>
              <a:t>region</a:t>
            </a:r>
            <a:r>
              <a:rPr lang="hu-HU" sz="2400" dirty="0" smtClean="0">
                <a:latin typeface="+mn-lt"/>
                <a:cs typeface="+mn-cs"/>
              </a:rPr>
              <a:t>?</a:t>
            </a:r>
          </a:p>
          <a:p>
            <a:pPr algn="just" fontAlgn="auto">
              <a:spcBef>
                <a:spcPts val="0"/>
              </a:spcBef>
              <a:spcAft>
                <a:spcPts val="0"/>
              </a:spcAft>
              <a:defRPr/>
            </a:pPr>
            <a:endParaRPr lang="hu-HU" sz="900" dirty="0">
              <a:latin typeface="+mn-lt"/>
              <a:cs typeface="+mn-cs"/>
            </a:endParaRPr>
          </a:p>
          <a:p>
            <a:pPr algn="just" fontAlgn="auto">
              <a:spcBef>
                <a:spcPts val="0"/>
              </a:spcBef>
              <a:spcAft>
                <a:spcPts val="0"/>
              </a:spcAft>
              <a:buFont typeface="Arial" pitchFamily="34" charset="0"/>
              <a:buChar char="•"/>
              <a:defRPr/>
            </a:pPr>
            <a:r>
              <a:rPr lang="hu-HU" sz="2400" dirty="0">
                <a:latin typeface="+mn-lt"/>
                <a:cs typeface="+mn-cs"/>
              </a:rPr>
              <a:t> </a:t>
            </a:r>
            <a:r>
              <a:rPr lang="en-US" sz="2400" dirty="0">
                <a:latin typeface="+mn-lt"/>
                <a:cs typeface="+mn-cs"/>
              </a:rPr>
              <a:t>What is the reason for skills shortages</a:t>
            </a:r>
            <a:r>
              <a:rPr lang="hu-HU" sz="2400" dirty="0">
                <a:latin typeface="+mn-lt"/>
                <a:cs typeface="+mn-cs"/>
              </a:rPr>
              <a:t> </a:t>
            </a:r>
            <a:r>
              <a:rPr lang="en-US" sz="2400" dirty="0">
                <a:latin typeface="+mn-lt"/>
                <a:cs typeface="+mn-cs"/>
              </a:rPr>
              <a:t>in </a:t>
            </a:r>
            <a:r>
              <a:rPr lang="hu-HU" sz="2400" dirty="0">
                <a:latin typeface="+mn-lt"/>
                <a:cs typeface="+mn-cs"/>
              </a:rPr>
              <a:t>more </a:t>
            </a:r>
            <a:r>
              <a:rPr lang="hu-HU" sz="2400" dirty="0" smtClean="0">
                <a:latin typeface="+mn-lt"/>
                <a:cs typeface="+mn-cs"/>
              </a:rPr>
              <a:t>and</a:t>
            </a:r>
          </a:p>
          <a:p>
            <a:pPr algn="just" fontAlgn="auto">
              <a:spcBef>
                <a:spcPts val="0"/>
              </a:spcBef>
              <a:spcAft>
                <a:spcPts val="0"/>
              </a:spcAft>
              <a:defRPr/>
            </a:pPr>
            <a:r>
              <a:rPr lang="hu-HU" sz="2400" dirty="0" smtClean="0">
                <a:latin typeface="+mn-lt"/>
                <a:cs typeface="+mn-cs"/>
              </a:rPr>
              <a:t>   </a:t>
            </a:r>
            <a:r>
              <a:rPr lang="hu-HU" sz="2400" dirty="0">
                <a:solidFill>
                  <a:prstClr val="black"/>
                </a:solidFill>
                <a:latin typeface="Calibri"/>
              </a:rPr>
              <a:t>more</a:t>
            </a:r>
            <a:r>
              <a:rPr lang="en-US" sz="2400" dirty="0">
                <a:solidFill>
                  <a:prstClr val="black"/>
                </a:solidFill>
                <a:latin typeface="Calibri"/>
              </a:rPr>
              <a:t> sectors</a:t>
            </a:r>
            <a:r>
              <a:rPr lang="hu-HU" sz="2400" dirty="0">
                <a:solidFill>
                  <a:prstClr val="black"/>
                </a:solidFill>
                <a:latin typeface="Calibri"/>
              </a:rPr>
              <a:t> and </a:t>
            </a:r>
            <a:r>
              <a:rPr lang="hu-HU" sz="2400" dirty="0" err="1">
                <a:solidFill>
                  <a:prstClr val="black"/>
                </a:solidFill>
                <a:latin typeface="Calibri"/>
              </a:rPr>
              <a:t>how</a:t>
            </a:r>
            <a:r>
              <a:rPr lang="hu-HU" sz="2400" dirty="0">
                <a:solidFill>
                  <a:prstClr val="black"/>
                </a:solidFill>
                <a:latin typeface="Calibri"/>
              </a:rPr>
              <a:t> </a:t>
            </a:r>
            <a:r>
              <a:rPr lang="hu-HU" sz="2400" dirty="0" err="1">
                <a:solidFill>
                  <a:prstClr val="black"/>
                </a:solidFill>
                <a:latin typeface="Calibri"/>
              </a:rPr>
              <a:t>could</a:t>
            </a:r>
            <a:r>
              <a:rPr lang="hu-HU" sz="2400" dirty="0">
                <a:solidFill>
                  <a:prstClr val="black"/>
                </a:solidFill>
                <a:latin typeface="Calibri"/>
              </a:rPr>
              <a:t> be </a:t>
            </a:r>
            <a:r>
              <a:rPr lang="hu-HU" sz="2400" dirty="0" err="1">
                <a:solidFill>
                  <a:prstClr val="black"/>
                </a:solidFill>
                <a:latin typeface="Calibri"/>
              </a:rPr>
              <a:t>stopped</a:t>
            </a:r>
            <a:r>
              <a:rPr lang="hu-HU" sz="2400" dirty="0">
                <a:solidFill>
                  <a:prstClr val="black"/>
                </a:solidFill>
                <a:latin typeface="Calibri"/>
              </a:rPr>
              <a:t> </a:t>
            </a:r>
            <a:r>
              <a:rPr lang="hu-HU" sz="2400" dirty="0" err="1">
                <a:solidFill>
                  <a:prstClr val="black"/>
                </a:solidFill>
                <a:latin typeface="Calibri"/>
              </a:rPr>
              <a:t>this</a:t>
            </a:r>
            <a:r>
              <a:rPr lang="hu-HU" sz="2400" dirty="0">
                <a:solidFill>
                  <a:prstClr val="black"/>
                </a:solidFill>
                <a:latin typeface="Calibri"/>
              </a:rPr>
              <a:t> </a:t>
            </a:r>
            <a:r>
              <a:rPr lang="hu-HU" sz="2400" dirty="0" err="1">
                <a:solidFill>
                  <a:prstClr val="black"/>
                </a:solidFill>
                <a:latin typeface="Calibri"/>
              </a:rPr>
              <a:t>gap</a:t>
            </a:r>
            <a:r>
              <a:rPr lang="hu-HU" sz="2400" dirty="0">
                <a:solidFill>
                  <a:prstClr val="black"/>
                </a:solidFill>
                <a:latin typeface="Calibri"/>
              </a:rPr>
              <a:t>?</a:t>
            </a:r>
            <a:endParaRPr lang="hu-HU" sz="2400" dirty="0">
              <a:latin typeface="+mn-lt"/>
              <a:cs typeface="+mn-cs"/>
            </a:endParaRPr>
          </a:p>
          <a:p>
            <a:pPr algn="just" fontAlgn="auto">
              <a:spcBef>
                <a:spcPts val="0"/>
              </a:spcBef>
              <a:spcAft>
                <a:spcPts val="0"/>
              </a:spcAft>
              <a:defRPr/>
            </a:pPr>
            <a:endParaRPr lang="hu-HU" sz="2600" dirty="0">
              <a:latin typeface="+mn-lt"/>
              <a:cs typeface="+mn-cs"/>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zövegdoboz 1"/>
          <p:cNvSpPr txBox="1">
            <a:spLocks noChangeArrowheads="1"/>
          </p:cNvSpPr>
          <p:nvPr/>
        </p:nvSpPr>
        <p:spPr bwMode="auto">
          <a:xfrm>
            <a:off x="179512" y="1700808"/>
            <a:ext cx="8713787" cy="4739759"/>
          </a:xfrm>
          <a:prstGeom prst="rect">
            <a:avLst/>
          </a:prstGeom>
          <a:noFill/>
          <a:ln w="9525">
            <a:noFill/>
            <a:miter lim="800000"/>
            <a:headEnd/>
            <a:tailEnd/>
          </a:ln>
        </p:spPr>
        <p:txBody>
          <a:bodyPr>
            <a:spAutoFit/>
          </a:bodyPr>
          <a:lstStyle/>
          <a:p>
            <a:pPr algn="just">
              <a:buFont typeface="Arial" charset="0"/>
              <a:buChar char="•"/>
            </a:pPr>
            <a:r>
              <a:rPr lang="hu-HU" sz="2000" dirty="0">
                <a:latin typeface="Calibri" pitchFamily="34" charset="0"/>
              </a:rPr>
              <a:t> </a:t>
            </a:r>
            <a:r>
              <a:rPr lang="en-GB" sz="2200" dirty="0">
                <a:latin typeface="Calibri" pitchFamily="34" charset="0"/>
              </a:rPr>
              <a:t>Spread of uniform vocational education in South East Europe; Professionals educated and trained in accordance with the needs of the labour market of the Danube Region countries; The creation of a uniform training system whose certificate all countries accept; The interoperability between countries can happen due to same professional qualifications</a:t>
            </a:r>
            <a:endParaRPr lang="hu-HU" sz="2200" dirty="0">
              <a:latin typeface="Calibri" pitchFamily="34" charset="0"/>
            </a:endParaRPr>
          </a:p>
          <a:p>
            <a:pPr algn="just"/>
            <a:endParaRPr lang="hu-HU" sz="800" dirty="0" smtClean="0">
              <a:latin typeface="Calibri" pitchFamily="34" charset="0"/>
            </a:endParaRPr>
          </a:p>
          <a:p>
            <a:pPr algn="just"/>
            <a:endParaRPr lang="hu-HU" sz="2200" dirty="0">
              <a:latin typeface="Calibri" pitchFamily="34" charset="0"/>
            </a:endParaRPr>
          </a:p>
          <a:p>
            <a:pPr algn="just">
              <a:buFont typeface="Arial" charset="0"/>
              <a:buChar char="•"/>
            </a:pPr>
            <a:r>
              <a:rPr lang="hu-HU" sz="2200" dirty="0">
                <a:latin typeface="Calibri" pitchFamily="34" charset="0"/>
              </a:rPr>
              <a:t> </a:t>
            </a:r>
            <a:r>
              <a:rPr lang="en-US" sz="2200" dirty="0">
                <a:latin typeface="Calibri" pitchFamily="34" charset="0"/>
              </a:rPr>
              <a:t>to develop an integrated vocational training system that allows countries to recognize each other’s certificates and applies a uniform system of requirements to reach the equivalent knowledge level at each profession in the region.</a:t>
            </a:r>
            <a:endParaRPr lang="hu-HU" sz="2200" dirty="0">
              <a:latin typeface="Calibri" pitchFamily="34" charset="0"/>
            </a:endParaRPr>
          </a:p>
          <a:p>
            <a:pPr algn="just"/>
            <a:endParaRPr lang="hu-HU" sz="2200" dirty="0" smtClean="0">
              <a:latin typeface="Calibri" pitchFamily="34" charset="0"/>
            </a:endParaRPr>
          </a:p>
          <a:p>
            <a:pPr algn="just"/>
            <a:endParaRPr lang="hu-HU" sz="800" dirty="0">
              <a:latin typeface="Calibri" pitchFamily="34" charset="0"/>
            </a:endParaRPr>
          </a:p>
          <a:p>
            <a:pPr algn="just">
              <a:buFont typeface="Arial" charset="0"/>
              <a:buChar char="•"/>
            </a:pPr>
            <a:r>
              <a:rPr lang="hu-HU" sz="2200" dirty="0">
                <a:latin typeface="Calibri" pitchFamily="34" charset="0"/>
              </a:rPr>
              <a:t> </a:t>
            </a:r>
            <a:r>
              <a:rPr lang="en-US" sz="2200" dirty="0">
                <a:latin typeface="Calibri" pitchFamily="34" charset="0"/>
              </a:rPr>
              <a:t>to enhance the role of environmental protection and an environmentally conscious approach in the vocational training </a:t>
            </a:r>
            <a:r>
              <a:rPr lang="en-US" sz="2200" dirty="0" err="1">
                <a:latin typeface="Calibri" pitchFamily="34" charset="0"/>
              </a:rPr>
              <a:t>programmes</a:t>
            </a:r>
            <a:endParaRPr lang="hu-HU" sz="2200" dirty="0">
              <a:latin typeface="Calibri" pitchFamily="34" charset="0"/>
            </a:endParaRPr>
          </a:p>
        </p:txBody>
      </p:sp>
      <p:sp>
        <p:nvSpPr>
          <p:cNvPr id="4" name="Szövegdoboz 3"/>
          <p:cNvSpPr txBox="1"/>
          <p:nvPr/>
        </p:nvSpPr>
        <p:spPr>
          <a:xfrm>
            <a:off x="323528" y="692696"/>
            <a:ext cx="4535488" cy="522288"/>
          </a:xfrm>
          <a:prstGeom prst="rect">
            <a:avLst/>
          </a:prstGeom>
          <a:noFill/>
          <a:effectLst>
            <a:outerShdw blurRad="50800" dist="38100" dir="2700000" sx="68000" sy="68000" algn="tl" rotWithShape="0">
              <a:prstClr val="black">
                <a:alpha val="40000"/>
              </a:prstClr>
            </a:outerShdw>
          </a:effectLst>
        </p:spPr>
        <p:txBody>
          <a:bodyPr>
            <a:spAutoFit/>
          </a:bodyPr>
          <a:lstStyle/>
          <a:p>
            <a:pPr fontAlgn="auto">
              <a:spcBef>
                <a:spcPts val="0"/>
              </a:spcBef>
              <a:spcAft>
                <a:spcPts val="0"/>
              </a:spcAft>
              <a:defRPr/>
            </a:pPr>
            <a:r>
              <a:rPr lang="hu-HU" sz="2800" b="1" dirty="0">
                <a:solidFill>
                  <a:schemeClr val="accent6">
                    <a:lumMod val="75000"/>
                  </a:schemeClr>
                </a:solidFill>
                <a:effectLst>
                  <a:outerShdw blurRad="38100" dist="38100" dir="2700000" algn="tl">
                    <a:srgbClr val="000000">
                      <a:alpha val="43137"/>
                    </a:srgbClr>
                  </a:outerShdw>
                </a:effectLst>
                <a:latin typeface="+mj-lt"/>
              </a:rPr>
              <a:t>General </a:t>
            </a:r>
            <a:r>
              <a:rPr lang="hu-HU" sz="2800" b="1" dirty="0" err="1">
                <a:solidFill>
                  <a:schemeClr val="accent6">
                    <a:lumMod val="75000"/>
                  </a:schemeClr>
                </a:solidFill>
                <a:effectLst>
                  <a:outerShdw blurRad="38100" dist="38100" dir="2700000" algn="tl">
                    <a:srgbClr val="000000">
                      <a:alpha val="43137"/>
                    </a:srgbClr>
                  </a:outerShdw>
                </a:effectLst>
                <a:latin typeface="+mj-lt"/>
              </a:rPr>
              <a:t>goals</a:t>
            </a:r>
            <a:r>
              <a:rPr lang="hu-HU" sz="2800" b="1" dirty="0">
                <a:solidFill>
                  <a:schemeClr val="accent6">
                    <a:lumMod val="75000"/>
                  </a:schemeClr>
                </a:solidFill>
                <a:effectLst>
                  <a:outerShdw blurRad="38100" dist="38100" dir="2700000" algn="tl">
                    <a:srgbClr val="000000">
                      <a:alpha val="43137"/>
                    </a:srgbClr>
                  </a:outerShdw>
                </a:effectLst>
                <a:latin typeface="+mj-lt"/>
              </a:rPr>
              <a:t>:</a:t>
            </a:r>
            <a:endParaRPr lang="hu-HU" sz="2800" b="1" dirty="0">
              <a:solidFill>
                <a:schemeClr val="accent6">
                  <a:lumMod val="75000"/>
                </a:schemeClr>
              </a:solidFill>
              <a:latin typeface="+mj-lt"/>
              <a:cs typeface="+mn-cs"/>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zövegdoboz 1"/>
          <p:cNvSpPr txBox="1">
            <a:spLocks noChangeArrowheads="1"/>
          </p:cNvSpPr>
          <p:nvPr/>
        </p:nvSpPr>
        <p:spPr bwMode="auto">
          <a:xfrm>
            <a:off x="179512" y="1268760"/>
            <a:ext cx="8713787" cy="5139869"/>
          </a:xfrm>
          <a:prstGeom prst="rect">
            <a:avLst/>
          </a:prstGeom>
          <a:noFill/>
          <a:ln w="9525">
            <a:noFill/>
            <a:miter lim="800000"/>
            <a:headEnd/>
            <a:tailEnd/>
          </a:ln>
        </p:spPr>
        <p:txBody>
          <a:bodyPr>
            <a:spAutoFit/>
          </a:bodyPr>
          <a:lstStyle/>
          <a:p>
            <a:pPr marL="457200" indent="-457200" algn="just">
              <a:buFont typeface="+mj-lt"/>
              <a:buAutoNum type="arabicPeriod"/>
            </a:pPr>
            <a:r>
              <a:rPr lang="en-GB" sz="2000" dirty="0" smtClean="0">
                <a:latin typeface="Calibri" pitchFamily="34" charset="0"/>
              </a:rPr>
              <a:t>The </a:t>
            </a:r>
            <a:r>
              <a:rPr lang="en-GB" sz="2000" dirty="0">
                <a:latin typeface="Calibri" pitchFamily="34" charset="0"/>
              </a:rPr>
              <a:t>promotion of uniform vocational education in national media by all project partners (WP2</a:t>
            </a:r>
            <a:r>
              <a:rPr lang="en-GB" sz="2000" dirty="0" smtClean="0">
                <a:latin typeface="Calibri" pitchFamily="34" charset="0"/>
              </a:rPr>
              <a:t>);</a:t>
            </a:r>
            <a:endParaRPr lang="hu-HU" sz="2000" dirty="0">
              <a:latin typeface="Calibri" pitchFamily="34" charset="0"/>
            </a:endParaRPr>
          </a:p>
          <a:p>
            <a:pPr marL="457200" indent="-457200" algn="just">
              <a:buFont typeface="+mj-lt"/>
              <a:buAutoNum type="arabicPeriod"/>
            </a:pPr>
            <a:endParaRPr lang="hu-HU" sz="1200" dirty="0">
              <a:latin typeface="Calibri" pitchFamily="34" charset="0"/>
            </a:endParaRPr>
          </a:p>
          <a:p>
            <a:pPr marL="457200" indent="-457200" algn="just">
              <a:buFont typeface="+mj-lt"/>
              <a:buAutoNum type="arabicPeriod"/>
            </a:pPr>
            <a:r>
              <a:rPr lang="en-GB" sz="2000" dirty="0" smtClean="0">
                <a:latin typeface="Calibri" pitchFamily="34" charset="0"/>
              </a:rPr>
              <a:t>Founding </a:t>
            </a:r>
            <a:r>
              <a:rPr lang="en-GB" sz="2000" dirty="0">
                <a:latin typeface="Calibri" pitchFamily="34" charset="0"/>
              </a:rPr>
              <a:t>the institution of the EGTC that will later apply for registration (WP3</a:t>
            </a:r>
            <a:r>
              <a:rPr lang="en-GB" sz="2000" dirty="0" smtClean="0">
                <a:latin typeface="Calibri" pitchFamily="34" charset="0"/>
              </a:rPr>
              <a:t>);</a:t>
            </a:r>
            <a:endParaRPr lang="hu-HU" sz="2000" dirty="0">
              <a:latin typeface="Calibri" pitchFamily="34" charset="0"/>
            </a:endParaRPr>
          </a:p>
          <a:p>
            <a:pPr marL="457200" indent="-457200" algn="just">
              <a:buFont typeface="+mj-lt"/>
              <a:buAutoNum type="arabicPeriod"/>
            </a:pPr>
            <a:endParaRPr lang="hu-HU" sz="1200" dirty="0">
              <a:latin typeface="Calibri" pitchFamily="34" charset="0"/>
            </a:endParaRPr>
          </a:p>
          <a:p>
            <a:pPr marL="457200" indent="-457200" algn="just">
              <a:buFont typeface="+mj-lt"/>
              <a:buAutoNum type="arabicPeriod"/>
            </a:pPr>
            <a:r>
              <a:rPr lang="en-GB" sz="2000" dirty="0" smtClean="0">
                <a:latin typeface="Calibri" pitchFamily="34" charset="0"/>
              </a:rPr>
              <a:t>The </a:t>
            </a:r>
            <a:r>
              <a:rPr lang="en-GB" sz="2000" dirty="0">
                <a:latin typeface="Calibri" pitchFamily="34" charset="0"/>
              </a:rPr>
              <a:t>study of the experiences and results of the German and Austrian educational systems, in order to implement them to the future training system (WP4);</a:t>
            </a:r>
            <a:endParaRPr lang="hu-HU" sz="2000" dirty="0">
              <a:latin typeface="Calibri" pitchFamily="34" charset="0"/>
            </a:endParaRPr>
          </a:p>
          <a:p>
            <a:pPr marL="457200" indent="-457200" algn="just">
              <a:buFont typeface="+mj-lt"/>
              <a:buAutoNum type="arabicPeriod"/>
            </a:pPr>
            <a:endParaRPr lang="hu-HU" sz="1200" dirty="0">
              <a:latin typeface="Calibri" pitchFamily="34" charset="0"/>
            </a:endParaRPr>
          </a:p>
          <a:p>
            <a:pPr marL="457200" indent="-457200" algn="just">
              <a:buFont typeface="+mj-lt"/>
              <a:buAutoNum type="arabicPeriod"/>
            </a:pPr>
            <a:r>
              <a:rPr lang="en-GB" sz="2000" dirty="0" smtClean="0">
                <a:latin typeface="Calibri" pitchFamily="34" charset="0"/>
              </a:rPr>
              <a:t>Increasing </a:t>
            </a:r>
            <a:r>
              <a:rPr lang="en-GB" sz="2000" dirty="0">
                <a:latin typeface="Calibri" pitchFamily="34" charset="0"/>
              </a:rPr>
              <a:t>the interest and willingness of economic entities in practical training and the preparation of a Pilot in Hungary (WP5);</a:t>
            </a:r>
            <a:endParaRPr lang="hu-HU" sz="2000" dirty="0">
              <a:latin typeface="Calibri" pitchFamily="34" charset="0"/>
            </a:endParaRPr>
          </a:p>
          <a:p>
            <a:pPr marL="457200" indent="-457200" algn="just">
              <a:buFont typeface="+mj-lt"/>
              <a:buAutoNum type="arabicPeriod"/>
            </a:pPr>
            <a:endParaRPr lang="hu-HU" sz="1200" dirty="0">
              <a:latin typeface="Calibri" pitchFamily="34" charset="0"/>
            </a:endParaRPr>
          </a:p>
          <a:p>
            <a:pPr marL="457200" indent="-457200" algn="just">
              <a:buFont typeface="+mj-lt"/>
              <a:buAutoNum type="arabicPeriod"/>
            </a:pPr>
            <a:r>
              <a:rPr lang="en-GB" sz="2000" dirty="0" smtClean="0">
                <a:latin typeface="Calibri" pitchFamily="34" charset="0"/>
              </a:rPr>
              <a:t>Design </a:t>
            </a:r>
            <a:r>
              <a:rPr lang="en-GB" sz="2000" dirty="0">
                <a:latin typeface="Calibri" pitchFamily="34" charset="0"/>
              </a:rPr>
              <a:t>of registration system in Hungary in order to record the capacity of the future training centres (WP5</a:t>
            </a:r>
            <a:r>
              <a:rPr lang="en-GB" sz="2000" dirty="0" smtClean="0">
                <a:latin typeface="Calibri" pitchFamily="34" charset="0"/>
              </a:rPr>
              <a:t>);</a:t>
            </a:r>
            <a:endParaRPr lang="hu-HU" sz="2000" dirty="0">
              <a:latin typeface="Calibri" pitchFamily="34" charset="0"/>
            </a:endParaRPr>
          </a:p>
          <a:p>
            <a:pPr marL="457200" indent="-457200" algn="just">
              <a:buFont typeface="+mj-lt"/>
              <a:buAutoNum type="arabicPeriod"/>
            </a:pPr>
            <a:endParaRPr lang="hu-HU" sz="1200" dirty="0">
              <a:latin typeface="Calibri" pitchFamily="34" charset="0"/>
            </a:endParaRPr>
          </a:p>
          <a:p>
            <a:pPr marL="457200" indent="-457200" algn="just">
              <a:buFont typeface="+mj-lt"/>
              <a:buAutoNum type="arabicPeriod"/>
            </a:pPr>
            <a:r>
              <a:rPr lang="en-GB" sz="2000" dirty="0" smtClean="0">
                <a:latin typeface="Calibri" pitchFamily="34" charset="0"/>
              </a:rPr>
              <a:t>Increasing </a:t>
            </a:r>
            <a:r>
              <a:rPr lang="en-GB" sz="2000" dirty="0">
                <a:latin typeface="Calibri" pitchFamily="34" charset="0"/>
              </a:rPr>
              <a:t>the interest and willingness of economic entities in practical training in Slovenia, Romania, Serbia and Croatia (WP6)</a:t>
            </a:r>
            <a:endParaRPr lang="hu-HU" sz="2000" dirty="0">
              <a:latin typeface="Calibri" pitchFamily="34" charset="0"/>
            </a:endParaRPr>
          </a:p>
        </p:txBody>
      </p:sp>
      <p:sp>
        <p:nvSpPr>
          <p:cNvPr id="4" name="Szövegdoboz 3"/>
          <p:cNvSpPr txBox="1"/>
          <p:nvPr/>
        </p:nvSpPr>
        <p:spPr>
          <a:xfrm>
            <a:off x="323528" y="620688"/>
            <a:ext cx="4535488" cy="523875"/>
          </a:xfrm>
          <a:prstGeom prst="rect">
            <a:avLst/>
          </a:prstGeom>
          <a:noFill/>
          <a:effectLst/>
        </p:spPr>
        <p:txBody>
          <a:bodyPr>
            <a:spAutoFit/>
          </a:bodyPr>
          <a:lstStyle/>
          <a:p>
            <a:pPr fontAlgn="auto">
              <a:spcBef>
                <a:spcPts val="0"/>
              </a:spcBef>
              <a:spcAft>
                <a:spcPts val="0"/>
              </a:spcAft>
              <a:defRPr/>
            </a:pPr>
            <a:r>
              <a:rPr lang="hu-HU" sz="2800" b="1" dirty="0" err="1">
                <a:solidFill>
                  <a:schemeClr val="accent6">
                    <a:lumMod val="75000"/>
                  </a:schemeClr>
                </a:solidFill>
                <a:effectLst>
                  <a:outerShdw blurRad="38100" dist="38100" dir="2700000" algn="tl">
                    <a:srgbClr val="000000">
                      <a:alpha val="43137"/>
                    </a:srgbClr>
                  </a:outerShdw>
                </a:effectLst>
                <a:latin typeface="+mn-lt"/>
                <a:cs typeface="+mn-cs"/>
              </a:rPr>
              <a:t>Specific</a:t>
            </a:r>
            <a:r>
              <a:rPr lang="hu-HU" sz="2800" b="1" dirty="0">
                <a:solidFill>
                  <a:schemeClr val="accent6">
                    <a:lumMod val="75000"/>
                  </a:schemeClr>
                </a:solidFill>
                <a:effectLst>
                  <a:outerShdw blurRad="38100" dist="38100" dir="2700000" algn="tl">
                    <a:srgbClr val="000000">
                      <a:alpha val="43137"/>
                    </a:srgbClr>
                  </a:outerShdw>
                </a:effectLst>
                <a:latin typeface="+mn-lt"/>
                <a:cs typeface="+mn-cs"/>
              </a:rPr>
              <a:t> </a:t>
            </a:r>
            <a:r>
              <a:rPr lang="hu-HU" sz="2800" b="1" dirty="0" err="1">
                <a:solidFill>
                  <a:schemeClr val="accent6">
                    <a:lumMod val="75000"/>
                  </a:schemeClr>
                </a:solidFill>
                <a:effectLst>
                  <a:outerShdw blurRad="38100" dist="38100" dir="2700000" algn="tl">
                    <a:srgbClr val="000000">
                      <a:alpha val="43137"/>
                    </a:srgbClr>
                  </a:outerShdw>
                </a:effectLst>
                <a:latin typeface="+mn-lt"/>
                <a:cs typeface="+mn-cs"/>
              </a:rPr>
              <a:t>goals</a:t>
            </a:r>
            <a:r>
              <a:rPr lang="hu-HU" sz="2800" b="1" dirty="0">
                <a:solidFill>
                  <a:schemeClr val="accent6">
                    <a:lumMod val="75000"/>
                  </a:schemeClr>
                </a:solidFill>
                <a:effectLst>
                  <a:outerShdw blurRad="38100" dist="38100" dir="2700000" algn="tl">
                    <a:srgbClr val="000000">
                      <a:alpha val="43137"/>
                    </a:srgbClr>
                  </a:outerShdw>
                </a:effectLst>
                <a:latin typeface="+mn-lt"/>
                <a:cs typeface="+mn-cs"/>
              </a:rPr>
              <a:t>:</a:t>
            </a:r>
            <a:endParaRPr lang="hu-HU" sz="2800" b="1" dirty="0">
              <a:solidFill>
                <a:schemeClr val="accent6">
                  <a:lumMod val="75000"/>
                </a:schemeClr>
              </a:solidFill>
              <a:latin typeface="+mn-lt"/>
              <a:cs typeface="+mn-cs"/>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zövegdoboz 1"/>
          <p:cNvSpPr txBox="1">
            <a:spLocks noChangeArrowheads="1"/>
          </p:cNvSpPr>
          <p:nvPr/>
        </p:nvSpPr>
        <p:spPr bwMode="auto">
          <a:xfrm>
            <a:off x="179512" y="1988840"/>
            <a:ext cx="8460432" cy="4062651"/>
          </a:xfrm>
          <a:prstGeom prst="rect">
            <a:avLst/>
          </a:prstGeom>
          <a:noFill/>
          <a:ln w="9525">
            <a:noFill/>
            <a:miter lim="800000"/>
            <a:headEnd/>
            <a:tailEnd/>
          </a:ln>
        </p:spPr>
        <p:txBody>
          <a:bodyPr wrap="square">
            <a:spAutoFit/>
          </a:bodyPr>
          <a:lstStyle/>
          <a:p>
            <a:pPr>
              <a:buFont typeface="Arial" pitchFamily="34" charset="0"/>
              <a:buChar char="•"/>
            </a:pPr>
            <a:endParaRPr lang="hu-HU" dirty="0">
              <a:latin typeface="Calibri" pitchFamily="34" charset="0"/>
            </a:endParaRPr>
          </a:p>
          <a:p>
            <a:pPr algn="just">
              <a:buFont typeface="Arial" pitchFamily="34" charset="0"/>
              <a:buChar char="•"/>
            </a:pPr>
            <a:r>
              <a:rPr lang="hu-HU" sz="2400" dirty="0">
                <a:latin typeface="Calibri" pitchFamily="34" charset="0"/>
              </a:rPr>
              <a:t> </a:t>
            </a:r>
            <a:r>
              <a:rPr lang="hu-HU" sz="2400" dirty="0" smtClean="0">
                <a:latin typeface="Calibri" pitchFamily="34" charset="0"/>
              </a:rPr>
              <a:t>	</a:t>
            </a:r>
            <a:r>
              <a:rPr lang="hu-HU" sz="2400" dirty="0" err="1" smtClean="0">
                <a:latin typeface="Calibri" pitchFamily="34" charset="0"/>
              </a:rPr>
              <a:t>Vocational</a:t>
            </a:r>
            <a:r>
              <a:rPr lang="hu-HU" sz="2400" dirty="0" smtClean="0">
                <a:latin typeface="Calibri" pitchFamily="34" charset="0"/>
              </a:rPr>
              <a:t> </a:t>
            </a:r>
            <a:r>
              <a:rPr lang="hu-HU" sz="2400" dirty="0" err="1">
                <a:latin typeface="Calibri" pitchFamily="34" charset="0"/>
              </a:rPr>
              <a:t>tarining</a:t>
            </a:r>
            <a:r>
              <a:rPr lang="hu-HU" sz="2400" dirty="0">
                <a:latin typeface="Calibri" pitchFamily="34" charset="0"/>
              </a:rPr>
              <a:t> is </a:t>
            </a:r>
            <a:r>
              <a:rPr lang="hu-HU" sz="2400" dirty="0" err="1">
                <a:latin typeface="Calibri" pitchFamily="34" charset="0"/>
              </a:rPr>
              <a:t>not</a:t>
            </a:r>
            <a:r>
              <a:rPr lang="hu-HU" sz="2400" dirty="0">
                <a:latin typeface="Calibri" pitchFamily="34" charset="0"/>
              </a:rPr>
              <a:t> </a:t>
            </a:r>
            <a:r>
              <a:rPr lang="hu-HU" sz="2400" dirty="0" err="1">
                <a:latin typeface="Calibri" pitchFamily="34" charset="0"/>
              </a:rPr>
              <a:t>only</a:t>
            </a:r>
            <a:r>
              <a:rPr lang="hu-HU" sz="2400" dirty="0">
                <a:latin typeface="Calibri" pitchFamily="34" charset="0"/>
              </a:rPr>
              <a:t> an </a:t>
            </a:r>
            <a:r>
              <a:rPr lang="hu-HU" sz="2400" dirty="0" err="1">
                <a:latin typeface="Calibri" pitchFamily="34" charset="0"/>
              </a:rPr>
              <a:t>education</a:t>
            </a:r>
            <a:r>
              <a:rPr lang="hu-HU" sz="2400" dirty="0">
                <a:latin typeface="Calibri" pitchFamily="34" charset="0"/>
              </a:rPr>
              <a:t> policy </a:t>
            </a:r>
            <a:r>
              <a:rPr lang="hu-HU" sz="2400" dirty="0" err="1">
                <a:latin typeface="Calibri" pitchFamily="34" charset="0"/>
              </a:rPr>
              <a:t>but</a:t>
            </a:r>
            <a:r>
              <a:rPr lang="hu-HU" sz="2400" dirty="0">
                <a:latin typeface="Calibri" pitchFamily="34" charset="0"/>
              </a:rPr>
              <a:t> </a:t>
            </a:r>
            <a:r>
              <a:rPr lang="hu-HU" sz="2400" dirty="0" smtClean="0">
                <a:latin typeface="Calibri" pitchFamily="34" charset="0"/>
              </a:rPr>
              <a:t>	an </a:t>
            </a:r>
            <a:r>
              <a:rPr lang="hu-HU" sz="2400" dirty="0" err="1">
                <a:latin typeface="Calibri" pitchFamily="34" charset="0"/>
              </a:rPr>
              <a:t>employment</a:t>
            </a:r>
            <a:r>
              <a:rPr lang="hu-HU" sz="2400" dirty="0">
                <a:latin typeface="Calibri" pitchFamily="34" charset="0"/>
              </a:rPr>
              <a:t> policy, an </a:t>
            </a:r>
            <a:r>
              <a:rPr lang="hu-HU" sz="2400" dirty="0" err="1">
                <a:latin typeface="Calibri" pitchFamily="34" charset="0"/>
              </a:rPr>
              <a:t>economic</a:t>
            </a:r>
            <a:r>
              <a:rPr lang="hu-HU" sz="2400" dirty="0">
                <a:latin typeface="Calibri" pitchFamily="34" charset="0"/>
              </a:rPr>
              <a:t> policy and </a:t>
            </a:r>
            <a:r>
              <a:rPr lang="hu-HU" sz="2400" dirty="0" err="1">
                <a:latin typeface="Calibri" pitchFamily="34" charset="0"/>
              </a:rPr>
              <a:t>social</a:t>
            </a:r>
            <a:r>
              <a:rPr lang="hu-HU" sz="2400" dirty="0">
                <a:latin typeface="Calibri" pitchFamily="34" charset="0"/>
              </a:rPr>
              <a:t> </a:t>
            </a:r>
            <a:r>
              <a:rPr lang="hu-HU" sz="2400" dirty="0" smtClean="0">
                <a:latin typeface="Calibri" pitchFamily="34" charset="0"/>
              </a:rPr>
              <a:t>	policy</a:t>
            </a:r>
            <a:r>
              <a:rPr lang="hu-HU" sz="2400" dirty="0">
                <a:latin typeface="Calibri" pitchFamily="34" charset="0"/>
              </a:rPr>
              <a:t>,</a:t>
            </a:r>
          </a:p>
          <a:p>
            <a:pPr algn="just">
              <a:buFont typeface="Arial" pitchFamily="34" charset="0"/>
              <a:buChar char="•"/>
            </a:pPr>
            <a:endParaRPr lang="hu-HU" sz="2400" dirty="0" smtClean="0">
              <a:latin typeface="Calibri" pitchFamily="34" charset="0"/>
            </a:endParaRPr>
          </a:p>
          <a:p>
            <a:pPr algn="just">
              <a:buFont typeface="Arial" pitchFamily="34" charset="0"/>
              <a:buChar char="•"/>
            </a:pPr>
            <a:endParaRPr lang="hu-HU" sz="2400" dirty="0">
              <a:latin typeface="Calibri" pitchFamily="34" charset="0"/>
            </a:endParaRPr>
          </a:p>
          <a:p>
            <a:pPr algn="just">
              <a:buFont typeface="Arial" pitchFamily="34" charset="0"/>
              <a:buChar char="•"/>
            </a:pPr>
            <a:r>
              <a:rPr lang="hu-HU" sz="2400" dirty="0">
                <a:latin typeface="Calibri" pitchFamily="34" charset="0"/>
              </a:rPr>
              <a:t> </a:t>
            </a:r>
            <a:r>
              <a:rPr lang="hu-HU" sz="2400" dirty="0" smtClean="0">
                <a:latin typeface="Calibri" pitchFamily="34" charset="0"/>
              </a:rPr>
              <a:t>	</a:t>
            </a:r>
            <a:r>
              <a:rPr lang="hu-HU" sz="2400" dirty="0" err="1" smtClean="0">
                <a:latin typeface="Calibri" pitchFamily="34" charset="0"/>
              </a:rPr>
              <a:t>Creation</a:t>
            </a:r>
            <a:r>
              <a:rPr lang="hu-HU" sz="2400" dirty="0" smtClean="0">
                <a:latin typeface="Calibri" pitchFamily="34" charset="0"/>
              </a:rPr>
              <a:t> </a:t>
            </a:r>
            <a:r>
              <a:rPr lang="hu-HU" sz="2400" dirty="0">
                <a:latin typeface="Calibri" pitchFamily="34" charset="0"/>
              </a:rPr>
              <a:t>of </a:t>
            </a:r>
            <a:r>
              <a:rPr lang="hu-HU" sz="2400" dirty="0" err="1">
                <a:latin typeface="Calibri" pitchFamily="34" charset="0"/>
              </a:rPr>
              <a:t>work</a:t>
            </a:r>
            <a:r>
              <a:rPr lang="hu-HU" sz="2400" dirty="0">
                <a:latin typeface="Calibri" pitchFamily="34" charset="0"/>
              </a:rPr>
              <a:t> </a:t>
            </a:r>
            <a:r>
              <a:rPr lang="hu-HU" sz="2400" dirty="0" err="1">
                <a:latin typeface="Calibri" pitchFamily="34" charset="0"/>
              </a:rPr>
              <a:t>based</a:t>
            </a:r>
            <a:r>
              <a:rPr lang="hu-HU" sz="2400" dirty="0">
                <a:latin typeface="Calibri" pitchFamily="34" charset="0"/>
              </a:rPr>
              <a:t> </a:t>
            </a:r>
            <a:r>
              <a:rPr lang="hu-HU" sz="2400" dirty="0" err="1">
                <a:latin typeface="Calibri" pitchFamily="34" charset="0"/>
              </a:rPr>
              <a:t>society</a:t>
            </a:r>
            <a:r>
              <a:rPr lang="hu-HU" sz="2400" dirty="0">
                <a:latin typeface="Calibri" pitchFamily="34" charset="0"/>
              </a:rPr>
              <a:t> and </a:t>
            </a:r>
            <a:r>
              <a:rPr lang="hu-HU" sz="2400" dirty="0" err="1">
                <a:latin typeface="Calibri" pitchFamily="34" charset="0"/>
              </a:rPr>
              <a:t>development</a:t>
            </a:r>
            <a:r>
              <a:rPr lang="hu-HU" sz="2400" dirty="0">
                <a:latin typeface="Calibri" pitchFamily="34" charset="0"/>
              </a:rPr>
              <a:t> of </a:t>
            </a:r>
            <a:r>
              <a:rPr lang="hu-HU" sz="2400" dirty="0" smtClean="0">
                <a:latin typeface="Calibri" pitchFamily="34" charset="0"/>
              </a:rPr>
              <a:t>	</a:t>
            </a:r>
            <a:r>
              <a:rPr lang="hu-HU" sz="2400" dirty="0" err="1" smtClean="0">
                <a:latin typeface="Calibri" pitchFamily="34" charset="0"/>
              </a:rPr>
              <a:t>harmonised</a:t>
            </a:r>
            <a:r>
              <a:rPr lang="hu-HU" sz="2400" dirty="0" smtClean="0">
                <a:latin typeface="Calibri" pitchFamily="34" charset="0"/>
              </a:rPr>
              <a:t> </a:t>
            </a:r>
            <a:r>
              <a:rPr lang="hu-HU" sz="2400" dirty="0" err="1">
                <a:latin typeface="Calibri" pitchFamily="34" charset="0"/>
              </a:rPr>
              <a:t>education</a:t>
            </a:r>
            <a:r>
              <a:rPr lang="hu-HU" sz="2400" dirty="0">
                <a:latin typeface="Calibri" pitchFamily="34" charset="0"/>
              </a:rPr>
              <a:t> </a:t>
            </a:r>
            <a:r>
              <a:rPr lang="hu-HU" sz="2400" dirty="0" err="1">
                <a:latin typeface="Calibri" pitchFamily="34" charset="0"/>
              </a:rPr>
              <a:t>system</a:t>
            </a:r>
            <a:r>
              <a:rPr lang="hu-HU" sz="2400" dirty="0">
                <a:latin typeface="Calibri" pitchFamily="34" charset="0"/>
              </a:rPr>
              <a:t> is a </a:t>
            </a:r>
            <a:r>
              <a:rPr lang="hu-HU" sz="2400" dirty="0" err="1">
                <a:latin typeface="Calibri" pitchFamily="34" charset="0"/>
              </a:rPr>
              <a:t>strategic</a:t>
            </a:r>
            <a:r>
              <a:rPr lang="hu-HU" sz="2400" dirty="0">
                <a:latin typeface="Calibri" pitchFamily="34" charset="0"/>
              </a:rPr>
              <a:t> </a:t>
            </a:r>
            <a:r>
              <a:rPr lang="hu-HU" sz="2400" dirty="0" err="1">
                <a:latin typeface="Calibri" pitchFamily="34" charset="0"/>
              </a:rPr>
              <a:t>goal</a:t>
            </a:r>
            <a:r>
              <a:rPr lang="hu-HU" sz="2400" dirty="0">
                <a:latin typeface="Calibri" pitchFamily="34" charset="0"/>
              </a:rPr>
              <a:t> </a:t>
            </a:r>
            <a:r>
              <a:rPr lang="hu-HU" sz="2400" dirty="0" err="1">
                <a:latin typeface="Calibri" pitchFamily="34" charset="0"/>
              </a:rPr>
              <a:t>in</a:t>
            </a:r>
            <a:r>
              <a:rPr lang="hu-HU" sz="2400" dirty="0">
                <a:latin typeface="Calibri" pitchFamily="34" charset="0"/>
              </a:rPr>
              <a:t> </a:t>
            </a:r>
            <a:r>
              <a:rPr lang="hu-HU" sz="2400" dirty="0" err="1">
                <a:latin typeface="Calibri" pitchFamily="34" charset="0"/>
              </a:rPr>
              <a:t>the</a:t>
            </a:r>
            <a:r>
              <a:rPr lang="hu-HU" sz="2400" dirty="0">
                <a:latin typeface="Calibri" pitchFamily="34" charset="0"/>
              </a:rPr>
              <a:t> </a:t>
            </a:r>
            <a:r>
              <a:rPr lang="hu-HU" sz="2400" dirty="0" smtClean="0">
                <a:latin typeface="Calibri" pitchFamily="34" charset="0"/>
              </a:rPr>
              <a:t>	</a:t>
            </a:r>
            <a:r>
              <a:rPr lang="hu-HU" sz="2400" dirty="0" err="1" smtClean="0">
                <a:latin typeface="Calibri" pitchFamily="34" charset="0"/>
              </a:rPr>
              <a:t>region</a:t>
            </a:r>
            <a:r>
              <a:rPr lang="hu-HU" sz="2400" dirty="0">
                <a:latin typeface="Calibri" pitchFamily="34" charset="0"/>
              </a:rPr>
              <a:t>, </a:t>
            </a:r>
            <a:r>
              <a:rPr lang="hu-HU" sz="2400" dirty="0" err="1">
                <a:latin typeface="Calibri" pitchFamily="34" charset="0"/>
              </a:rPr>
              <a:t>its</a:t>
            </a:r>
            <a:r>
              <a:rPr lang="hu-HU" sz="2400" dirty="0">
                <a:latin typeface="Calibri" pitchFamily="34" charset="0"/>
              </a:rPr>
              <a:t> </a:t>
            </a:r>
            <a:r>
              <a:rPr lang="hu-HU" sz="2400" dirty="0" err="1">
                <a:latin typeface="Calibri" pitchFamily="34" charset="0"/>
              </a:rPr>
              <a:t>basic</a:t>
            </a:r>
            <a:r>
              <a:rPr lang="hu-HU" sz="2400" dirty="0">
                <a:latin typeface="Calibri" pitchFamily="34" charset="0"/>
              </a:rPr>
              <a:t> </a:t>
            </a:r>
            <a:r>
              <a:rPr lang="hu-HU" sz="2400" dirty="0" err="1">
                <a:latin typeface="Calibri" pitchFamily="34" charset="0"/>
              </a:rPr>
              <a:t>tool</a:t>
            </a:r>
            <a:r>
              <a:rPr lang="hu-HU" sz="2400" dirty="0">
                <a:latin typeface="Calibri" pitchFamily="34" charset="0"/>
              </a:rPr>
              <a:t> is </a:t>
            </a:r>
            <a:r>
              <a:rPr lang="hu-HU" sz="2400" dirty="0" err="1">
                <a:latin typeface="Calibri" pitchFamily="34" charset="0"/>
              </a:rPr>
              <a:t>the</a:t>
            </a:r>
            <a:r>
              <a:rPr lang="hu-HU" sz="2400" dirty="0">
                <a:latin typeface="Calibri" pitchFamily="34" charset="0"/>
              </a:rPr>
              <a:t> </a:t>
            </a:r>
            <a:r>
              <a:rPr lang="hu-HU" sz="2400" dirty="0" err="1">
                <a:latin typeface="Calibri" pitchFamily="34" charset="0"/>
              </a:rPr>
              <a:t>development</a:t>
            </a:r>
            <a:r>
              <a:rPr lang="hu-HU" sz="2400" dirty="0">
                <a:latin typeface="Calibri" pitchFamily="34" charset="0"/>
              </a:rPr>
              <a:t> of a </a:t>
            </a:r>
            <a:r>
              <a:rPr lang="hu-HU" sz="2400" dirty="0" smtClean="0">
                <a:latin typeface="Calibri" pitchFamily="34" charset="0"/>
              </a:rPr>
              <a:t>	</a:t>
            </a:r>
            <a:r>
              <a:rPr lang="hu-HU" sz="2400" dirty="0" err="1" smtClean="0">
                <a:latin typeface="Calibri" pitchFamily="34" charset="0"/>
              </a:rPr>
              <a:t>harmonised</a:t>
            </a:r>
            <a:r>
              <a:rPr lang="hu-HU" sz="2400" dirty="0" smtClean="0">
                <a:latin typeface="Calibri" pitchFamily="34" charset="0"/>
              </a:rPr>
              <a:t> </a:t>
            </a:r>
            <a:r>
              <a:rPr lang="hu-HU" sz="2400" dirty="0" err="1">
                <a:latin typeface="Calibri" pitchFamily="34" charset="0"/>
              </a:rPr>
              <a:t>education</a:t>
            </a:r>
            <a:r>
              <a:rPr lang="hu-HU" sz="2400" dirty="0">
                <a:latin typeface="Calibri" pitchFamily="34" charset="0"/>
              </a:rPr>
              <a:t> </a:t>
            </a:r>
            <a:r>
              <a:rPr lang="hu-HU" sz="2400" dirty="0" err="1">
                <a:latin typeface="Calibri" pitchFamily="34" charset="0"/>
              </a:rPr>
              <a:t>system</a:t>
            </a:r>
            <a:endParaRPr lang="hu-HU" sz="2400" dirty="0">
              <a:latin typeface="Calibri" pitchFamily="34" charset="0"/>
            </a:endParaRPr>
          </a:p>
          <a:p>
            <a:pPr algn="just">
              <a:buFont typeface="Arial" charset="0"/>
              <a:buChar char="•"/>
            </a:pPr>
            <a:endParaRPr lang="hu-HU" sz="2400" dirty="0">
              <a:latin typeface="Calibri" pitchFamily="34" charset="0"/>
            </a:endParaRPr>
          </a:p>
        </p:txBody>
      </p:sp>
      <p:sp>
        <p:nvSpPr>
          <p:cNvPr id="4" name="Szövegdoboz 3"/>
          <p:cNvSpPr txBox="1"/>
          <p:nvPr/>
        </p:nvSpPr>
        <p:spPr>
          <a:xfrm>
            <a:off x="323528" y="1052736"/>
            <a:ext cx="4248150" cy="523875"/>
          </a:xfrm>
          <a:prstGeom prst="rect">
            <a:avLst/>
          </a:prstGeom>
          <a:noFill/>
        </p:spPr>
        <p:txBody>
          <a:bodyPr>
            <a:spAutoFit/>
          </a:bodyPr>
          <a:lstStyle/>
          <a:p>
            <a:pPr fontAlgn="auto">
              <a:spcBef>
                <a:spcPts val="0"/>
              </a:spcBef>
              <a:spcAft>
                <a:spcPts val="0"/>
              </a:spcAft>
              <a:defRPr/>
            </a:pPr>
            <a:r>
              <a:rPr lang="hu-HU" sz="2800" b="1" dirty="0" err="1">
                <a:solidFill>
                  <a:schemeClr val="accent6">
                    <a:lumMod val="75000"/>
                  </a:schemeClr>
                </a:solidFill>
                <a:effectLst>
                  <a:outerShdw blurRad="38100" dist="38100" dir="2700000" algn="tl">
                    <a:srgbClr val="000000">
                      <a:alpha val="43137"/>
                    </a:srgbClr>
                  </a:outerShdw>
                </a:effectLst>
                <a:latin typeface="+mn-lt"/>
                <a:cs typeface="+mn-cs"/>
              </a:rPr>
              <a:t>Background</a:t>
            </a:r>
            <a:endParaRPr lang="hu-HU" sz="2800" b="1" dirty="0">
              <a:solidFill>
                <a:schemeClr val="accent6">
                  <a:lumMod val="75000"/>
                </a:schemeClr>
              </a:solidFill>
              <a:latin typeface="+mn-lt"/>
              <a:cs typeface="+mn-cs"/>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zövegdoboz 1"/>
          <p:cNvSpPr txBox="1">
            <a:spLocks noChangeArrowheads="1"/>
          </p:cNvSpPr>
          <p:nvPr/>
        </p:nvSpPr>
        <p:spPr bwMode="auto">
          <a:xfrm>
            <a:off x="251520" y="1872020"/>
            <a:ext cx="8352730" cy="4985980"/>
          </a:xfrm>
          <a:prstGeom prst="rect">
            <a:avLst/>
          </a:prstGeom>
          <a:noFill/>
          <a:ln w="9525">
            <a:noFill/>
            <a:miter lim="800000"/>
            <a:headEnd/>
            <a:tailEnd/>
          </a:ln>
        </p:spPr>
        <p:txBody>
          <a:bodyPr wrap="square">
            <a:spAutoFit/>
          </a:bodyPr>
          <a:lstStyle/>
          <a:p>
            <a:endParaRPr lang="hu-HU" dirty="0">
              <a:latin typeface="Calibri" pitchFamily="34" charset="0"/>
            </a:endParaRPr>
          </a:p>
          <a:p>
            <a:pPr algn="just">
              <a:buFont typeface="Arial" pitchFamily="34" charset="0"/>
              <a:buChar char="•"/>
            </a:pPr>
            <a:r>
              <a:rPr lang="hu-HU" sz="2400" dirty="0">
                <a:latin typeface="Calibri" pitchFamily="34" charset="0"/>
              </a:rPr>
              <a:t> </a:t>
            </a:r>
            <a:r>
              <a:rPr lang="hu-HU" sz="2400" dirty="0" smtClean="0">
                <a:latin typeface="Calibri" pitchFamily="34" charset="0"/>
              </a:rPr>
              <a:t>	</a:t>
            </a:r>
            <a:r>
              <a:rPr lang="en-GB" sz="2400" dirty="0" smtClean="0">
                <a:latin typeface="Calibri" pitchFamily="34" charset="0"/>
              </a:rPr>
              <a:t>The </a:t>
            </a:r>
            <a:r>
              <a:rPr lang="en-GB" sz="2400" dirty="0">
                <a:latin typeface="Calibri" pitchFamily="34" charset="0"/>
              </a:rPr>
              <a:t>greatest obstacle of free flow of labour and </a:t>
            </a:r>
            <a:r>
              <a:rPr lang="hu-HU" sz="2400" dirty="0" smtClean="0">
                <a:latin typeface="Calibri" pitchFamily="34" charset="0"/>
              </a:rPr>
              <a:t>	</a:t>
            </a:r>
            <a:r>
              <a:rPr lang="en-GB" sz="2400" dirty="0" smtClean="0">
                <a:latin typeface="Calibri" pitchFamily="34" charset="0"/>
              </a:rPr>
              <a:t>thereby </a:t>
            </a:r>
            <a:r>
              <a:rPr lang="en-GB" sz="2400" dirty="0">
                <a:latin typeface="Calibri" pitchFamily="34" charset="0"/>
              </a:rPr>
              <a:t>catching up of the region is that there is no </a:t>
            </a:r>
            <a:r>
              <a:rPr lang="hu-HU" sz="2400" dirty="0" smtClean="0">
                <a:latin typeface="Calibri" pitchFamily="34" charset="0"/>
              </a:rPr>
              <a:t>	</a:t>
            </a:r>
            <a:r>
              <a:rPr lang="en-GB" sz="2400" dirty="0" smtClean="0">
                <a:latin typeface="Calibri" pitchFamily="34" charset="0"/>
              </a:rPr>
              <a:t>uniform </a:t>
            </a:r>
            <a:r>
              <a:rPr lang="en-GB" sz="2400" dirty="0">
                <a:latin typeface="Calibri" pitchFamily="34" charset="0"/>
              </a:rPr>
              <a:t>vocational training</a:t>
            </a:r>
            <a:endParaRPr lang="hu-HU" sz="2400" dirty="0">
              <a:latin typeface="Calibri" pitchFamily="34" charset="0"/>
            </a:endParaRPr>
          </a:p>
          <a:p>
            <a:pPr algn="just">
              <a:buFont typeface="Arial" pitchFamily="34" charset="0"/>
              <a:buChar char="•"/>
            </a:pPr>
            <a:endParaRPr lang="hu-HU" sz="2400" dirty="0" smtClean="0">
              <a:latin typeface="Calibri" pitchFamily="34" charset="0"/>
            </a:endParaRPr>
          </a:p>
          <a:p>
            <a:pPr algn="just">
              <a:buFont typeface="Arial" pitchFamily="34" charset="0"/>
              <a:buChar char="•"/>
            </a:pPr>
            <a:endParaRPr lang="hu-HU" sz="2400" dirty="0">
              <a:latin typeface="Calibri" pitchFamily="34" charset="0"/>
            </a:endParaRPr>
          </a:p>
          <a:p>
            <a:pPr algn="just">
              <a:buFont typeface="Arial" pitchFamily="34" charset="0"/>
              <a:buChar char="•"/>
            </a:pPr>
            <a:r>
              <a:rPr lang="hu-HU" sz="2400" dirty="0">
                <a:latin typeface="Calibri" pitchFamily="34" charset="0"/>
              </a:rPr>
              <a:t> </a:t>
            </a:r>
            <a:r>
              <a:rPr lang="hu-HU" sz="2400" dirty="0" smtClean="0">
                <a:latin typeface="Calibri" pitchFamily="34" charset="0"/>
              </a:rPr>
              <a:t>	</a:t>
            </a:r>
            <a:r>
              <a:rPr lang="en-GB" sz="2400" dirty="0" smtClean="0">
                <a:latin typeface="Calibri" pitchFamily="34" charset="0"/>
              </a:rPr>
              <a:t>The </a:t>
            </a:r>
            <a:r>
              <a:rPr lang="en-GB" sz="2400" dirty="0">
                <a:latin typeface="Calibri" pitchFamily="34" charset="0"/>
              </a:rPr>
              <a:t>national training systems of individual countries are </a:t>
            </a:r>
            <a:r>
              <a:rPr lang="hu-HU" sz="2400" dirty="0" smtClean="0">
                <a:latin typeface="Calibri" pitchFamily="34" charset="0"/>
              </a:rPr>
              <a:t>	</a:t>
            </a:r>
            <a:r>
              <a:rPr lang="en-GB" sz="2400" dirty="0" smtClean="0">
                <a:latin typeface="Calibri" pitchFamily="34" charset="0"/>
              </a:rPr>
              <a:t>different </a:t>
            </a:r>
            <a:r>
              <a:rPr lang="en-GB" sz="2400" dirty="0">
                <a:latin typeface="Calibri" pitchFamily="34" charset="0"/>
              </a:rPr>
              <a:t>both in terms of content and standard of </a:t>
            </a:r>
            <a:r>
              <a:rPr lang="hu-HU" sz="2400" dirty="0" smtClean="0">
                <a:latin typeface="Calibri" pitchFamily="34" charset="0"/>
              </a:rPr>
              <a:t>	</a:t>
            </a:r>
            <a:r>
              <a:rPr lang="en-GB" sz="2400" dirty="0" smtClean="0">
                <a:latin typeface="Calibri" pitchFamily="34" charset="0"/>
              </a:rPr>
              <a:t>training</a:t>
            </a:r>
            <a:r>
              <a:rPr lang="en-GB" sz="2400" dirty="0">
                <a:latin typeface="Calibri" pitchFamily="34" charset="0"/>
              </a:rPr>
              <a:t>. This also hampers regional </a:t>
            </a:r>
            <a:r>
              <a:rPr lang="en-GB" sz="2400" dirty="0" err="1">
                <a:latin typeface="Calibri" pitchFamily="34" charset="0"/>
              </a:rPr>
              <a:t>SMEs</a:t>
            </a:r>
            <a:r>
              <a:rPr lang="en-GB" sz="2400" dirty="0">
                <a:latin typeface="Calibri" pitchFamily="34" charset="0"/>
              </a:rPr>
              <a:t> mobility </a:t>
            </a:r>
            <a:r>
              <a:rPr lang="hu-HU" sz="2400" dirty="0" smtClean="0">
                <a:latin typeface="Calibri" pitchFamily="34" charset="0"/>
              </a:rPr>
              <a:t>	</a:t>
            </a:r>
            <a:r>
              <a:rPr lang="en-GB" sz="2400" dirty="0" smtClean="0">
                <a:latin typeface="Calibri" pitchFamily="34" charset="0"/>
              </a:rPr>
              <a:t>through </a:t>
            </a:r>
            <a:r>
              <a:rPr lang="en-GB" sz="2400" dirty="0">
                <a:latin typeface="Calibri" pitchFamily="34" charset="0"/>
              </a:rPr>
              <a:t>national borders.</a:t>
            </a:r>
            <a:endParaRPr lang="hu-HU" sz="2400" dirty="0">
              <a:latin typeface="Calibri" pitchFamily="34" charset="0"/>
            </a:endParaRPr>
          </a:p>
          <a:p>
            <a:r>
              <a:rPr lang="en-GB" sz="2400" dirty="0">
                <a:latin typeface="Calibri" pitchFamily="34" charset="0"/>
              </a:rPr>
              <a:t> </a:t>
            </a:r>
            <a:endParaRPr lang="hu-HU" sz="2400" dirty="0">
              <a:latin typeface="Calibri" pitchFamily="34" charset="0"/>
            </a:endParaRPr>
          </a:p>
          <a:p>
            <a:pPr algn="just">
              <a:lnSpc>
                <a:spcPct val="150000"/>
              </a:lnSpc>
              <a:buFont typeface="Arial" charset="0"/>
              <a:buChar char="•"/>
            </a:pPr>
            <a:endParaRPr lang="hu-HU" sz="2400" dirty="0">
              <a:latin typeface="Calibri" pitchFamily="34" charset="0"/>
            </a:endParaRPr>
          </a:p>
          <a:p>
            <a:pPr algn="just">
              <a:buFont typeface="Arial" charset="0"/>
              <a:buChar char="•"/>
            </a:pPr>
            <a:endParaRPr lang="hu-HU" sz="2400" dirty="0">
              <a:latin typeface="Calibri" pitchFamily="34" charset="0"/>
            </a:endParaRPr>
          </a:p>
        </p:txBody>
      </p:sp>
      <p:sp>
        <p:nvSpPr>
          <p:cNvPr id="4" name="Szövegdoboz 3"/>
          <p:cNvSpPr txBox="1"/>
          <p:nvPr/>
        </p:nvSpPr>
        <p:spPr>
          <a:xfrm>
            <a:off x="323850" y="836613"/>
            <a:ext cx="4248150" cy="523875"/>
          </a:xfrm>
          <a:prstGeom prst="rect">
            <a:avLst/>
          </a:prstGeom>
          <a:noFill/>
        </p:spPr>
        <p:txBody>
          <a:bodyPr>
            <a:spAutoFit/>
          </a:bodyPr>
          <a:lstStyle/>
          <a:p>
            <a:pPr fontAlgn="auto">
              <a:spcBef>
                <a:spcPts val="0"/>
              </a:spcBef>
              <a:spcAft>
                <a:spcPts val="0"/>
              </a:spcAft>
              <a:defRPr/>
            </a:pPr>
            <a:r>
              <a:rPr lang="hu-HU" sz="2800" b="1" dirty="0" err="1">
                <a:solidFill>
                  <a:schemeClr val="accent6">
                    <a:lumMod val="75000"/>
                  </a:schemeClr>
                </a:solidFill>
                <a:effectLst>
                  <a:outerShdw blurRad="38100" dist="38100" dir="2700000" algn="tl">
                    <a:srgbClr val="000000">
                      <a:alpha val="43137"/>
                    </a:srgbClr>
                  </a:outerShdw>
                </a:effectLst>
                <a:latin typeface="+mn-lt"/>
                <a:cs typeface="+mn-cs"/>
              </a:rPr>
              <a:t>Challange</a:t>
            </a:r>
            <a:endParaRPr lang="hu-HU" sz="2800" b="1" dirty="0">
              <a:solidFill>
                <a:schemeClr val="accent6">
                  <a:lumMod val="75000"/>
                </a:schemeClr>
              </a:solidFill>
              <a:latin typeface="+mn-lt"/>
              <a:cs typeface="+mn-cs"/>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836613"/>
            <a:ext cx="8229600" cy="5688012"/>
          </a:xfrm>
        </p:spPr>
        <p:txBody>
          <a:bodyPr rtlCol="0">
            <a:normAutofit fontScale="85000" lnSpcReduction="20000"/>
          </a:bodyPr>
          <a:lstStyle/>
          <a:p>
            <a:pPr marL="742950" indent="-742950" eaLnBrk="1" fontAlgn="auto" hangingPunct="1">
              <a:spcAft>
                <a:spcPts val="0"/>
              </a:spcAft>
              <a:buFont typeface="Arial" pitchFamily="34" charset="0"/>
              <a:buNone/>
              <a:defRPr/>
            </a:pPr>
            <a:r>
              <a:rPr lang="hu-HU" sz="2800" b="1" dirty="0" err="1" smtClean="0">
                <a:solidFill>
                  <a:schemeClr val="accent6">
                    <a:lumMod val="75000"/>
                  </a:schemeClr>
                </a:solidFill>
                <a:effectLst>
                  <a:outerShdw blurRad="38100" dist="38100" dir="2700000" algn="tl">
                    <a:srgbClr val="000000">
                      <a:alpha val="43137"/>
                    </a:srgbClr>
                  </a:outerShdw>
                </a:effectLst>
                <a:ea typeface="+mj-ea"/>
                <a:cs typeface="+mj-cs"/>
              </a:rPr>
              <a:t>Our</a:t>
            </a:r>
            <a:r>
              <a:rPr lang="hu-HU" sz="2800" b="1" dirty="0" smtClean="0">
                <a:solidFill>
                  <a:schemeClr val="accent6">
                    <a:lumMod val="75000"/>
                  </a:schemeClr>
                </a:solidFill>
                <a:effectLst>
                  <a:outerShdw blurRad="38100" dist="38100" dir="2700000" algn="tl">
                    <a:srgbClr val="000000">
                      <a:alpha val="43137"/>
                    </a:srgbClr>
                  </a:outerShdw>
                </a:effectLst>
                <a:ea typeface="+mj-ea"/>
                <a:cs typeface="+mj-cs"/>
              </a:rPr>
              <a:t> project „</a:t>
            </a:r>
            <a:r>
              <a:rPr lang="en-US" sz="2800" b="1" dirty="0" smtClean="0">
                <a:solidFill>
                  <a:schemeClr val="accent6">
                    <a:lumMod val="75000"/>
                  </a:schemeClr>
                </a:solidFill>
                <a:effectLst>
                  <a:outerShdw blurRad="38100" dist="38100" dir="2700000" algn="tl">
                    <a:srgbClr val="000000">
                      <a:alpha val="43137"/>
                    </a:srgbClr>
                  </a:outerShdw>
                </a:effectLst>
                <a:ea typeface="+mj-ea"/>
                <a:cs typeface="+mj-cs"/>
              </a:rPr>
              <a:t>Dual vocational training in the region </a:t>
            </a:r>
            <a:r>
              <a:rPr lang="hu-HU" sz="2800" b="1" dirty="0" smtClean="0">
                <a:solidFill>
                  <a:schemeClr val="accent6">
                    <a:lumMod val="75000"/>
                  </a:schemeClr>
                </a:solidFill>
                <a:effectLst>
                  <a:outerShdw blurRad="38100" dist="38100" dir="2700000" algn="tl">
                    <a:srgbClr val="000000">
                      <a:alpha val="43137"/>
                    </a:srgbClr>
                  </a:outerShdw>
                </a:effectLst>
                <a:ea typeface="+mj-ea"/>
                <a:cs typeface="+mj-cs"/>
              </a:rPr>
              <a:t>–</a:t>
            </a:r>
          </a:p>
          <a:p>
            <a:pPr marL="742950" indent="-742950" eaLnBrk="1" fontAlgn="auto" hangingPunct="1">
              <a:spcAft>
                <a:spcPts val="0"/>
              </a:spcAft>
              <a:buFont typeface="Arial" pitchFamily="34" charset="0"/>
              <a:buNone/>
              <a:defRPr/>
            </a:pPr>
            <a:r>
              <a:rPr lang="en-US" sz="2800" b="1" dirty="0" smtClean="0">
                <a:solidFill>
                  <a:schemeClr val="accent6">
                    <a:lumMod val="75000"/>
                  </a:schemeClr>
                </a:solidFill>
                <a:effectLst>
                  <a:outerShdw blurRad="38100" dist="38100" dir="2700000" algn="tl">
                    <a:srgbClr val="000000">
                      <a:alpha val="43137"/>
                    </a:srgbClr>
                  </a:outerShdw>
                </a:effectLst>
              </a:rPr>
              <a:t>coordination of</a:t>
            </a:r>
            <a:r>
              <a:rPr lang="hu-HU" sz="2800" b="1" dirty="0" smtClean="0">
                <a:solidFill>
                  <a:schemeClr val="accent6">
                    <a:lumMod val="75000"/>
                  </a:schemeClr>
                </a:solidFill>
                <a:effectLst>
                  <a:outerShdw blurRad="38100" dist="38100" dir="2700000" algn="tl">
                    <a:srgbClr val="000000">
                      <a:alpha val="43137"/>
                    </a:srgbClr>
                  </a:outerShdw>
                </a:effectLst>
              </a:rPr>
              <a:t> </a:t>
            </a:r>
            <a:r>
              <a:rPr lang="en-US" sz="2800" b="1" dirty="0" err="1" smtClean="0">
                <a:solidFill>
                  <a:schemeClr val="accent6">
                    <a:lumMod val="75000"/>
                  </a:schemeClr>
                </a:solidFill>
                <a:effectLst>
                  <a:outerShdw blurRad="38100" dist="38100" dir="2700000" algn="tl">
                    <a:srgbClr val="000000">
                      <a:alpha val="43137"/>
                    </a:srgbClr>
                  </a:outerShdw>
                </a:effectLst>
              </a:rPr>
              <a:t>trainin</a:t>
            </a:r>
            <a:r>
              <a:rPr lang="hu-HU" sz="2800" b="1" dirty="0" smtClean="0">
                <a:solidFill>
                  <a:schemeClr val="accent6">
                    <a:lumMod val="75000"/>
                  </a:schemeClr>
                </a:solidFill>
                <a:effectLst>
                  <a:outerShdw blurRad="38100" dist="38100" dir="2700000" algn="tl">
                    <a:srgbClr val="000000">
                      <a:alpha val="43137"/>
                    </a:srgbClr>
                  </a:outerShdw>
                </a:effectLst>
              </a:rPr>
              <a:t>g </a:t>
            </a:r>
            <a:r>
              <a:rPr lang="en-US" sz="2800" b="1" dirty="0" smtClean="0">
                <a:solidFill>
                  <a:schemeClr val="accent6">
                    <a:lumMod val="75000"/>
                  </a:schemeClr>
                </a:solidFill>
                <a:effectLst>
                  <a:outerShdw blurRad="38100" dist="38100" dir="2700000" algn="tl">
                    <a:srgbClr val="000000">
                      <a:alpha val="43137"/>
                    </a:srgbClr>
                  </a:outerShdw>
                </a:effectLst>
              </a:rPr>
              <a:t>systems, vocational clusters</a:t>
            </a:r>
            <a:r>
              <a:rPr lang="hu-HU" sz="2800" b="1" dirty="0" smtClean="0">
                <a:solidFill>
                  <a:schemeClr val="accent6">
                    <a:lumMod val="75000"/>
                  </a:schemeClr>
                </a:solidFill>
                <a:effectLst>
                  <a:outerShdw blurRad="38100" dist="38100" dir="2700000" algn="tl">
                    <a:srgbClr val="000000">
                      <a:alpha val="43137"/>
                    </a:srgbClr>
                  </a:outerShdw>
                </a:effectLst>
              </a:rPr>
              <a:t>” </a:t>
            </a:r>
            <a:r>
              <a:rPr lang="hu-HU" sz="2800" b="1" dirty="0" err="1" smtClean="0">
                <a:solidFill>
                  <a:schemeClr val="accent6">
                    <a:lumMod val="75000"/>
                  </a:schemeClr>
                </a:solidFill>
                <a:effectLst>
                  <a:outerShdw blurRad="38100" dist="38100" dir="2700000" algn="tl">
                    <a:srgbClr val="000000">
                      <a:alpha val="43137"/>
                    </a:srgbClr>
                  </a:outerShdw>
                </a:effectLst>
              </a:rPr>
              <a:t>connects</a:t>
            </a:r>
            <a:endParaRPr lang="hu-HU" sz="2800" b="1" dirty="0" smtClean="0">
              <a:solidFill>
                <a:schemeClr val="accent6">
                  <a:lumMod val="75000"/>
                </a:schemeClr>
              </a:solidFill>
              <a:effectLst>
                <a:outerShdw blurRad="38100" dist="38100" dir="2700000" algn="tl">
                  <a:srgbClr val="000000">
                    <a:alpha val="43137"/>
                  </a:srgbClr>
                </a:outerShdw>
              </a:effectLst>
            </a:endParaRPr>
          </a:p>
          <a:p>
            <a:pPr marL="742950" indent="-742950" eaLnBrk="1" fontAlgn="auto" hangingPunct="1">
              <a:spcAft>
                <a:spcPts val="0"/>
              </a:spcAft>
              <a:buFont typeface="Arial" pitchFamily="34" charset="0"/>
              <a:buNone/>
              <a:defRPr/>
            </a:pPr>
            <a:r>
              <a:rPr lang="hu-HU" sz="2800" b="1" dirty="0" err="1" smtClean="0">
                <a:solidFill>
                  <a:schemeClr val="accent6">
                    <a:lumMod val="75000"/>
                  </a:schemeClr>
                </a:solidFill>
                <a:effectLst>
                  <a:outerShdw blurRad="38100" dist="38100" dir="2700000" algn="tl">
                    <a:srgbClr val="000000">
                      <a:alpha val="43137"/>
                    </a:srgbClr>
                  </a:outerShdw>
                </a:effectLst>
              </a:rPr>
              <a:t>the</a:t>
            </a:r>
            <a:r>
              <a:rPr lang="hu-HU" sz="2800" b="1" dirty="0" smtClean="0">
                <a:solidFill>
                  <a:schemeClr val="accent6">
                    <a:lumMod val="75000"/>
                  </a:schemeClr>
                </a:solidFill>
                <a:effectLst>
                  <a:outerShdw blurRad="38100" dist="38100" dir="2700000" algn="tl">
                    <a:srgbClr val="000000">
                      <a:alpha val="43137"/>
                    </a:srgbClr>
                  </a:outerShdw>
                </a:effectLst>
              </a:rPr>
              <a:t> </a:t>
            </a:r>
            <a:r>
              <a:rPr lang="hu-HU" sz="2800" b="1" dirty="0" err="1" smtClean="0">
                <a:solidFill>
                  <a:schemeClr val="accent6">
                    <a:lumMod val="75000"/>
                  </a:schemeClr>
                </a:solidFill>
                <a:effectLst>
                  <a:outerShdw blurRad="38100" dist="38100" dir="2700000" algn="tl">
                    <a:srgbClr val="000000">
                      <a:alpha val="43137"/>
                    </a:srgbClr>
                  </a:outerShdw>
                </a:effectLst>
              </a:rPr>
              <a:t>following</a:t>
            </a:r>
            <a:r>
              <a:rPr lang="hu-HU" sz="2800" b="1" dirty="0" smtClean="0">
                <a:solidFill>
                  <a:schemeClr val="accent6">
                    <a:lumMod val="75000"/>
                  </a:schemeClr>
                </a:solidFill>
                <a:effectLst>
                  <a:outerShdw blurRad="38100" dist="38100" dir="2700000" algn="tl">
                    <a:srgbClr val="000000">
                      <a:alpha val="43137"/>
                    </a:srgbClr>
                  </a:outerShdw>
                </a:effectLst>
              </a:rPr>
              <a:t> </a:t>
            </a:r>
            <a:r>
              <a:rPr lang="hu-HU" sz="2800" b="1" dirty="0" err="1" smtClean="0">
                <a:solidFill>
                  <a:schemeClr val="accent6">
                    <a:lumMod val="75000"/>
                  </a:schemeClr>
                </a:solidFill>
                <a:effectLst>
                  <a:outerShdw blurRad="38100" dist="38100" dir="2700000" algn="tl">
                    <a:srgbClr val="000000">
                      <a:alpha val="43137"/>
                    </a:srgbClr>
                  </a:outerShdw>
                </a:effectLst>
              </a:rPr>
              <a:t>action</a:t>
            </a:r>
            <a:r>
              <a:rPr lang="hu-HU" sz="2800" b="1" dirty="0" smtClean="0">
                <a:solidFill>
                  <a:schemeClr val="accent6">
                    <a:lumMod val="75000"/>
                  </a:schemeClr>
                </a:solidFill>
                <a:effectLst>
                  <a:outerShdw blurRad="38100" dist="38100" dir="2700000" algn="tl">
                    <a:srgbClr val="000000">
                      <a:alpha val="43137"/>
                    </a:srgbClr>
                  </a:outerShdw>
                </a:effectLst>
              </a:rPr>
              <a:t> of EUSDR:</a:t>
            </a:r>
          </a:p>
          <a:p>
            <a:pPr marL="742950" indent="-742950" eaLnBrk="1" fontAlgn="auto" hangingPunct="1">
              <a:spcAft>
                <a:spcPts val="0"/>
              </a:spcAft>
              <a:buFont typeface="Arial" pitchFamily="34" charset="0"/>
              <a:buNone/>
              <a:defRPr/>
            </a:pPr>
            <a:endParaRPr lang="hu-HU" sz="2600" b="1" i="1" dirty="0" smtClean="0">
              <a:effectLst>
                <a:outerShdw blurRad="38100" dist="38100" dir="2700000" algn="tl">
                  <a:srgbClr val="000000">
                    <a:alpha val="43137"/>
                  </a:srgbClr>
                </a:outerShdw>
              </a:effectLst>
            </a:endParaRPr>
          </a:p>
          <a:p>
            <a:pPr eaLnBrk="1" fontAlgn="auto" hangingPunct="1">
              <a:spcAft>
                <a:spcPts val="0"/>
              </a:spcAft>
              <a:buFont typeface="Arial" pitchFamily="34" charset="0"/>
              <a:buChar char="•"/>
              <a:defRPr/>
            </a:pPr>
            <a:r>
              <a:rPr lang="en-US" sz="2600" b="1" i="1" dirty="0" smtClean="0"/>
              <a:t>Action - “To support enterprises through high performing training and qualification</a:t>
            </a:r>
            <a:r>
              <a:rPr lang="hu-HU" sz="2600" b="1" i="1" dirty="0" smtClean="0"/>
              <a:t> </a:t>
            </a:r>
            <a:r>
              <a:rPr lang="en-US" sz="2600" b="1" i="1" dirty="0" smtClean="0"/>
              <a:t>schemes”. </a:t>
            </a:r>
            <a:endParaRPr lang="hu-HU" sz="2600" b="1" i="1" dirty="0" smtClean="0"/>
          </a:p>
          <a:p>
            <a:pPr eaLnBrk="1" fontAlgn="auto" hangingPunct="1">
              <a:spcAft>
                <a:spcPts val="0"/>
              </a:spcAft>
              <a:buFont typeface="Arial" pitchFamily="34" charset="0"/>
              <a:buNone/>
              <a:defRPr/>
            </a:pPr>
            <a:endParaRPr lang="hu-HU" sz="2600" b="1" i="1" dirty="0" smtClean="0"/>
          </a:p>
          <a:p>
            <a:pPr algn="just" eaLnBrk="1" fontAlgn="auto" hangingPunct="1">
              <a:spcAft>
                <a:spcPts val="0"/>
              </a:spcAft>
              <a:buFont typeface="Arial" pitchFamily="34" charset="0"/>
              <a:buNone/>
              <a:defRPr/>
            </a:pPr>
            <a:r>
              <a:rPr lang="hu-HU" sz="2600" dirty="0" smtClean="0"/>
              <a:t>     </a:t>
            </a:r>
            <a:r>
              <a:rPr lang="en-US" sz="2600" dirty="0" smtClean="0"/>
              <a:t>The shortage of skilled workers and the high unemployment of unskilled workers in</a:t>
            </a:r>
            <a:r>
              <a:rPr lang="hu-HU" sz="2600" dirty="0" smtClean="0"/>
              <a:t> </a:t>
            </a:r>
            <a:r>
              <a:rPr lang="en-US" sz="2600" dirty="0" smtClean="0"/>
              <a:t>the Region has implications on the</a:t>
            </a:r>
            <a:r>
              <a:rPr lang="hu-HU" sz="2600" dirty="0" smtClean="0"/>
              <a:t> </a:t>
            </a:r>
            <a:r>
              <a:rPr lang="en-US" sz="2600" dirty="0" smtClean="0"/>
              <a:t>competitiveness of enterprises and can b</a:t>
            </a:r>
            <a:r>
              <a:rPr lang="hu-HU" sz="2600" dirty="0" smtClean="0"/>
              <a:t>e </a:t>
            </a:r>
            <a:r>
              <a:rPr lang="en-US" sz="2600" dirty="0" smtClean="0"/>
              <a:t>addressed by</a:t>
            </a:r>
            <a:r>
              <a:rPr lang="hu-HU" sz="2600" dirty="0" smtClean="0"/>
              <a:t> </a:t>
            </a:r>
            <a:r>
              <a:rPr lang="en-US" sz="2600" dirty="0" smtClean="0"/>
              <a:t>improving the qualification schemes in the Danube countries thus raising the overall</a:t>
            </a:r>
            <a:r>
              <a:rPr lang="hu-HU" sz="2600" dirty="0" smtClean="0"/>
              <a:t> </a:t>
            </a:r>
            <a:r>
              <a:rPr lang="en-US" sz="2600" dirty="0" smtClean="0"/>
              <a:t>qualification levels and opportunities of the </a:t>
            </a:r>
            <a:r>
              <a:rPr lang="en-US" sz="2600" dirty="0" err="1" smtClean="0"/>
              <a:t>labour</a:t>
            </a:r>
            <a:r>
              <a:rPr lang="en-US" sz="2600" dirty="0" smtClean="0"/>
              <a:t> force. Through closer cooperation of</a:t>
            </a:r>
            <a:r>
              <a:rPr lang="hu-HU" sz="2600" dirty="0" smtClean="0"/>
              <a:t> </a:t>
            </a:r>
            <a:r>
              <a:rPr lang="en-US" sz="2600" dirty="0" smtClean="0"/>
              <a:t>relevant </a:t>
            </a:r>
            <a:r>
              <a:rPr lang="en-US" sz="2600" dirty="0" err="1" smtClean="0"/>
              <a:t>labour</a:t>
            </a:r>
            <a:r>
              <a:rPr lang="en-US" sz="2600" dirty="0" smtClean="0"/>
              <a:t> market institutions and chambers of commerce, existing best practices could be</a:t>
            </a:r>
            <a:r>
              <a:rPr lang="hu-HU" sz="2600" dirty="0" smtClean="0"/>
              <a:t> </a:t>
            </a:r>
            <a:r>
              <a:rPr lang="en-US" sz="2600" dirty="0" smtClean="0"/>
              <a:t>exchanged thus supporting the "European Qualifications Framework". Support instruments</a:t>
            </a:r>
            <a:r>
              <a:rPr lang="hu-HU" sz="2600" dirty="0" smtClean="0"/>
              <a:t> </a:t>
            </a:r>
            <a:r>
              <a:rPr lang="en-US" sz="2600" dirty="0" smtClean="0"/>
              <a:t>should be developed for enterprises engaged in increasing the capacity and productivity of their</a:t>
            </a:r>
            <a:r>
              <a:rPr lang="hu-HU" sz="2600" dirty="0" smtClean="0"/>
              <a:t> </a:t>
            </a:r>
            <a:r>
              <a:rPr lang="en-US" sz="2600" dirty="0" smtClean="0"/>
              <a:t>workforce. Full use should be made of existing institutions and bodies in the Region.</a:t>
            </a:r>
            <a:endParaRPr lang="hu-HU" sz="2600" dirty="0" smtClean="0"/>
          </a:p>
          <a:p>
            <a:pPr eaLnBrk="1" fontAlgn="auto" hangingPunct="1">
              <a:spcAft>
                <a:spcPts val="0"/>
              </a:spcAft>
              <a:buFont typeface="Arial" pitchFamily="34" charset="0"/>
              <a:buChar char="•"/>
              <a:defRPr/>
            </a:pPr>
            <a:endParaRPr lang="hu-HU" sz="2600" dirty="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artalom helye 2"/>
          <p:cNvSpPr>
            <a:spLocks noGrp="1"/>
          </p:cNvSpPr>
          <p:nvPr>
            <p:ph idx="1"/>
          </p:nvPr>
        </p:nvSpPr>
        <p:spPr>
          <a:xfrm>
            <a:off x="250825" y="836613"/>
            <a:ext cx="8291513" cy="5545137"/>
          </a:xfrm>
        </p:spPr>
        <p:txBody>
          <a:bodyPr/>
          <a:lstStyle/>
          <a:p>
            <a:pPr eaLnBrk="1" hangingPunct="1">
              <a:buFont typeface="Arial" charset="0"/>
              <a:buNone/>
            </a:pPr>
            <a:r>
              <a:rPr lang="hu-HU" i="1" dirty="0" smtClean="0"/>
              <a:t>    </a:t>
            </a:r>
            <a:r>
              <a:rPr lang="en-US" sz="2600" b="1" i="1" dirty="0" smtClean="0"/>
              <a:t>Example of project - </a:t>
            </a:r>
            <a:r>
              <a:rPr lang="en-US" sz="2600" b="1" i="1" dirty="0" smtClean="0">
                <a:solidFill>
                  <a:schemeClr val="accent6">
                    <a:lumMod val="75000"/>
                  </a:schemeClr>
                </a:solidFill>
              </a:rPr>
              <a:t>“To develop joint </a:t>
            </a:r>
            <a:r>
              <a:rPr lang="en-US" sz="2600" b="1" i="1" dirty="0" err="1" smtClean="0">
                <a:solidFill>
                  <a:schemeClr val="accent6">
                    <a:lumMod val="75000"/>
                  </a:schemeClr>
                </a:solidFill>
              </a:rPr>
              <a:t>programmes</a:t>
            </a:r>
            <a:r>
              <a:rPr lang="en-US" sz="2600" b="1" i="1" dirty="0" smtClean="0">
                <a:solidFill>
                  <a:schemeClr val="accent6">
                    <a:lumMod val="75000"/>
                  </a:schemeClr>
                </a:solidFill>
              </a:rPr>
              <a:t> for professional</a:t>
            </a:r>
            <a:r>
              <a:rPr lang="hu-HU" sz="2600" b="1" i="1" dirty="0" smtClean="0">
                <a:solidFill>
                  <a:schemeClr val="accent6">
                    <a:lumMod val="75000"/>
                  </a:schemeClr>
                </a:solidFill>
              </a:rPr>
              <a:t> </a:t>
            </a:r>
            <a:r>
              <a:rPr lang="en-US" sz="2600" b="1" i="1" dirty="0" smtClean="0">
                <a:solidFill>
                  <a:schemeClr val="accent6">
                    <a:lumMod val="75000"/>
                  </a:schemeClr>
                </a:solidFill>
              </a:rPr>
              <a:t>education and</a:t>
            </a:r>
            <a:r>
              <a:rPr lang="hu-HU" sz="2600" b="1" i="1" dirty="0" smtClean="0">
                <a:solidFill>
                  <a:schemeClr val="accent6">
                    <a:lumMod val="75000"/>
                  </a:schemeClr>
                </a:solidFill>
              </a:rPr>
              <a:t> </a:t>
            </a:r>
            <a:r>
              <a:rPr lang="en-US" sz="2600" b="1" i="1" dirty="0" smtClean="0">
                <a:solidFill>
                  <a:schemeClr val="accent6">
                    <a:lumMod val="75000"/>
                  </a:schemeClr>
                </a:solidFill>
              </a:rPr>
              <a:t>vocational training together with enterprises” </a:t>
            </a:r>
            <a:endParaRPr lang="hu-HU" sz="2600" b="1" i="1" dirty="0" smtClean="0">
              <a:solidFill>
                <a:schemeClr val="accent6">
                  <a:lumMod val="75000"/>
                </a:schemeClr>
              </a:solidFill>
            </a:endParaRPr>
          </a:p>
          <a:p>
            <a:pPr algn="just" eaLnBrk="1" hangingPunct="1">
              <a:buFont typeface="Arial" charset="0"/>
              <a:buNone/>
            </a:pPr>
            <a:endParaRPr lang="hu-HU" sz="2800" b="1" i="1" dirty="0" smtClean="0">
              <a:solidFill>
                <a:schemeClr val="tx2"/>
              </a:solidFill>
            </a:endParaRPr>
          </a:p>
          <a:p>
            <a:pPr algn="just" eaLnBrk="1" hangingPunct="1">
              <a:buFont typeface="Arial" charset="0"/>
              <a:buNone/>
            </a:pPr>
            <a:r>
              <a:rPr lang="hu-HU" sz="2800" b="1" i="1" dirty="0" smtClean="0"/>
              <a:t>    </a:t>
            </a:r>
            <a:r>
              <a:rPr lang="en-US" sz="2200" dirty="0" smtClean="0"/>
              <a:t>with the aim to improve the efficiency of</a:t>
            </a:r>
            <a:r>
              <a:rPr lang="hu-HU" sz="2200" dirty="0" smtClean="0"/>
              <a:t> </a:t>
            </a:r>
            <a:r>
              <a:rPr lang="en-US" sz="2200" dirty="0" smtClean="0"/>
              <a:t>training and qualification </a:t>
            </a:r>
            <a:r>
              <a:rPr lang="en-US" sz="2200" dirty="0" err="1" smtClean="0"/>
              <a:t>programmes</a:t>
            </a:r>
            <a:r>
              <a:rPr lang="en-US" sz="2200" dirty="0" smtClean="0"/>
              <a:t> in the Region. This could bring together the private</a:t>
            </a:r>
            <a:r>
              <a:rPr lang="hu-HU" sz="2200" dirty="0" smtClean="0"/>
              <a:t> </a:t>
            </a:r>
            <a:r>
              <a:rPr lang="en-US" sz="2200" dirty="0" smtClean="0"/>
              <a:t>sector, public administration in the fields of education and </a:t>
            </a:r>
            <a:r>
              <a:rPr lang="en-US" sz="2200" dirty="0" err="1" smtClean="0"/>
              <a:t>labour</a:t>
            </a:r>
            <a:r>
              <a:rPr lang="en-US" sz="2200" dirty="0" smtClean="0"/>
              <a:t> market, and civil society</a:t>
            </a:r>
            <a:r>
              <a:rPr lang="hu-HU" sz="2200" dirty="0" smtClean="0"/>
              <a:t> </a:t>
            </a:r>
            <a:r>
              <a:rPr lang="en-US" sz="2200" dirty="0" smtClean="0"/>
              <a:t>such as chambers of commerce to develop and coordinate professional and language</a:t>
            </a:r>
            <a:r>
              <a:rPr lang="hu-HU" sz="2200" dirty="0" smtClean="0"/>
              <a:t> </a:t>
            </a:r>
            <a:r>
              <a:rPr lang="en-US" sz="2200" dirty="0" smtClean="0"/>
              <a:t>training </a:t>
            </a:r>
            <a:r>
              <a:rPr lang="en-US" sz="2200" dirty="0" err="1" smtClean="0"/>
              <a:t>programmes</a:t>
            </a:r>
            <a:r>
              <a:rPr lang="en-US" sz="2200" dirty="0" smtClean="0"/>
              <a:t>, coordinate curricula and exchange of guest lecturers and students.</a:t>
            </a:r>
            <a:r>
              <a:rPr lang="hu-HU" sz="2200" dirty="0" smtClean="0"/>
              <a:t> </a:t>
            </a:r>
            <a:r>
              <a:rPr lang="en-US" sz="2200" dirty="0" smtClean="0"/>
              <a:t>Furthermore the need for new pilot training </a:t>
            </a:r>
            <a:r>
              <a:rPr lang="en-US" sz="2200" dirty="0" err="1" smtClean="0"/>
              <a:t>centres</a:t>
            </a:r>
            <a:r>
              <a:rPr lang="en-US" sz="2200" dirty="0" smtClean="0"/>
              <a:t> should be </a:t>
            </a:r>
            <a:r>
              <a:rPr lang="en-US" sz="2200" dirty="0" err="1" smtClean="0"/>
              <a:t>analysed</a:t>
            </a:r>
            <a:r>
              <a:rPr lang="en-US" sz="2200" dirty="0" smtClean="0"/>
              <a:t>. The creation of a</a:t>
            </a:r>
            <a:r>
              <a:rPr lang="hu-HU" sz="2200" dirty="0" smtClean="0"/>
              <a:t> </a:t>
            </a:r>
            <a:r>
              <a:rPr lang="en-US" sz="2200" dirty="0" smtClean="0"/>
              <a:t>centre for professional education in the electro-technical industry in Bratislava is proposed</a:t>
            </a:r>
            <a:r>
              <a:rPr lang="hu-HU" sz="2200" dirty="0" smtClean="0"/>
              <a:t> </a:t>
            </a:r>
            <a:r>
              <a:rPr lang="en-US" sz="2200" dirty="0" smtClean="0"/>
              <a:t>as an example. (Lead: Slovakia; Danube Chambers of Commerce Association).</a:t>
            </a:r>
            <a:endParaRPr lang="hu-HU" sz="2200" dirty="0" smtClean="0"/>
          </a:p>
          <a:p>
            <a:pPr eaLnBrk="1" hangingPunct="1">
              <a:buFont typeface="Arial" charset="0"/>
              <a:buNone/>
            </a:pPr>
            <a:endParaRPr lang="hu-HU" dirty="0" smtClean="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artalom helye 2"/>
          <p:cNvSpPr>
            <a:spLocks noGrp="1"/>
          </p:cNvSpPr>
          <p:nvPr>
            <p:ph idx="1"/>
          </p:nvPr>
        </p:nvSpPr>
        <p:spPr>
          <a:xfrm>
            <a:off x="395536" y="908720"/>
            <a:ext cx="8291513" cy="5545137"/>
          </a:xfrm>
        </p:spPr>
        <p:txBody>
          <a:bodyPr/>
          <a:lstStyle/>
          <a:p>
            <a:pPr eaLnBrk="1" hangingPunct="1">
              <a:buFont typeface="Arial" charset="0"/>
              <a:buNone/>
              <a:defRPr/>
            </a:pPr>
            <a:r>
              <a:rPr lang="en-GB" sz="2400" b="1" dirty="0" smtClean="0">
                <a:solidFill>
                  <a:schemeClr val="accent6">
                    <a:lumMod val="75000"/>
                  </a:schemeClr>
                </a:solidFill>
              </a:rPr>
              <a:t>WORK PACKAGES:</a:t>
            </a:r>
            <a:endParaRPr lang="hu-HU" sz="2400" b="1" dirty="0" smtClean="0">
              <a:solidFill>
                <a:schemeClr val="accent6">
                  <a:lumMod val="75000"/>
                </a:schemeClr>
              </a:solidFill>
            </a:endParaRPr>
          </a:p>
          <a:p>
            <a:pPr eaLnBrk="1" hangingPunct="1">
              <a:buFont typeface="Arial" charset="0"/>
              <a:buNone/>
              <a:defRPr/>
            </a:pPr>
            <a:endParaRPr lang="hu-HU" sz="2400" dirty="0" smtClean="0"/>
          </a:p>
          <a:p>
            <a:pPr eaLnBrk="1" hangingPunct="1">
              <a:buFont typeface="Arial" charset="0"/>
              <a:buNone/>
              <a:defRPr/>
            </a:pPr>
            <a:endParaRPr lang="hu-HU" sz="2400" dirty="0" smtClean="0"/>
          </a:p>
          <a:p>
            <a:pPr algn="just" eaLnBrk="1" hangingPunct="1">
              <a:defRPr/>
            </a:pPr>
            <a:r>
              <a:rPr lang="en-GB" sz="2200" b="1" dirty="0" smtClean="0"/>
              <a:t>WP1, </a:t>
            </a:r>
            <a:r>
              <a:rPr lang="en-GB" sz="2200" dirty="0" smtClean="0"/>
              <a:t>Project management and coordination;</a:t>
            </a:r>
            <a:endParaRPr lang="hu-HU" sz="2200" dirty="0" smtClean="0"/>
          </a:p>
          <a:p>
            <a:pPr algn="just" eaLnBrk="1" hangingPunct="1">
              <a:defRPr/>
            </a:pPr>
            <a:endParaRPr lang="hu-HU" sz="1200" dirty="0" smtClean="0"/>
          </a:p>
          <a:p>
            <a:pPr algn="just" eaLnBrk="1" hangingPunct="1">
              <a:defRPr/>
            </a:pPr>
            <a:r>
              <a:rPr lang="en-GB" sz="2200" b="1" dirty="0" smtClean="0"/>
              <a:t>WP2</a:t>
            </a:r>
            <a:r>
              <a:rPr lang="en-GB" sz="2200" dirty="0" smtClean="0"/>
              <a:t>, Communication, knowledge management and dissemination;</a:t>
            </a:r>
            <a:endParaRPr lang="hu-HU" sz="2200" dirty="0" smtClean="0"/>
          </a:p>
          <a:p>
            <a:pPr algn="just" eaLnBrk="1" hangingPunct="1">
              <a:defRPr/>
            </a:pPr>
            <a:endParaRPr lang="hu-HU" sz="1200" dirty="0" smtClean="0"/>
          </a:p>
          <a:p>
            <a:pPr algn="just" eaLnBrk="1" hangingPunct="1">
              <a:defRPr/>
            </a:pPr>
            <a:r>
              <a:rPr lang="en-GB" sz="2200" b="1" dirty="0" smtClean="0"/>
              <a:t>WP3</a:t>
            </a:r>
            <a:r>
              <a:rPr lang="en-GB" sz="2200" dirty="0" smtClean="0"/>
              <a:t>, Institutional development;</a:t>
            </a:r>
            <a:endParaRPr lang="hu-HU" sz="2200" dirty="0" smtClean="0"/>
          </a:p>
          <a:p>
            <a:pPr algn="just" eaLnBrk="1" hangingPunct="1">
              <a:defRPr/>
            </a:pPr>
            <a:endParaRPr lang="hu-HU" sz="1200" dirty="0" smtClean="0"/>
          </a:p>
          <a:p>
            <a:pPr algn="just" eaLnBrk="1" hangingPunct="1">
              <a:defRPr/>
            </a:pPr>
            <a:r>
              <a:rPr lang="en-GB" sz="2200" b="1" dirty="0" smtClean="0"/>
              <a:t>WP4, </a:t>
            </a:r>
            <a:r>
              <a:rPr lang="en-GB" sz="2200" dirty="0" smtClean="0"/>
              <a:t>Analysis and evaluation;</a:t>
            </a:r>
            <a:endParaRPr lang="hu-HU" sz="2200" dirty="0" smtClean="0"/>
          </a:p>
          <a:p>
            <a:pPr algn="just" eaLnBrk="1" hangingPunct="1">
              <a:defRPr/>
            </a:pPr>
            <a:endParaRPr lang="hu-HU" sz="1200" dirty="0" smtClean="0"/>
          </a:p>
          <a:p>
            <a:pPr algn="just" eaLnBrk="1" hangingPunct="1">
              <a:defRPr/>
            </a:pPr>
            <a:r>
              <a:rPr lang="en-GB" sz="2200" b="1" dirty="0" smtClean="0"/>
              <a:t>WP5</a:t>
            </a:r>
            <a:r>
              <a:rPr lang="en-GB" sz="2200" dirty="0" smtClean="0"/>
              <a:t>, Preparation of Pilot in Hungary;</a:t>
            </a:r>
            <a:endParaRPr lang="hu-HU" sz="2200" dirty="0" smtClean="0"/>
          </a:p>
          <a:p>
            <a:pPr algn="just" eaLnBrk="1" hangingPunct="1">
              <a:defRPr/>
            </a:pPr>
            <a:endParaRPr lang="hu-HU" sz="1200" dirty="0" smtClean="0"/>
          </a:p>
          <a:p>
            <a:pPr algn="just" eaLnBrk="1" hangingPunct="1">
              <a:defRPr/>
            </a:pPr>
            <a:r>
              <a:rPr lang="en-GB" sz="2200" b="1" dirty="0" smtClean="0"/>
              <a:t>WP6</a:t>
            </a:r>
            <a:r>
              <a:rPr lang="en-GB" sz="2200" dirty="0" smtClean="0"/>
              <a:t>, Preparation of extension in Slovenia, Romania, Serbia and Croatia.</a:t>
            </a:r>
            <a:endParaRPr lang="hu-HU" sz="2200" dirty="0"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764704"/>
            <a:ext cx="8291513" cy="5761037"/>
          </a:xfrm>
        </p:spPr>
        <p:txBody>
          <a:bodyPr rtlCol="0">
            <a:normAutofit fontScale="62500" lnSpcReduction="20000"/>
          </a:bodyPr>
          <a:lstStyle/>
          <a:p>
            <a:pPr eaLnBrk="1" fontAlgn="auto" hangingPunct="1">
              <a:spcAft>
                <a:spcPts val="0"/>
              </a:spcAft>
              <a:buFont typeface="Arial" pitchFamily="34" charset="0"/>
              <a:buNone/>
              <a:defRPr/>
            </a:pPr>
            <a:r>
              <a:rPr lang="en-GB" sz="3800" b="1" dirty="0" smtClean="0">
                <a:solidFill>
                  <a:schemeClr val="accent6">
                    <a:lumMod val="75000"/>
                  </a:schemeClr>
                </a:solidFill>
              </a:rPr>
              <a:t>EXPECTED RESULTS OF THE INITIATIVE: </a:t>
            </a:r>
            <a:endParaRPr lang="hu-HU" sz="3800" b="1" dirty="0" smtClean="0">
              <a:solidFill>
                <a:schemeClr val="accent6">
                  <a:lumMod val="75000"/>
                </a:schemeClr>
              </a:solidFill>
            </a:endParaRPr>
          </a:p>
          <a:p>
            <a:pPr eaLnBrk="1" fontAlgn="auto" hangingPunct="1">
              <a:spcAft>
                <a:spcPts val="0"/>
              </a:spcAft>
              <a:buFont typeface="Arial" pitchFamily="34" charset="0"/>
              <a:buNone/>
              <a:defRPr/>
            </a:pPr>
            <a:endParaRPr lang="hu-HU" sz="2400" dirty="0" smtClean="0">
              <a:solidFill>
                <a:schemeClr val="tx2">
                  <a:lumMod val="60000"/>
                  <a:lumOff val="40000"/>
                </a:schemeClr>
              </a:solidFill>
            </a:endParaRPr>
          </a:p>
          <a:p>
            <a:pPr algn="just" eaLnBrk="1" fontAlgn="auto" hangingPunct="1">
              <a:spcAft>
                <a:spcPts val="0"/>
              </a:spcAft>
              <a:buFont typeface="Arial" pitchFamily="34" charset="0"/>
              <a:buChar char="•"/>
              <a:defRPr/>
            </a:pPr>
            <a:r>
              <a:rPr lang="en-GB" dirty="0" smtClean="0"/>
              <a:t>As a result of the future vocational centres, graduate students will take on jobs easier, companies will find the right labour force easier, thereby, the competitiveness of companies will rise in South East Europe</a:t>
            </a:r>
            <a:endParaRPr lang="hu-HU" dirty="0" smtClean="0"/>
          </a:p>
          <a:p>
            <a:pPr algn="just" eaLnBrk="1" fontAlgn="auto" hangingPunct="1">
              <a:spcAft>
                <a:spcPts val="0"/>
              </a:spcAft>
              <a:buFont typeface="Arial" pitchFamily="34" charset="0"/>
              <a:buChar char="•"/>
              <a:defRPr/>
            </a:pPr>
            <a:endParaRPr lang="hu-HU" sz="1000" dirty="0" smtClean="0"/>
          </a:p>
          <a:p>
            <a:pPr algn="just" eaLnBrk="1" fontAlgn="auto" hangingPunct="1">
              <a:spcAft>
                <a:spcPts val="0"/>
              </a:spcAft>
              <a:buFont typeface="Arial" pitchFamily="34" charset="0"/>
              <a:buChar char="•"/>
              <a:defRPr/>
            </a:pPr>
            <a:r>
              <a:rPr lang="en-GB" dirty="0" smtClean="0"/>
              <a:t>Skilled workers with knowledge of identical level would leave schools, as a result of which moving companies across borders would become easier since it would be clear to enterprises what knowledge and competencies labour has in a given country.</a:t>
            </a:r>
            <a:endParaRPr lang="hu-HU" dirty="0" smtClean="0"/>
          </a:p>
          <a:p>
            <a:pPr algn="just" eaLnBrk="1" fontAlgn="auto" hangingPunct="1">
              <a:spcAft>
                <a:spcPts val="0"/>
              </a:spcAft>
              <a:buFont typeface="Arial" pitchFamily="34" charset="0"/>
              <a:buChar char="•"/>
              <a:defRPr/>
            </a:pPr>
            <a:endParaRPr lang="hu-HU" sz="1100" dirty="0" smtClean="0"/>
          </a:p>
          <a:p>
            <a:pPr algn="just" eaLnBrk="1" fontAlgn="auto" hangingPunct="1">
              <a:spcAft>
                <a:spcPts val="0"/>
              </a:spcAft>
              <a:buFont typeface="Arial" pitchFamily="34" charset="0"/>
              <a:buChar char="•"/>
              <a:defRPr/>
            </a:pPr>
            <a:r>
              <a:rPr lang="en-GB" sz="2900" dirty="0" smtClean="0"/>
              <a:t>The future uniformly trained workforce will allow SSE enterprises to save money and time at home and abroad, too. SEE enterprises will have more resources released and, as a consequence, their innovation potential will be unleashed. </a:t>
            </a:r>
            <a:endParaRPr lang="hu-HU" sz="2900" dirty="0" smtClean="0"/>
          </a:p>
          <a:p>
            <a:pPr algn="just" eaLnBrk="1" fontAlgn="auto" hangingPunct="1">
              <a:spcAft>
                <a:spcPts val="0"/>
              </a:spcAft>
              <a:buFont typeface="Arial" pitchFamily="34" charset="0"/>
              <a:buChar char="•"/>
              <a:defRPr/>
            </a:pPr>
            <a:endParaRPr lang="hu-HU" sz="1100" dirty="0" smtClean="0"/>
          </a:p>
          <a:p>
            <a:pPr algn="just" eaLnBrk="1" fontAlgn="auto" hangingPunct="1">
              <a:spcAft>
                <a:spcPts val="0"/>
              </a:spcAft>
              <a:buFont typeface="Arial" pitchFamily="34" charset="0"/>
              <a:buChar char="•"/>
              <a:defRPr/>
            </a:pPr>
            <a:r>
              <a:rPr lang="en-GB" sz="2900" dirty="0" smtClean="0"/>
              <a:t>The structure of vocational training, the number and preparedness of issued students will be able to adjust better and more flexibly to the needs of the economy. </a:t>
            </a:r>
            <a:endParaRPr lang="hu-HU" sz="2900" dirty="0" smtClean="0"/>
          </a:p>
          <a:p>
            <a:pPr algn="just" eaLnBrk="1" fontAlgn="auto" hangingPunct="1">
              <a:spcAft>
                <a:spcPts val="0"/>
              </a:spcAft>
              <a:buFont typeface="Arial" pitchFamily="34" charset="0"/>
              <a:buChar char="•"/>
              <a:defRPr/>
            </a:pPr>
            <a:endParaRPr lang="hu-HU" sz="1100" dirty="0" smtClean="0"/>
          </a:p>
          <a:p>
            <a:pPr algn="just" eaLnBrk="1" fontAlgn="auto" hangingPunct="1">
              <a:spcAft>
                <a:spcPts val="0"/>
              </a:spcAft>
              <a:buFont typeface="Arial" pitchFamily="34" charset="0"/>
              <a:buChar char="•"/>
              <a:defRPr/>
            </a:pPr>
            <a:r>
              <a:rPr lang="en-GB" sz="2900" dirty="0" smtClean="0"/>
              <a:t>Local small and medium-sized companies will have greater chances for co-operating as suppliers with multinational companies; so, employment can significantly grow.</a:t>
            </a:r>
            <a:endParaRPr lang="hu-HU" sz="2900" dirty="0" smtClean="0"/>
          </a:p>
          <a:p>
            <a:pPr algn="just" eaLnBrk="1" fontAlgn="auto" hangingPunct="1">
              <a:spcAft>
                <a:spcPts val="0"/>
              </a:spcAft>
              <a:buFont typeface="Arial" pitchFamily="34" charset="0"/>
              <a:buChar char="•"/>
              <a:defRPr/>
            </a:pPr>
            <a:endParaRPr lang="hu-HU" sz="2900" dirty="0" smtClean="0"/>
          </a:p>
          <a:p>
            <a:pPr algn="just" eaLnBrk="1" fontAlgn="auto" hangingPunct="1">
              <a:spcAft>
                <a:spcPts val="0"/>
              </a:spcAft>
              <a:buFont typeface="Arial" pitchFamily="34" charset="0"/>
              <a:buChar char="•"/>
              <a:defRPr/>
            </a:pPr>
            <a:r>
              <a:rPr lang="en-GB" sz="2900" dirty="0" smtClean="0"/>
              <a:t>Based on the so evolving macro-regional knowledge and competence basis, inflow of investor capital would grow.</a:t>
            </a:r>
            <a:endParaRPr lang="hu-HU" sz="29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artalom helye 3" descr="dcca terkep v3.1 KÉSZ woCountries betu2.jpg"/>
          <p:cNvPicPr>
            <a:picLocks noChangeAspect="1"/>
          </p:cNvPicPr>
          <p:nvPr/>
        </p:nvPicPr>
        <p:blipFill>
          <a:blip r:embed="rId2" cstate="print"/>
          <a:srcRect l="5044"/>
          <a:stretch>
            <a:fillRect/>
          </a:stretch>
        </p:blipFill>
        <p:spPr>
          <a:xfrm>
            <a:off x="539552" y="2204864"/>
            <a:ext cx="7962594" cy="4032448"/>
          </a:xfrm>
          <a:prstGeom prst="rect">
            <a:avLst/>
          </a:prstGeom>
          <a:ln>
            <a:noFill/>
          </a:ln>
          <a:effectLst>
            <a:outerShdw blurRad="292100" dist="139700" dir="2700000" algn="tl" rotWithShape="0">
              <a:srgbClr val="333333">
                <a:alpha val="65000"/>
              </a:srgbClr>
            </a:outerShdw>
          </a:effectLst>
        </p:spPr>
      </p:pic>
      <p:sp>
        <p:nvSpPr>
          <p:cNvPr id="2" name="Cím 1"/>
          <p:cNvSpPr>
            <a:spLocks noGrp="1"/>
          </p:cNvSpPr>
          <p:nvPr>
            <p:ph type="title"/>
          </p:nvPr>
        </p:nvSpPr>
        <p:spPr>
          <a:xfrm>
            <a:off x="395536" y="764704"/>
            <a:ext cx="8229600" cy="1143000"/>
          </a:xfrm>
        </p:spPr>
        <p:txBody>
          <a:bodyPr rtlCol="0">
            <a:normAutofit fontScale="90000"/>
          </a:bodyPr>
          <a:lstStyle/>
          <a:p>
            <a:pPr algn="l" eaLnBrk="1" fontAlgn="auto" hangingPunct="1">
              <a:spcAft>
                <a:spcPts val="0"/>
              </a:spcAft>
              <a:defRPr/>
            </a:pPr>
            <a:r>
              <a:rPr lang="en-GB" sz="3200" b="1" dirty="0" smtClean="0">
                <a:solidFill>
                  <a:schemeClr val="accent6">
                    <a:lumMod val="75000"/>
                  </a:schemeClr>
                </a:solidFill>
              </a:rPr>
              <a:t>Action:</a:t>
            </a:r>
            <a:r>
              <a:rPr lang="en-GB" sz="3200" dirty="0" smtClean="0">
                <a:solidFill>
                  <a:schemeClr val="tx2">
                    <a:lumMod val="60000"/>
                    <a:lumOff val="40000"/>
                  </a:schemeClr>
                </a:solidFill>
              </a:rPr>
              <a:t> </a:t>
            </a:r>
            <a:r>
              <a:rPr lang="en-GB" sz="3200" b="1" i="1" dirty="0" smtClean="0"/>
              <a:t>“Vocational Education and Training System in the Region’s Member States”</a:t>
            </a:r>
            <a:r>
              <a:rPr lang="en-GB" sz="3200" dirty="0" smtClean="0"/>
              <a:t>.</a:t>
            </a:r>
            <a:r>
              <a:rPr lang="hu-HU" sz="3200" dirty="0" smtClean="0"/>
              <a:t/>
            </a:r>
            <a:br>
              <a:rPr lang="hu-HU" sz="3200" dirty="0" smtClean="0"/>
            </a:br>
            <a:endParaRPr lang="hu-HU" sz="3200"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60648"/>
            <a:ext cx="8291513" cy="6597351"/>
          </a:xfrm>
        </p:spPr>
        <p:txBody>
          <a:bodyPr rtlCol="0">
            <a:normAutofit fontScale="62500" lnSpcReduction="20000"/>
          </a:bodyPr>
          <a:lstStyle/>
          <a:p>
            <a:pPr eaLnBrk="1" fontAlgn="auto" hangingPunct="1">
              <a:spcAft>
                <a:spcPts val="0"/>
              </a:spcAft>
              <a:buFont typeface="Arial" pitchFamily="34" charset="0"/>
              <a:buNone/>
              <a:defRPr/>
            </a:pPr>
            <a:r>
              <a:rPr lang="en-GB" sz="3800" b="1" dirty="0" smtClean="0">
                <a:solidFill>
                  <a:schemeClr val="accent6">
                    <a:lumMod val="75000"/>
                  </a:schemeClr>
                </a:solidFill>
              </a:rPr>
              <a:t>PARTNERSHIP: </a:t>
            </a:r>
            <a:endParaRPr lang="hu-HU" sz="3800" b="1" dirty="0" smtClean="0">
              <a:solidFill>
                <a:schemeClr val="accent6">
                  <a:lumMod val="75000"/>
                </a:schemeClr>
              </a:solidFill>
            </a:endParaRPr>
          </a:p>
          <a:p>
            <a:pPr eaLnBrk="1" fontAlgn="auto" hangingPunct="1">
              <a:spcAft>
                <a:spcPts val="0"/>
              </a:spcAft>
              <a:buFont typeface="Arial" pitchFamily="34" charset="0"/>
              <a:buNone/>
              <a:defRPr/>
            </a:pPr>
            <a:endParaRPr lang="hu-HU" sz="2100" dirty="0" smtClean="0">
              <a:solidFill>
                <a:schemeClr val="tx2">
                  <a:lumMod val="60000"/>
                  <a:lumOff val="40000"/>
                </a:schemeClr>
              </a:solidFill>
            </a:endParaRPr>
          </a:p>
          <a:p>
            <a:pPr algn="just" eaLnBrk="1" fontAlgn="auto" hangingPunct="1">
              <a:spcAft>
                <a:spcPts val="0"/>
              </a:spcAft>
              <a:buNone/>
              <a:defRPr/>
            </a:pPr>
            <a:r>
              <a:rPr lang="en-GB" sz="2900" dirty="0" smtClean="0"/>
              <a:t>A regional cooperation of chambers, like the Danube Chambers and</a:t>
            </a:r>
            <a:r>
              <a:rPr lang="hu-HU" sz="2900" dirty="0" smtClean="0"/>
              <a:t> </a:t>
            </a:r>
            <a:r>
              <a:rPr lang="en-GB" sz="2900" dirty="0" smtClean="0"/>
              <a:t>Commerce</a:t>
            </a:r>
            <a:endParaRPr lang="hu-HU" sz="2900" dirty="0" smtClean="0"/>
          </a:p>
          <a:p>
            <a:pPr algn="just" eaLnBrk="1" fontAlgn="auto" hangingPunct="1">
              <a:spcAft>
                <a:spcPts val="0"/>
              </a:spcAft>
              <a:buNone/>
              <a:defRPr/>
            </a:pPr>
            <a:r>
              <a:rPr lang="en-GB" sz="2900" dirty="0" smtClean="0"/>
              <a:t>Association</a:t>
            </a:r>
            <a:r>
              <a:rPr lang="hu-HU" sz="2900" dirty="0" smtClean="0"/>
              <a:t> </a:t>
            </a:r>
            <a:r>
              <a:rPr lang="en-GB" sz="2900" dirty="0" smtClean="0"/>
              <a:t>(DCCA), is a perfect, already existing partnership that can address the</a:t>
            </a:r>
            <a:endParaRPr lang="hu-HU" sz="2900" dirty="0" smtClean="0"/>
          </a:p>
          <a:p>
            <a:pPr algn="just" eaLnBrk="1" fontAlgn="auto" hangingPunct="1">
              <a:spcAft>
                <a:spcPts val="0"/>
              </a:spcAft>
              <a:buNone/>
              <a:defRPr/>
            </a:pPr>
            <a:r>
              <a:rPr lang="en-GB" sz="2900" dirty="0" smtClean="0"/>
              <a:t>problem of the</a:t>
            </a:r>
            <a:r>
              <a:rPr lang="hu-HU" sz="2900" dirty="0" smtClean="0"/>
              <a:t> </a:t>
            </a:r>
            <a:r>
              <a:rPr lang="en-GB" sz="2900" dirty="0" smtClean="0"/>
              <a:t>disintegrated national vocational educational systems in Central</a:t>
            </a:r>
            <a:endParaRPr lang="hu-HU" sz="2900" dirty="0" smtClean="0"/>
          </a:p>
          <a:p>
            <a:pPr algn="just" eaLnBrk="1" fontAlgn="auto" hangingPunct="1">
              <a:spcAft>
                <a:spcPts val="0"/>
              </a:spcAft>
              <a:buNone/>
              <a:defRPr/>
            </a:pPr>
            <a:r>
              <a:rPr lang="en-GB" sz="2900" dirty="0" smtClean="0"/>
              <a:t>Europe. Members of the DCCA have</a:t>
            </a:r>
            <a:r>
              <a:rPr lang="hu-HU" sz="2900" dirty="0" smtClean="0"/>
              <a:t> </a:t>
            </a:r>
            <a:r>
              <a:rPr lang="en-GB" sz="2900" dirty="0" smtClean="0"/>
              <a:t>developed the idea of a united Vocational Training</a:t>
            </a:r>
            <a:endParaRPr lang="hu-HU" sz="2900" dirty="0" smtClean="0"/>
          </a:p>
          <a:p>
            <a:pPr algn="just" eaLnBrk="1" fontAlgn="auto" hangingPunct="1">
              <a:spcAft>
                <a:spcPts val="0"/>
              </a:spcAft>
              <a:buNone/>
              <a:defRPr/>
            </a:pPr>
            <a:r>
              <a:rPr lang="en-GB" sz="2900" dirty="0" smtClean="0"/>
              <a:t>Cluster, and the present project is the first step in its</a:t>
            </a:r>
            <a:r>
              <a:rPr lang="hu-HU" sz="2900" dirty="0" smtClean="0"/>
              <a:t> </a:t>
            </a:r>
            <a:r>
              <a:rPr lang="en-GB" sz="2900" dirty="0" smtClean="0"/>
              <a:t>realization in South East Europe.</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Budapest Chamber of Commerce and Industry (HU1) as ERDF Lead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Vienna Economic Chamber (AT) as ERDF Project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Chamber of Commerce and Industry of Slovenia</a:t>
            </a:r>
            <a:r>
              <a:rPr lang="hu-HU" sz="2900" dirty="0" smtClean="0"/>
              <a:t>,</a:t>
            </a:r>
            <a:r>
              <a:rPr lang="en-GB" sz="2900" dirty="0" smtClean="0"/>
              <a:t> Institute for Business Education (SLO) as ERDF Project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Croatian Chamber of Economy</a:t>
            </a:r>
            <a:r>
              <a:rPr lang="hu-HU" sz="2900" dirty="0" smtClean="0"/>
              <a:t>,</a:t>
            </a:r>
            <a:r>
              <a:rPr lang="en-GB" sz="2900" dirty="0" smtClean="0"/>
              <a:t> Osijek County Chamber (HR) as IPA Project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Belgrade Chamber of Commerce (RS) as IPA Project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err="1" smtClean="0"/>
              <a:t>Buc</a:t>
            </a:r>
            <a:r>
              <a:rPr lang="hu-HU" sz="2900" dirty="0" err="1" smtClean="0"/>
              <a:t>harest</a:t>
            </a:r>
            <a:r>
              <a:rPr lang="en-GB" sz="2900" dirty="0" smtClean="0"/>
              <a:t> Chamber of Commerce and Industry (RO1) as ERDF Project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Timisoara Chamber of Commerce and Industry (RO2) as ERDF Project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Chamber of Commerce and Industry </a:t>
            </a:r>
            <a:r>
              <a:rPr lang="hu-HU" sz="2900" dirty="0" smtClean="0"/>
              <a:t>of</a:t>
            </a:r>
            <a:r>
              <a:rPr lang="en-GB" sz="2900" dirty="0" smtClean="0"/>
              <a:t> </a:t>
            </a:r>
            <a:r>
              <a:rPr lang="en-GB" sz="2900" dirty="0" err="1" smtClean="0"/>
              <a:t>Győr-Moson-Sopron</a:t>
            </a:r>
            <a:r>
              <a:rPr lang="en-GB" sz="2900" dirty="0" smtClean="0"/>
              <a:t> County (HU2) as ERDF Project Partner</a:t>
            </a:r>
            <a:endParaRPr lang="hu-HU" sz="2900" dirty="0" smtClean="0"/>
          </a:p>
          <a:p>
            <a:pPr algn="just" eaLnBrk="1" fontAlgn="auto" hangingPunct="1">
              <a:spcAft>
                <a:spcPts val="0"/>
              </a:spcAft>
              <a:buFont typeface="Arial" pitchFamily="34" charset="0"/>
              <a:buChar char="•"/>
              <a:defRPr/>
            </a:pPr>
            <a:endParaRPr lang="hu-HU" sz="1300" dirty="0" smtClean="0"/>
          </a:p>
          <a:p>
            <a:pPr algn="just" eaLnBrk="1" fontAlgn="auto" hangingPunct="1">
              <a:spcAft>
                <a:spcPts val="0"/>
              </a:spcAft>
              <a:buFont typeface="Arial" pitchFamily="34" charset="0"/>
              <a:buChar char="•"/>
              <a:defRPr/>
            </a:pPr>
            <a:r>
              <a:rPr lang="en-GB" sz="2900" dirty="0" smtClean="0"/>
              <a:t>Chamber of Commerce and Industry of </a:t>
            </a:r>
            <a:r>
              <a:rPr lang="en-GB" sz="2900" dirty="0" err="1" smtClean="0"/>
              <a:t>Pécs-Baranya</a:t>
            </a:r>
            <a:r>
              <a:rPr lang="en-GB" sz="2900" dirty="0" smtClean="0"/>
              <a:t> County (HU3) as ERDF Project Partner. </a:t>
            </a:r>
            <a:endParaRPr lang="hu-HU" sz="2900" dirty="0" smtClean="0"/>
          </a:p>
          <a:p>
            <a:pPr eaLnBrk="1" fontAlgn="auto" hangingPunct="1">
              <a:spcAft>
                <a:spcPts val="0"/>
              </a:spcAft>
              <a:buFont typeface="Arial" pitchFamily="34" charset="0"/>
              <a:buChar char="•"/>
              <a:defRPr/>
            </a:pPr>
            <a:endParaRPr lang="hu-HU" sz="20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548680"/>
            <a:ext cx="8291513" cy="6120679"/>
          </a:xfrm>
        </p:spPr>
        <p:txBody>
          <a:bodyPr rtlCol="0">
            <a:normAutofit fontScale="92500" lnSpcReduction="20000"/>
          </a:bodyPr>
          <a:lstStyle/>
          <a:p>
            <a:pPr eaLnBrk="1" fontAlgn="auto" hangingPunct="1">
              <a:spcAft>
                <a:spcPts val="0"/>
              </a:spcAft>
              <a:buFont typeface="Arial" pitchFamily="34" charset="0"/>
              <a:buNone/>
              <a:defRPr/>
            </a:pPr>
            <a:r>
              <a:rPr lang="hu-HU" sz="2600" b="1" cap="all" dirty="0" err="1" smtClean="0">
                <a:solidFill>
                  <a:schemeClr val="accent6">
                    <a:lumMod val="75000"/>
                  </a:schemeClr>
                </a:solidFill>
              </a:rPr>
              <a:t>Target</a:t>
            </a:r>
            <a:r>
              <a:rPr lang="hu-HU" sz="2600" b="1" cap="all" dirty="0" smtClean="0">
                <a:solidFill>
                  <a:schemeClr val="accent6">
                    <a:lumMod val="75000"/>
                  </a:schemeClr>
                </a:solidFill>
              </a:rPr>
              <a:t> </a:t>
            </a:r>
            <a:r>
              <a:rPr lang="hu-HU" sz="2600" b="1" cap="all" dirty="0" err="1" smtClean="0">
                <a:solidFill>
                  <a:schemeClr val="accent6">
                    <a:lumMod val="75000"/>
                  </a:schemeClr>
                </a:solidFill>
              </a:rPr>
              <a:t>Groups</a:t>
            </a:r>
            <a:r>
              <a:rPr lang="en-GB" sz="2600" b="1" cap="all" dirty="0" smtClean="0">
                <a:solidFill>
                  <a:schemeClr val="accent6">
                    <a:lumMod val="75000"/>
                  </a:schemeClr>
                </a:solidFill>
              </a:rPr>
              <a:t>: </a:t>
            </a:r>
            <a:endParaRPr lang="hu-HU" sz="2600" b="1" cap="all" dirty="0" smtClean="0">
              <a:solidFill>
                <a:schemeClr val="accent6">
                  <a:lumMod val="75000"/>
                </a:schemeClr>
              </a:solidFill>
            </a:endParaRPr>
          </a:p>
          <a:p>
            <a:pPr eaLnBrk="1" fontAlgn="auto" hangingPunct="1">
              <a:spcAft>
                <a:spcPts val="0"/>
              </a:spcAft>
              <a:buFont typeface="Arial" pitchFamily="34" charset="0"/>
              <a:buNone/>
              <a:defRPr/>
            </a:pPr>
            <a:endParaRPr lang="hu-HU" sz="2000" dirty="0" smtClean="0">
              <a:solidFill>
                <a:schemeClr val="tx2">
                  <a:lumMod val="60000"/>
                  <a:lumOff val="40000"/>
                </a:schemeClr>
              </a:solidFill>
            </a:endParaRPr>
          </a:p>
          <a:p>
            <a:pPr algn="just" eaLnBrk="1" fontAlgn="auto" hangingPunct="1">
              <a:spcAft>
                <a:spcPts val="0"/>
              </a:spcAft>
              <a:buNone/>
              <a:defRPr/>
            </a:pPr>
            <a:r>
              <a:rPr lang="en-GB" sz="2000" b="1" dirty="0" smtClean="0"/>
              <a:t>Primary school graduates in the participating countries</a:t>
            </a:r>
            <a:endParaRPr lang="hu-HU" sz="2000" b="1" dirty="0" smtClean="0"/>
          </a:p>
          <a:p>
            <a:pPr algn="just" eaLnBrk="1" fontAlgn="auto" hangingPunct="1">
              <a:spcAft>
                <a:spcPts val="0"/>
              </a:spcAft>
              <a:buFont typeface="Arial" pitchFamily="34" charset="0"/>
              <a:buChar char="•"/>
              <a:defRPr/>
            </a:pPr>
            <a:r>
              <a:rPr lang="en-GB" sz="2000" dirty="0" smtClean="0"/>
              <a:t>Primary school graduates in Hungary, Slovenia, Romania, Serbia and Croatia are the potential students and thus the primary target group of the future uniform dual vocational education system of SEE. Their attention need to be drawn to the main characteristics of, and the list of opportunities a regional uniform vocational education system can provide them. Their involvement in the project is mainly ‘targeted recipients’. </a:t>
            </a:r>
            <a:endParaRPr lang="hu-HU" sz="2000" dirty="0" smtClean="0"/>
          </a:p>
          <a:p>
            <a:pPr algn="just" eaLnBrk="1" fontAlgn="auto" hangingPunct="1">
              <a:spcAft>
                <a:spcPts val="0"/>
              </a:spcAft>
              <a:buNone/>
              <a:defRPr/>
            </a:pPr>
            <a:r>
              <a:rPr lang="hu-HU" sz="2000" b="1" dirty="0" smtClean="0"/>
              <a:t>P</a:t>
            </a:r>
            <a:r>
              <a:rPr lang="en-GB" sz="2000" b="1" dirty="0" err="1" smtClean="0"/>
              <a:t>arents</a:t>
            </a:r>
            <a:r>
              <a:rPr lang="en-GB" sz="2000" b="1" dirty="0" smtClean="0"/>
              <a:t> of primary school graduates from the participating countries</a:t>
            </a:r>
            <a:endParaRPr lang="hu-HU" sz="2000" b="1" dirty="0" smtClean="0"/>
          </a:p>
          <a:p>
            <a:pPr algn="just" eaLnBrk="1" fontAlgn="auto" hangingPunct="1">
              <a:spcAft>
                <a:spcPts val="0"/>
              </a:spcAft>
              <a:buNone/>
              <a:defRPr/>
            </a:pPr>
            <a:r>
              <a:rPr lang="en-GB" sz="2000" b="1" dirty="0" smtClean="0"/>
              <a:t>Member companies of the participating chambers (project partners)</a:t>
            </a:r>
            <a:r>
              <a:rPr lang="hu-HU" sz="2000" b="1" dirty="0" smtClean="0"/>
              <a:t>:</a:t>
            </a:r>
          </a:p>
          <a:p>
            <a:pPr algn="just" eaLnBrk="1" fontAlgn="auto" hangingPunct="1">
              <a:spcAft>
                <a:spcPts val="0"/>
              </a:spcAft>
              <a:buFont typeface="Arial" pitchFamily="34" charset="0"/>
              <a:buChar char="•"/>
              <a:defRPr/>
            </a:pPr>
            <a:r>
              <a:rPr lang="en-GB" sz="2000" dirty="0" smtClean="0"/>
              <a:t>SME members of the participating chambers make up a large number of potential companies who could actively participate locally in the uniformed vocational educational system by providing an opportunity of practical training at their workplaces for the students.</a:t>
            </a:r>
            <a:endParaRPr lang="hu-HU" sz="2000" dirty="0" smtClean="0"/>
          </a:p>
          <a:p>
            <a:pPr algn="just" eaLnBrk="1" fontAlgn="auto" hangingPunct="1">
              <a:spcAft>
                <a:spcPts val="0"/>
              </a:spcAft>
              <a:buNone/>
              <a:defRPr/>
            </a:pPr>
            <a:r>
              <a:rPr lang="en-GB" sz="2000" b="1" dirty="0" smtClean="0"/>
              <a:t>Decision makers dealing with the legal background of national education in the</a:t>
            </a:r>
            <a:endParaRPr lang="hu-HU" sz="2000" b="1" dirty="0" smtClean="0"/>
          </a:p>
          <a:p>
            <a:pPr algn="just" eaLnBrk="1" fontAlgn="auto" hangingPunct="1">
              <a:spcAft>
                <a:spcPts val="0"/>
              </a:spcAft>
              <a:buNone/>
              <a:defRPr/>
            </a:pPr>
            <a:r>
              <a:rPr lang="en-GB" sz="2000" b="1" dirty="0" smtClean="0"/>
              <a:t>participating countries</a:t>
            </a:r>
            <a:endParaRPr lang="hu-HU" sz="2000" b="1" dirty="0" smtClean="0"/>
          </a:p>
          <a:p>
            <a:pPr algn="just" eaLnBrk="1" fontAlgn="auto" hangingPunct="1">
              <a:spcAft>
                <a:spcPts val="0"/>
              </a:spcAft>
              <a:buFont typeface="Arial" pitchFamily="34" charset="0"/>
              <a:buChar char="•"/>
              <a:defRPr/>
            </a:pPr>
            <a:r>
              <a:rPr lang="en-GB" sz="2000" dirty="0" smtClean="0"/>
              <a:t>In Hungary dual vocational education needs to be reformed and matched to the planed uniform vocational education system of SEE. In Slovenia, Romania, Serbia and Croatia no dual vocational education exists, so here especially the legal background needs to be correlated to the planed initiative.</a:t>
            </a:r>
            <a:endParaRPr lang="hu-HU" sz="2000" dirty="0" smtClean="0"/>
          </a:p>
          <a:p>
            <a:pPr eaLnBrk="1" fontAlgn="auto" hangingPunct="1">
              <a:spcAft>
                <a:spcPts val="0"/>
              </a:spcAft>
              <a:buFont typeface="Arial" pitchFamily="34" charset="0"/>
              <a:buChar char="•"/>
              <a:defRPr/>
            </a:pPr>
            <a:endParaRPr lang="hu-HU" sz="200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55576" y="1124744"/>
            <a:ext cx="7772400" cy="1470025"/>
          </a:xfrm>
        </p:spPr>
        <p:txBody>
          <a:bodyPr rtlCol="0">
            <a:normAutofit fontScale="90000"/>
          </a:bodyPr>
          <a:lstStyle/>
          <a:p>
            <a:pPr eaLnBrk="1" fontAlgn="auto" hangingPunct="1">
              <a:spcAft>
                <a:spcPts val="0"/>
              </a:spcAft>
              <a:defRPr/>
            </a:pPr>
            <a:r>
              <a:rPr lang="hu-HU" dirty="0" smtClean="0"/>
              <a:t/>
            </a:r>
            <a:br>
              <a:rPr lang="hu-HU" dirty="0" smtClean="0"/>
            </a:br>
            <a:r>
              <a:rPr lang="hu-HU" sz="2200" dirty="0" smtClean="0">
                <a:solidFill>
                  <a:schemeClr val="tx2"/>
                </a:solidFill>
              </a:rPr>
              <a:t/>
            </a:r>
            <a:br>
              <a:rPr lang="hu-HU" sz="2200" dirty="0" smtClean="0">
                <a:solidFill>
                  <a:schemeClr val="tx2"/>
                </a:solidFill>
              </a:rPr>
            </a:br>
            <a:r>
              <a:rPr lang="hu-HU" sz="2200" dirty="0" smtClean="0">
                <a:solidFill>
                  <a:schemeClr val="tx2"/>
                </a:solidFill>
              </a:rPr>
              <a:t/>
            </a:r>
            <a:br>
              <a:rPr lang="hu-HU" sz="2200" dirty="0" smtClean="0">
                <a:solidFill>
                  <a:schemeClr val="tx2"/>
                </a:solidFill>
              </a:rPr>
            </a:br>
            <a:r>
              <a:rPr lang="hu-HU" sz="2200" dirty="0" smtClean="0">
                <a:solidFill>
                  <a:schemeClr val="tx2"/>
                </a:solidFill>
              </a:rPr>
              <a:t/>
            </a:r>
            <a:br>
              <a:rPr lang="hu-HU" sz="2200" dirty="0" smtClean="0">
                <a:solidFill>
                  <a:schemeClr val="tx2"/>
                </a:solidFill>
              </a:rPr>
            </a:br>
            <a:r>
              <a:rPr lang="hu-HU" b="1" dirty="0" err="1" smtClean="0">
                <a:solidFill>
                  <a:schemeClr val="accent6">
                    <a:lumMod val="75000"/>
                  </a:schemeClr>
                </a:solidFill>
              </a:rPr>
              <a:t>Thank</a:t>
            </a:r>
            <a:r>
              <a:rPr lang="hu-HU" b="1" dirty="0" smtClean="0">
                <a:solidFill>
                  <a:schemeClr val="accent6">
                    <a:lumMod val="75000"/>
                  </a:schemeClr>
                </a:solidFill>
              </a:rPr>
              <a:t> </a:t>
            </a:r>
            <a:r>
              <a:rPr lang="hu-HU" b="1" dirty="0" err="1" smtClean="0">
                <a:solidFill>
                  <a:schemeClr val="accent6">
                    <a:lumMod val="75000"/>
                  </a:schemeClr>
                </a:solidFill>
              </a:rPr>
              <a:t>you</a:t>
            </a:r>
            <a:r>
              <a:rPr lang="hu-HU" b="1" dirty="0" smtClean="0">
                <a:solidFill>
                  <a:schemeClr val="accent6">
                    <a:lumMod val="75000"/>
                  </a:schemeClr>
                </a:solidFill>
              </a:rPr>
              <a:t> </a:t>
            </a:r>
            <a:r>
              <a:rPr lang="hu-HU" b="1" dirty="0" err="1" smtClean="0">
                <a:solidFill>
                  <a:schemeClr val="accent6">
                    <a:lumMod val="75000"/>
                  </a:schemeClr>
                </a:solidFill>
              </a:rPr>
              <a:t>for</a:t>
            </a:r>
            <a:r>
              <a:rPr lang="hu-HU" b="1" dirty="0" smtClean="0">
                <a:solidFill>
                  <a:schemeClr val="accent6">
                    <a:lumMod val="75000"/>
                  </a:schemeClr>
                </a:solidFill>
              </a:rPr>
              <a:t> </a:t>
            </a:r>
            <a:r>
              <a:rPr lang="hu-HU" b="1" dirty="0" err="1" smtClean="0">
                <a:solidFill>
                  <a:schemeClr val="accent6">
                    <a:lumMod val="75000"/>
                  </a:schemeClr>
                </a:solidFill>
              </a:rPr>
              <a:t>your</a:t>
            </a:r>
            <a:r>
              <a:rPr lang="hu-HU" b="1" dirty="0" smtClean="0">
                <a:solidFill>
                  <a:schemeClr val="accent6">
                    <a:lumMod val="75000"/>
                  </a:schemeClr>
                </a:solidFill>
              </a:rPr>
              <a:t> </a:t>
            </a:r>
            <a:r>
              <a:rPr lang="hu-HU" b="1" dirty="0" err="1" smtClean="0">
                <a:solidFill>
                  <a:schemeClr val="accent6">
                    <a:lumMod val="75000"/>
                  </a:schemeClr>
                </a:solidFill>
              </a:rPr>
              <a:t>attention</a:t>
            </a:r>
            <a:r>
              <a:rPr lang="hu-HU" b="1" dirty="0" smtClean="0">
                <a:solidFill>
                  <a:schemeClr val="accent6">
                    <a:lumMod val="75000"/>
                  </a:schemeClr>
                </a:solidFill>
              </a:rPr>
              <a:t>!</a:t>
            </a:r>
            <a:endParaRPr lang="hu-HU" b="1" dirty="0">
              <a:solidFill>
                <a:schemeClr val="accent6">
                  <a:lumMod val="75000"/>
                </a:schemeClr>
              </a:solidFill>
            </a:endParaRPr>
          </a:p>
        </p:txBody>
      </p:sp>
      <p:sp>
        <p:nvSpPr>
          <p:cNvPr id="3" name="Alcím 2"/>
          <p:cNvSpPr>
            <a:spLocks noGrp="1"/>
          </p:cNvSpPr>
          <p:nvPr>
            <p:ph type="subTitle" idx="1"/>
          </p:nvPr>
        </p:nvSpPr>
        <p:spPr>
          <a:xfrm>
            <a:off x="1371600" y="3717032"/>
            <a:ext cx="6400800" cy="2712343"/>
          </a:xfrm>
        </p:spPr>
        <p:txBody>
          <a:bodyPr rtlCol="0">
            <a:normAutofit/>
          </a:bodyPr>
          <a:lstStyle/>
          <a:p>
            <a:pPr eaLnBrk="1" fontAlgn="auto" hangingPunct="1">
              <a:spcAft>
                <a:spcPts val="0"/>
              </a:spcAft>
              <a:defRPr/>
            </a:pPr>
            <a:r>
              <a:rPr lang="hu-HU" dirty="0" err="1" smtClean="0">
                <a:solidFill>
                  <a:schemeClr val="accent1">
                    <a:lumMod val="75000"/>
                  </a:schemeClr>
                </a:solidFill>
                <a:hlinkClick r:id="rId2"/>
              </a:rPr>
              <a:t>Kovacs.aron</a:t>
            </a:r>
            <a:r>
              <a:rPr lang="hu-HU" dirty="0" smtClean="0">
                <a:solidFill>
                  <a:schemeClr val="accent1">
                    <a:lumMod val="75000"/>
                  </a:schemeClr>
                </a:solidFill>
                <a:hlinkClick r:id="rId2"/>
              </a:rPr>
              <a:t>@</a:t>
            </a:r>
            <a:r>
              <a:rPr lang="hu-HU" dirty="0" err="1" smtClean="0">
                <a:solidFill>
                  <a:schemeClr val="accent1">
                    <a:lumMod val="75000"/>
                  </a:schemeClr>
                </a:solidFill>
                <a:hlinkClick r:id="rId2"/>
              </a:rPr>
              <a:t>bkik.hu</a:t>
            </a:r>
            <a:endParaRPr lang="hu-HU" dirty="0" smtClean="0">
              <a:solidFill>
                <a:schemeClr val="accent1">
                  <a:lumMod val="75000"/>
                </a:schemeClr>
              </a:solidFill>
              <a:hlinkClick r:id="rId2"/>
            </a:endParaRPr>
          </a:p>
          <a:p>
            <a:pPr eaLnBrk="1" fontAlgn="auto" hangingPunct="1">
              <a:spcAft>
                <a:spcPts val="0"/>
              </a:spcAft>
              <a:defRPr/>
            </a:pPr>
            <a:r>
              <a:rPr lang="hu-HU" dirty="0" err="1" smtClean="0">
                <a:solidFill>
                  <a:schemeClr val="accent1">
                    <a:lumMod val="75000"/>
                  </a:schemeClr>
                </a:solidFill>
                <a:hlinkClick r:id="rId2"/>
              </a:rPr>
              <a:t>www.bkik.hu</a:t>
            </a:r>
            <a:endParaRPr lang="hu-HU" dirty="0" smtClean="0">
              <a:solidFill>
                <a:schemeClr val="accent1">
                  <a:lumMod val="75000"/>
                </a:schemeClr>
              </a:solidFill>
              <a:hlinkClick r:id="rId3"/>
            </a:endParaRPr>
          </a:p>
          <a:p>
            <a:pPr eaLnBrk="1" fontAlgn="auto" hangingPunct="1">
              <a:spcAft>
                <a:spcPts val="0"/>
              </a:spcAft>
              <a:buFont typeface="Arial" pitchFamily="34" charset="0"/>
              <a:buNone/>
              <a:defRPr/>
            </a:pPr>
            <a:r>
              <a:rPr lang="hu-HU" dirty="0" err="1" smtClean="0">
                <a:solidFill>
                  <a:schemeClr val="accent1">
                    <a:lumMod val="75000"/>
                  </a:schemeClr>
                </a:solidFill>
                <a:hlinkClick r:id="rId3"/>
              </a:rPr>
              <a:t>office</a:t>
            </a:r>
            <a:r>
              <a:rPr lang="hu-HU" dirty="0" smtClean="0">
                <a:solidFill>
                  <a:schemeClr val="accent1">
                    <a:lumMod val="75000"/>
                  </a:schemeClr>
                </a:solidFill>
                <a:hlinkClick r:id="rId3"/>
              </a:rPr>
              <a:t>@</a:t>
            </a:r>
            <a:r>
              <a:rPr lang="hu-HU" dirty="0" err="1" smtClean="0">
                <a:solidFill>
                  <a:schemeClr val="accent1">
                    <a:lumMod val="75000"/>
                  </a:schemeClr>
                </a:solidFill>
                <a:hlinkClick r:id="rId3"/>
              </a:rPr>
              <a:t>danubechambers.eu</a:t>
            </a:r>
            <a:endParaRPr lang="hu-HU" dirty="0" smtClean="0">
              <a:solidFill>
                <a:schemeClr val="accent1">
                  <a:lumMod val="75000"/>
                </a:schemeClr>
              </a:solidFill>
            </a:endParaRPr>
          </a:p>
          <a:p>
            <a:pPr eaLnBrk="1" fontAlgn="auto" hangingPunct="1">
              <a:spcAft>
                <a:spcPts val="0"/>
              </a:spcAft>
              <a:buFont typeface="Arial" pitchFamily="34" charset="0"/>
              <a:buNone/>
              <a:defRPr/>
            </a:pPr>
            <a:r>
              <a:rPr lang="hu-HU" dirty="0" err="1" smtClean="0">
                <a:solidFill>
                  <a:schemeClr val="accent1">
                    <a:lumMod val="75000"/>
                  </a:schemeClr>
                </a:solidFill>
                <a:hlinkClick r:id="rId4"/>
              </a:rPr>
              <a:t>www.danubechambers.eu</a:t>
            </a:r>
            <a:endParaRPr lang="hu-HU" dirty="0" smtClean="0">
              <a:solidFill>
                <a:schemeClr val="accent1">
                  <a:lumMod val="75000"/>
                </a:schemeClr>
              </a:solidFill>
            </a:endParaRPr>
          </a:p>
          <a:p>
            <a:pPr eaLnBrk="1" fontAlgn="auto" hangingPunct="1">
              <a:spcAft>
                <a:spcPts val="0"/>
              </a:spcAft>
              <a:buFont typeface="Arial" pitchFamily="34" charset="0"/>
              <a:buNone/>
              <a:defRPr/>
            </a:pPr>
            <a:endParaRPr lang="hu-HU" dirty="0" smtClean="0"/>
          </a:p>
          <a:p>
            <a:pPr eaLnBrk="1" fontAlgn="auto" hangingPunct="1">
              <a:spcAft>
                <a:spcPts val="0"/>
              </a:spcAft>
              <a:buFont typeface="Arial" pitchFamily="34" charset="0"/>
              <a:buNone/>
              <a:defRPr/>
            </a:pPr>
            <a:endParaRPr lang="hu-HU"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l"/>
            <a:r>
              <a:rPr lang="hu-HU" sz="2800" u="sng" dirty="0" smtClean="0">
                <a:solidFill>
                  <a:schemeClr val="accent6"/>
                </a:solidFill>
              </a:rPr>
              <a:t>The VET project idea</a:t>
            </a:r>
            <a:endParaRPr lang="hu-HU" sz="2800" u="sng" dirty="0">
              <a:solidFill>
                <a:schemeClr val="accent6"/>
              </a:solidFill>
            </a:endParaRPr>
          </a:p>
        </p:txBody>
      </p:sp>
      <p:sp>
        <p:nvSpPr>
          <p:cNvPr id="3" name="Tartalom helye 2"/>
          <p:cNvSpPr>
            <a:spLocks noGrp="1"/>
          </p:cNvSpPr>
          <p:nvPr>
            <p:ph idx="1"/>
          </p:nvPr>
        </p:nvSpPr>
        <p:spPr>
          <a:xfrm>
            <a:off x="457200" y="1052736"/>
            <a:ext cx="8229600" cy="5073427"/>
          </a:xfrm>
        </p:spPr>
        <p:txBody>
          <a:bodyPr/>
          <a:lstStyle/>
          <a:p>
            <a:r>
              <a:rPr lang="hu-HU" sz="2400" dirty="0" smtClean="0"/>
              <a:t>The project idea </a:t>
            </a:r>
            <a:r>
              <a:rPr lang="hu-HU" sz="2400" dirty="0" err="1" smtClean="0"/>
              <a:t>came</a:t>
            </a:r>
            <a:r>
              <a:rPr lang="hu-HU" sz="2400" dirty="0" smtClean="0"/>
              <a:t> </a:t>
            </a:r>
            <a:r>
              <a:rPr lang="hu-HU" sz="2400" dirty="0" err="1" smtClean="0"/>
              <a:t>from</a:t>
            </a:r>
            <a:r>
              <a:rPr lang="hu-HU" sz="2400" dirty="0" smtClean="0"/>
              <a:t> the market </a:t>
            </a:r>
            <a:r>
              <a:rPr lang="hu-HU" sz="2400" dirty="0" err="1" smtClean="0"/>
              <a:t>especially</a:t>
            </a:r>
            <a:r>
              <a:rPr lang="hu-HU" sz="2400" dirty="0" smtClean="0"/>
              <a:t>, </a:t>
            </a:r>
            <a:r>
              <a:rPr lang="hu-HU" sz="2400" dirty="0" err="1" smtClean="0"/>
              <a:t>labour</a:t>
            </a:r>
            <a:r>
              <a:rPr lang="hu-HU" sz="2400" dirty="0" smtClean="0"/>
              <a:t> </a:t>
            </a:r>
            <a:r>
              <a:rPr lang="hu-HU" sz="2400" dirty="0" err="1" smtClean="0"/>
              <a:t>market</a:t>
            </a:r>
            <a:r>
              <a:rPr lang="hu-HU" sz="2400" dirty="0" smtClean="0"/>
              <a:t> </a:t>
            </a:r>
            <a:r>
              <a:rPr lang="hu-HU" sz="2400" dirty="0" err="1" smtClean="0"/>
              <a:t>as</a:t>
            </a:r>
            <a:r>
              <a:rPr lang="hu-HU" sz="2400" dirty="0" smtClean="0"/>
              <a:t> </a:t>
            </a:r>
            <a:r>
              <a:rPr lang="hu-HU" sz="2400" dirty="0" err="1" smtClean="0"/>
              <a:t>well</a:t>
            </a:r>
            <a:r>
              <a:rPr lang="hu-HU" sz="2400" dirty="0" smtClean="0"/>
              <a:t> </a:t>
            </a:r>
            <a:r>
              <a:rPr lang="hu-HU" sz="2400" dirty="0" err="1" smtClean="0"/>
              <a:t>as</a:t>
            </a:r>
            <a:r>
              <a:rPr lang="hu-HU" sz="2400" dirty="0" smtClean="0"/>
              <a:t> </a:t>
            </a:r>
            <a:r>
              <a:rPr lang="hu-HU" sz="2400" dirty="0" err="1" smtClean="0"/>
              <a:t>German</a:t>
            </a:r>
            <a:r>
              <a:rPr lang="hu-HU" sz="2400" dirty="0" smtClean="0"/>
              <a:t> </a:t>
            </a:r>
            <a:r>
              <a:rPr lang="hu-HU" sz="2400" dirty="0" err="1" smtClean="0"/>
              <a:t>automotive</a:t>
            </a:r>
            <a:r>
              <a:rPr lang="hu-HU" sz="2400" dirty="0" smtClean="0"/>
              <a:t> </a:t>
            </a:r>
            <a:r>
              <a:rPr lang="hu-HU" sz="2400" dirty="0" err="1" smtClean="0"/>
              <a:t>companies</a:t>
            </a:r>
            <a:r>
              <a:rPr lang="hu-HU" sz="2400" dirty="0" smtClean="0"/>
              <a:t> </a:t>
            </a:r>
            <a:r>
              <a:rPr lang="hu-HU" sz="2400" dirty="0" err="1" smtClean="0"/>
              <a:t>who</a:t>
            </a:r>
            <a:r>
              <a:rPr lang="hu-HU" sz="2400" dirty="0" smtClean="0"/>
              <a:t> </a:t>
            </a:r>
            <a:r>
              <a:rPr lang="hu-HU" sz="2400" dirty="0" err="1" smtClean="0"/>
              <a:t>have</a:t>
            </a:r>
            <a:r>
              <a:rPr lang="hu-HU" sz="2400" dirty="0" smtClean="0"/>
              <a:t> </a:t>
            </a:r>
            <a:r>
              <a:rPr lang="hu-HU" sz="2400" dirty="0" err="1" smtClean="0"/>
              <a:t>setteled</a:t>
            </a:r>
            <a:r>
              <a:rPr lang="hu-HU" sz="2400" dirty="0" smtClean="0"/>
              <a:t> in Hungary</a:t>
            </a:r>
          </a:p>
          <a:p>
            <a:r>
              <a:rPr lang="hu-HU" sz="2400" dirty="0" err="1" smtClean="0"/>
              <a:t>First</a:t>
            </a:r>
            <a:r>
              <a:rPr lang="hu-HU" sz="2400" dirty="0" smtClean="0"/>
              <a:t>  project </a:t>
            </a:r>
            <a:r>
              <a:rPr lang="hu-HU" sz="2400" dirty="0" err="1" smtClean="0"/>
              <a:t>disscussion</a:t>
            </a:r>
            <a:r>
              <a:rPr lang="hu-HU" sz="2400" dirty="0" smtClean="0"/>
              <a:t> </a:t>
            </a:r>
            <a:r>
              <a:rPr lang="hu-HU" sz="2400" dirty="0" err="1" smtClean="0"/>
              <a:t>was</a:t>
            </a:r>
            <a:r>
              <a:rPr lang="hu-HU" sz="2400" dirty="0" smtClean="0"/>
              <a:t> </a:t>
            </a:r>
            <a:r>
              <a:rPr lang="hu-HU" sz="2400" dirty="0" err="1" smtClean="0"/>
              <a:t>held</a:t>
            </a:r>
            <a:r>
              <a:rPr lang="hu-HU" sz="2400" dirty="0" smtClean="0"/>
              <a:t> in </a:t>
            </a:r>
            <a:r>
              <a:rPr lang="hu-HU" sz="2400" dirty="0" err="1" smtClean="0"/>
              <a:t>Ulm</a:t>
            </a:r>
            <a:r>
              <a:rPr lang="hu-HU" sz="2400" dirty="0" smtClean="0"/>
              <a:t>, </a:t>
            </a:r>
            <a:r>
              <a:rPr lang="hu-HU" sz="2400" dirty="0" err="1" smtClean="0"/>
              <a:t>in</a:t>
            </a:r>
            <a:r>
              <a:rPr lang="hu-HU" sz="2400" dirty="0" smtClean="0"/>
              <a:t> </a:t>
            </a:r>
            <a:r>
              <a:rPr lang="hu-HU" sz="2400" dirty="0" err="1" smtClean="0"/>
              <a:t>March</a:t>
            </a:r>
            <a:r>
              <a:rPr lang="hu-HU" sz="2400" dirty="0" smtClean="0"/>
              <a:t> 2011.</a:t>
            </a:r>
          </a:p>
          <a:p>
            <a:r>
              <a:rPr lang="hu-HU" sz="2400" dirty="0" err="1" smtClean="0"/>
              <a:t>This</a:t>
            </a:r>
            <a:r>
              <a:rPr lang="hu-HU" sz="2400" dirty="0" smtClean="0"/>
              <a:t> meeting </a:t>
            </a:r>
            <a:r>
              <a:rPr lang="hu-HU" sz="2400" dirty="0" err="1" smtClean="0"/>
              <a:t>was</a:t>
            </a:r>
            <a:r>
              <a:rPr lang="hu-HU" sz="2400" dirty="0" smtClean="0"/>
              <a:t> </a:t>
            </a:r>
            <a:r>
              <a:rPr lang="hu-HU" sz="2400" dirty="0" err="1" smtClean="0"/>
              <a:t>followed</a:t>
            </a:r>
            <a:r>
              <a:rPr lang="hu-HU" sz="2400" dirty="0" smtClean="0"/>
              <a:t> </a:t>
            </a:r>
            <a:r>
              <a:rPr lang="hu-HU" sz="2400" dirty="0" err="1" smtClean="0"/>
              <a:t>by</a:t>
            </a:r>
            <a:r>
              <a:rPr lang="hu-HU" sz="2400" dirty="0" smtClean="0"/>
              <a:t> </a:t>
            </a:r>
            <a:r>
              <a:rPr lang="hu-HU" sz="2400" dirty="0" err="1" smtClean="0"/>
              <a:t>Conference</a:t>
            </a:r>
            <a:r>
              <a:rPr lang="hu-HU" sz="2400" dirty="0" smtClean="0"/>
              <a:t> in Budapest in </a:t>
            </a:r>
            <a:r>
              <a:rPr lang="hu-HU" sz="2400" dirty="0" err="1" smtClean="0"/>
              <a:t>June</a:t>
            </a:r>
            <a:r>
              <a:rPr lang="hu-HU" sz="2400" dirty="0" smtClean="0"/>
              <a:t>, 2011.</a:t>
            </a:r>
          </a:p>
          <a:p>
            <a:r>
              <a:rPr lang="hu-HU" sz="2400" dirty="0" smtClean="0"/>
              <a:t>The Mercedes </a:t>
            </a:r>
            <a:r>
              <a:rPr lang="hu-HU" sz="2400" dirty="0" err="1" smtClean="0"/>
              <a:t>company</a:t>
            </a:r>
            <a:r>
              <a:rPr lang="hu-HU" sz="2400" dirty="0" smtClean="0"/>
              <a:t> </a:t>
            </a:r>
            <a:r>
              <a:rPr lang="hu-HU" sz="2400" dirty="0" err="1" smtClean="0"/>
              <a:t>together</a:t>
            </a:r>
            <a:r>
              <a:rPr lang="hu-HU" sz="2400" dirty="0" smtClean="0"/>
              <a:t> </a:t>
            </a:r>
            <a:r>
              <a:rPr lang="hu-HU" sz="2400" dirty="0" err="1" smtClean="0"/>
              <a:t>with</a:t>
            </a:r>
            <a:r>
              <a:rPr lang="hu-HU" sz="2400" dirty="0" smtClean="0"/>
              <a:t> </a:t>
            </a:r>
            <a:r>
              <a:rPr lang="hu-HU" sz="2400" dirty="0" err="1" smtClean="0"/>
              <a:t>Chamber</a:t>
            </a:r>
            <a:r>
              <a:rPr lang="hu-HU" sz="2400" dirty="0" smtClean="0"/>
              <a:t> of </a:t>
            </a:r>
            <a:r>
              <a:rPr lang="hu-HU" sz="2400" dirty="0" err="1" smtClean="0"/>
              <a:t>Economics</a:t>
            </a:r>
            <a:r>
              <a:rPr lang="hu-HU" sz="2400" dirty="0" smtClean="0"/>
              <a:t>  </a:t>
            </a:r>
            <a:r>
              <a:rPr lang="hu-HU" sz="2400" dirty="0" err="1" smtClean="0"/>
              <a:t>created</a:t>
            </a:r>
            <a:r>
              <a:rPr lang="hu-HU" sz="2400" dirty="0" smtClean="0"/>
              <a:t> 5 more </a:t>
            </a:r>
            <a:r>
              <a:rPr lang="hu-HU" sz="2400" dirty="0" err="1" smtClean="0"/>
              <a:t>professions</a:t>
            </a:r>
            <a:r>
              <a:rPr lang="hu-HU" sz="2400" dirty="0" smtClean="0"/>
              <a:t> </a:t>
            </a:r>
            <a:r>
              <a:rPr lang="hu-HU" sz="2400" dirty="0" err="1" smtClean="0"/>
              <a:t>at</a:t>
            </a:r>
            <a:r>
              <a:rPr lang="hu-HU" sz="2400" dirty="0" smtClean="0"/>
              <a:t> the National </a:t>
            </a:r>
            <a:r>
              <a:rPr lang="hu-HU" sz="2400" dirty="0" err="1" smtClean="0"/>
              <a:t>Profession</a:t>
            </a:r>
            <a:r>
              <a:rPr lang="hu-HU" sz="2400" dirty="0" smtClean="0"/>
              <a:t> </a:t>
            </a:r>
            <a:r>
              <a:rPr lang="hu-HU" sz="2400" dirty="0" err="1" smtClean="0"/>
              <a:t>Register</a:t>
            </a:r>
            <a:r>
              <a:rPr lang="hu-HU" sz="2400" dirty="0" smtClean="0"/>
              <a:t> in the end of </a:t>
            </a:r>
            <a:r>
              <a:rPr lang="hu-HU" sz="2400" dirty="0" err="1" smtClean="0"/>
              <a:t>June</a:t>
            </a:r>
            <a:r>
              <a:rPr lang="hu-HU" sz="2400" dirty="0" smtClean="0"/>
              <a:t> 2011.</a:t>
            </a:r>
          </a:p>
          <a:p>
            <a:r>
              <a:rPr lang="hu-HU" sz="2400" dirty="0" err="1" smtClean="0"/>
              <a:t>That</a:t>
            </a:r>
            <a:r>
              <a:rPr lang="hu-HU" sz="2400" dirty="0" smtClean="0"/>
              <a:t> </a:t>
            </a:r>
            <a:r>
              <a:rPr lang="hu-HU" sz="2400" dirty="0" err="1" smtClean="0"/>
              <a:t>would</a:t>
            </a:r>
            <a:r>
              <a:rPr lang="hu-HU" sz="2400" dirty="0" smtClean="0"/>
              <a:t> </a:t>
            </a:r>
            <a:r>
              <a:rPr lang="hu-HU" sz="2400" dirty="0" err="1" smtClean="0"/>
              <a:t>continue</a:t>
            </a:r>
            <a:r>
              <a:rPr lang="hu-HU" sz="2400" dirty="0" smtClean="0"/>
              <a:t> </a:t>
            </a:r>
            <a:r>
              <a:rPr lang="hu-HU" sz="2400" dirty="0" err="1" smtClean="0"/>
              <a:t>this</a:t>
            </a:r>
            <a:r>
              <a:rPr lang="hu-HU" sz="2400" dirty="0" smtClean="0"/>
              <a:t> project  /Meeting in Stuttgart in </a:t>
            </a:r>
            <a:r>
              <a:rPr lang="hu-HU" sz="2400" dirty="0" err="1" smtClean="0"/>
              <a:t>July</a:t>
            </a:r>
            <a:r>
              <a:rPr lang="hu-HU" sz="2400" dirty="0" smtClean="0"/>
              <a:t> 2012/</a:t>
            </a:r>
          </a:p>
          <a:p>
            <a:r>
              <a:rPr lang="hu-HU" sz="2400" dirty="0" smtClean="0"/>
              <a:t>The </a:t>
            </a:r>
            <a:r>
              <a:rPr lang="hu-HU" sz="2400" dirty="0" err="1" smtClean="0"/>
              <a:t>result</a:t>
            </a:r>
            <a:r>
              <a:rPr lang="hu-HU" sz="2400" dirty="0" smtClean="0"/>
              <a:t> of SEE program: VET project </a:t>
            </a:r>
            <a:r>
              <a:rPr lang="hu-HU" sz="2400" dirty="0" err="1" smtClean="0"/>
              <a:t>did</a:t>
            </a:r>
            <a:r>
              <a:rPr lang="hu-HU" sz="2400" dirty="0" smtClean="0"/>
              <a:t> </a:t>
            </a:r>
            <a:r>
              <a:rPr lang="hu-HU" sz="2400" dirty="0" err="1" smtClean="0"/>
              <a:t>not</a:t>
            </a:r>
            <a:r>
              <a:rPr lang="hu-HU" sz="2400" dirty="0" smtClean="0"/>
              <a:t> </a:t>
            </a:r>
            <a:r>
              <a:rPr lang="hu-HU" sz="2400" dirty="0" err="1" smtClean="0"/>
              <a:t>accepted</a:t>
            </a:r>
            <a:r>
              <a:rPr lang="hu-HU" sz="2400" dirty="0" smtClean="0"/>
              <a:t> </a:t>
            </a:r>
            <a:r>
              <a:rPr lang="hu-HU" sz="2400" dirty="0" err="1" smtClean="0"/>
              <a:t>at</a:t>
            </a:r>
            <a:r>
              <a:rPr lang="hu-HU" sz="2400" dirty="0" smtClean="0"/>
              <a:t> the SEE</a:t>
            </a:r>
          </a:p>
          <a:p>
            <a:endParaRPr lang="hu-HU" sz="2400" dirty="0" smtClean="0"/>
          </a:p>
          <a:p>
            <a:endParaRPr lang="hu-HU" sz="2400" dirty="0" smtClean="0"/>
          </a:p>
          <a:p>
            <a:endParaRPr lang="hu-H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32656"/>
            <a:ext cx="8229600" cy="1512168"/>
          </a:xfrm>
        </p:spPr>
        <p:txBody>
          <a:bodyPr/>
          <a:lstStyle/>
          <a:p>
            <a:pPr algn="l"/>
            <a:r>
              <a:rPr lang="hu-HU" sz="2400" b="1" u="sng" dirty="0" err="1" smtClean="0">
                <a:solidFill>
                  <a:schemeClr val="accent6">
                    <a:lumMod val="75000"/>
                  </a:schemeClr>
                </a:solidFill>
              </a:rPr>
              <a:t>Milestone</a:t>
            </a:r>
            <a:r>
              <a:rPr lang="hu-HU" sz="2400" b="1" u="sng" dirty="0" smtClean="0">
                <a:solidFill>
                  <a:schemeClr val="accent6">
                    <a:lumMod val="75000"/>
                  </a:schemeClr>
                </a:solidFill>
              </a:rPr>
              <a:t> n°1/A</a:t>
            </a:r>
            <a:r>
              <a:rPr lang="hu-HU" sz="2400" dirty="0" smtClean="0"/>
              <a:t>: </a:t>
            </a:r>
            <a:r>
              <a:rPr lang="hu-HU" sz="2400" dirty="0" err="1" smtClean="0"/>
              <a:t>Institutional</a:t>
            </a:r>
            <a:r>
              <a:rPr lang="hu-HU" sz="2400" dirty="0" smtClean="0"/>
              <a:t> </a:t>
            </a:r>
            <a:r>
              <a:rPr lang="hu-HU" sz="2400" dirty="0" err="1" smtClean="0"/>
              <a:t>partnership</a:t>
            </a:r>
            <a:r>
              <a:rPr lang="hu-HU" sz="2400" dirty="0" smtClean="0"/>
              <a:t> building</a:t>
            </a:r>
            <a:br>
              <a:rPr lang="hu-HU" sz="2400" dirty="0" smtClean="0"/>
            </a:br>
            <a:r>
              <a:rPr lang="hu-HU" sz="2400" dirty="0" err="1" smtClean="0"/>
              <a:t>Estabilishing</a:t>
            </a:r>
            <a:r>
              <a:rPr lang="hu-HU" sz="2400" dirty="0" smtClean="0"/>
              <a:t> </a:t>
            </a:r>
            <a:r>
              <a:rPr lang="hu-HU" sz="2400" dirty="0" err="1" smtClean="0"/>
              <a:t>contacts</a:t>
            </a:r>
            <a:r>
              <a:rPr lang="hu-HU" sz="2400" dirty="0" smtClean="0"/>
              <a:t> </a:t>
            </a:r>
            <a:r>
              <a:rPr lang="hu-HU" sz="2400" dirty="0" err="1" smtClean="0"/>
              <a:t>with</a:t>
            </a:r>
            <a:r>
              <a:rPr lang="hu-HU" sz="2400" dirty="0" smtClean="0"/>
              <a:t> </a:t>
            </a:r>
            <a:r>
              <a:rPr lang="hu-HU" sz="2400" dirty="0" err="1" smtClean="0"/>
              <a:t>relevant</a:t>
            </a:r>
            <a:r>
              <a:rPr lang="hu-HU" sz="2400" dirty="0" smtClean="0"/>
              <a:t> </a:t>
            </a:r>
            <a:r>
              <a:rPr lang="hu-HU" sz="2400" dirty="0" err="1" smtClean="0"/>
              <a:t>institutions</a:t>
            </a:r>
            <a:r>
              <a:rPr lang="hu-HU" sz="2400" dirty="0" smtClean="0"/>
              <a:t> and </a:t>
            </a:r>
            <a:r>
              <a:rPr lang="hu-HU" sz="2400" dirty="0" err="1" smtClean="0"/>
              <a:t>initiatives</a:t>
            </a:r>
            <a:endParaRPr lang="hu-HU" sz="2400" dirty="0"/>
          </a:p>
        </p:txBody>
      </p:sp>
      <p:sp>
        <p:nvSpPr>
          <p:cNvPr id="3" name="Tartalom helye 2"/>
          <p:cNvSpPr>
            <a:spLocks noGrp="1"/>
          </p:cNvSpPr>
          <p:nvPr>
            <p:ph idx="1"/>
          </p:nvPr>
        </p:nvSpPr>
        <p:spPr/>
        <p:txBody>
          <a:bodyPr/>
          <a:lstStyle/>
          <a:p>
            <a:r>
              <a:rPr lang="hu-HU" sz="2400" b="1" dirty="0" err="1" smtClean="0">
                <a:solidFill>
                  <a:schemeClr val="accent6"/>
                </a:solidFill>
              </a:rPr>
              <a:t>Work</a:t>
            </a:r>
            <a:r>
              <a:rPr lang="hu-HU" sz="2400" dirty="0" smtClean="0">
                <a:solidFill>
                  <a:schemeClr val="accent6"/>
                </a:solidFill>
              </a:rPr>
              <a:t>:</a:t>
            </a:r>
            <a:r>
              <a:rPr lang="hu-HU" sz="2400" dirty="0" smtClean="0"/>
              <a:t> </a:t>
            </a:r>
            <a:r>
              <a:rPr lang="hu-HU" sz="2400" dirty="0" err="1" smtClean="0"/>
              <a:t>Macro-region</a:t>
            </a:r>
            <a:r>
              <a:rPr lang="hu-HU" sz="2400" dirty="0" smtClean="0"/>
              <a:t> </a:t>
            </a:r>
            <a:r>
              <a:rPr lang="hu-HU" sz="2400" dirty="0" err="1" smtClean="0"/>
              <a:t>education</a:t>
            </a:r>
            <a:r>
              <a:rPr lang="hu-HU" sz="2400" dirty="0" smtClean="0"/>
              <a:t> </a:t>
            </a:r>
            <a:r>
              <a:rPr lang="hu-HU" sz="2400" dirty="0" err="1" smtClean="0"/>
              <a:t>institutions</a:t>
            </a:r>
            <a:r>
              <a:rPr lang="hu-HU" sz="2400" dirty="0" smtClean="0"/>
              <a:t> and </a:t>
            </a:r>
            <a:r>
              <a:rPr lang="hu-HU" sz="2400" dirty="0" err="1" smtClean="0"/>
              <a:t>goverment</a:t>
            </a:r>
            <a:r>
              <a:rPr lang="hu-HU" sz="2400" dirty="0" smtClean="0"/>
              <a:t> </a:t>
            </a:r>
            <a:r>
              <a:rPr lang="hu-HU" sz="2400" dirty="0" err="1" smtClean="0"/>
              <a:t>institutions</a:t>
            </a:r>
            <a:r>
              <a:rPr lang="hu-HU" sz="2400" dirty="0" smtClean="0"/>
              <a:t> has </a:t>
            </a:r>
            <a:r>
              <a:rPr lang="hu-HU" sz="2400" dirty="0" err="1" smtClean="0"/>
              <a:t>to</a:t>
            </a:r>
            <a:r>
              <a:rPr lang="hu-HU" sz="2400" dirty="0" smtClean="0"/>
              <a:t> be </a:t>
            </a:r>
            <a:r>
              <a:rPr lang="hu-HU" sz="2400" dirty="0" err="1" smtClean="0"/>
              <a:t>involved</a:t>
            </a:r>
            <a:endParaRPr lang="hu-HU" sz="2400" dirty="0" smtClean="0"/>
          </a:p>
          <a:p>
            <a:pPr>
              <a:buNone/>
            </a:pPr>
            <a:endParaRPr lang="hu-HU" sz="2400" dirty="0" smtClean="0"/>
          </a:p>
          <a:p>
            <a:r>
              <a:rPr lang="hu-HU" sz="2400" b="1" dirty="0" smtClean="0">
                <a:solidFill>
                  <a:schemeClr val="accent6"/>
                </a:solidFill>
              </a:rPr>
              <a:t>Output:</a:t>
            </a:r>
            <a:r>
              <a:rPr lang="hu-HU" sz="2400" dirty="0" smtClean="0"/>
              <a:t> The </a:t>
            </a:r>
            <a:r>
              <a:rPr lang="hu-HU" sz="2400" dirty="0" err="1" smtClean="0"/>
              <a:t>mentined</a:t>
            </a:r>
            <a:r>
              <a:rPr lang="hu-HU" sz="2400" dirty="0" smtClean="0"/>
              <a:t> </a:t>
            </a:r>
            <a:r>
              <a:rPr lang="hu-HU" sz="2400" dirty="0" err="1" smtClean="0"/>
              <a:t>institutions</a:t>
            </a:r>
            <a:r>
              <a:rPr lang="hu-HU" sz="2400" dirty="0" smtClean="0"/>
              <a:t> </a:t>
            </a:r>
            <a:r>
              <a:rPr lang="hu-HU" sz="2400" dirty="0" err="1" smtClean="0"/>
              <a:t>could</a:t>
            </a:r>
            <a:r>
              <a:rPr lang="hu-HU" sz="2400" dirty="0" smtClean="0"/>
              <a:t> </a:t>
            </a:r>
            <a:r>
              <a:rPr lang="hu-HU" sz="2400" dirty="0" err="1" smtClean="0"/>
              <a:t>provide</a:t>
            </a:r>
            <a:r>
              <a:rPr lang="hu-HU" sz="2400" dirty="0" smtClean="0"/>
              <a:t> </a:t>
            </a:r>
            <a:r>
              <a:rPr lang="hu-HU" sz="2400" dirty="0" err="1" smtClean="0"/>
              <a:t>that</a:t>
            </a:r>
            <a:r>
              <a:rPr lang="hu-HU" sz="2400" dirty="0" smtClean="0"/>
              <a:t> </a:t>
            </a:r>
            <a:r>
              <a:rPr lang="hu-HU" sz="2400" dirty="0" err="1" smtClean="0"/>
              <a:t>these</a:t>
            </a:r>
            <a:r>
              <a:rPr lang="hu-HU" sz="2400" dirty="0" smtClean="0"/>
              <a:t> </a:t>
            </a:r>
            <a:r>
              <a:rPr lang="hu-HU" sz="2400" dirty="0" err="1" smtClean="0"/>
              <a:t>projects</a:t>
            </a:r>
            <a:r>
              <a:rPr lang="hu-HU" sz="2400" dirty="0" smtClean="0"/>
              <a:t> </a:t>
            </a:r>
            <a:r>
              <a:rPr lang="hu-HU" sz="2400" dirty="0" err="1" smtClean="0"/>
              <a:t>could</a:t>
            </a:r>
            <a:r>
              <a:rPr lang="hu-HU" sz="2400" dirty="0" smtClean="0"/>
              <a:t> </a:t>
            </a:r>
            <a:r>
              <a:rPr lang="hu-HU" sz="2400" dirty="0" err="1" smtClean="0"/>
              <a:t>wide-known</a:t>
            </a:r>
            <a:endParaRPr lang="hu-HU" sz="2400" dirty="0" smtClean="0"/>
          </a:p>
          <a:p>
            <a:pPr>
              <a:buNone/>
            </a:pPr>
            <a:endParaRPr lang="hu-HU" sz="2400" dirty="0" smtClean="0"/>
          </a:p>
          <a:p>
            <a:r>
              <a:rPr lang="hu-HU" sz="2400" b="1" dirty="0" err="1" smtClean="0">
                <a:solidFill>
                  <a:schemeClr val="accent6"/>
                </a:solidFill>
              </a:rPr>
              <a:t>Responsable</a:t>
            </a:r>
            <a:r>
              <a:rPr lang="hu-HU" sz="2400" b="1" dirty="0" smtClean="0">
                <a:solidFill>
                  <a:schemeClr val="accent6"/>
                </a:solidFill>
              </a:rPr>
              <a:t>:</a:t>
            </a:r>
            <a:r>
              <a:rPr lang="hu-HU" sz="2400" dirty="0" smtClean="0">
                <a:solidFill>
                  <a:schemeClr val="accent6"/>
                </a:solidFill>
              </a:rPr>
              <a:t> </a:t>
            </a:r>
            <a:r>
              <a:rPr lang="hu-HU" sz="2400" dirty="0" smtClean="0"/>
              <a:t> SG country </a:t>
            </a:r>
            <a:r>
              <a:rPr lang="hu-HU" sz="2400" dirty="0" err="1" smtClean="0"/>
              <a:t>members</a:t>
            </a:r>
            <a:endParaRPr lang="hu-H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ím 1"/>
          <p:cNvSpPr>
            <a:spLocks noGrp="1"/>
          </p:cNvSpPr>
          <p:nvPr>
            <p:ph type="title"/>
          </p:nvPr>
        </p:nvSpPr>
        <p:spPr>
          <a:xfrm>
            <a:off x="467544" y="1340768"/>
            <a:ext cx="8229600" cy="790575"/>
          </a:xfrm>
        </p:spPr>
        <p:txBody>
          <a:bodyPr/>
          <a:lstStyle/>
          <a:p>
            <a:pPr algn="l" eaLnBrk="1" hangingPunct="1"/>
            <a:r>
              <a:rPr lang="hu-HU" sz="2400" b="1" u="sng" dirty="0" err="1" smtClean="0">
                <a:solidFill>
                  <a:schemeClr val="accent6">
                    <a:lumMod val="75000"/>
                  </a:schemeClr>
                </a:solidFill>
              </a:rPr>
              <a:t>Milestone</a:t>
            </a:r>
            <a:r>
              <a:rPr lang="hu-HU" sz="2400" b="1" u="sng" dirty="0" smtClean="0">
                <a:solidFill>
                  <a:schemeClr val="accent6">
                    <a:lumMod val="75000"/>
                  </a:schemeClr>
                </a:solidFill>
              </a:rPr>
              <a:t> n°1/B</a:t>
            </a:r>
            <a:r>
              <a:rPr lang="hu-HU" sz="2400" b="1" dirty="0" smtClean="0">
                <a:solidFill>
                  <a:schemeClr val="accent6">
                    <a:lumMod val="75000"/>
                  </a:schemeClr>
                </a:solidFill>
              </a:rPr>
              <a:t>:</a:t>
            </a:r>
            <a:r>
              <a:rPr lang="hu-HU" sz="2400" b="1" dirty="0" smtClean="0"/>
              <a:t> </a:t>
            </a:r>
            <a:r>
              <a:rPr lang="en-GB" sz="2400" b="1" dirty="0" smtClean="0"/>
              <a:t>Establishing a VET cluster with the involvement of chambers, major enterprises, and academic and vocational education institutions in the region</a:t>
            </a:r>
            <a:r>
              <a:rPr lang="hu-HU" sz="1800" dirty="0" smtClean="0"/>
              <a:t/>
            </a:r>
            <a:br>
              <a:rPr lang="hu-HU" sz="1800" dirty="0" smtClean="0"/>
            </a:br>
            <a:endParaRPr lang="hu-HU" sz="1800" dirty="0" smtClean="0"/>
          </a:p>
        </p:txBody>
      </p:sp>
      <p:sp>
        <p:nvSpPr>
          <p:cNvPr id="4099" name="Tartalom helye 2"/>
          <p:cNvSpPr>
            <a:spLocks noGrp="1"/>
          </p:cNvSpPr>
          <p:nvPr>
            <p:ph idx="1"/>
          </p:nvPr>
        </p:nvSpPr>
        <p:spPr>
          <a:xfrm>
            <a:off x="395536" y="2936875"/>
            <a:ext cx="8229600" cy="3921125"/>
          </a:xfrm>
        </p:spPr>
        <p:txBody>
          <a:bodyPr/>
          <a:lstStyle/>
          <a:p>
            <a:pPr algn="just" eaLnBrk="1" hangingPunct="1">
              <a:defRPr/>
            </a:pPr>
            <a:r>
              <a:rPr lang="en-GB" sz="2200" b="1" i="1" dirty="0" smtClean="0">
                <a:solidFill>
                  <a:schemeClr val="accent6">
                    <a:lumMod val="75000"/>
                  </a:schemeClr>
                </a:solidFill>
              </a:rPr>
              <a:t>Work</a:t>
            </a:r>
            <a:r>
              <a:rPr lang="en-GB" sz="2200" b="1" dirty="0" smtClean="0">
                <a:solidFill>
                  <a:schemeClr val="accent6">
                    <a:lumMod val="75000"/>
                  </a:schemeClr>
                </a:solidFill>
              </a:rPr>
              <a:t>: </a:t>
            </a:r>
            <a:r>
              <a:rPr lang="en-GB" sz="2200" dirty="0" smtClean="0"/>
              <a:t>preparation of organization rules and organizing stakeholder and contributors. Public Administration institutions, employer organisations as well as employee organisations should be involved from the member countries which are interested in vocational education and training system.</a:t>
            </a:r>
            <a:endParaRPr lang="hu-HU" sz="2200" dirty="0" smtClean="0"/>
          </a:p>
          <a:p>
            <a:pPr algn="just" eaLnBrk="1" hangingPunct="1">
              <a:defRPr/>
            </a:pPr>
            <a:r>
              <a:rPr lang="en-GB" sz="2200" b="1" i="1" dirty="0" smtClean="0">
                <a:solidFill>
                  <a:schemeClr val="accent6">
                    <a:lumMod val="75000"/>
                  </a:schemeClr>
                </a:solidFill>
              </a:rPr>
              <a:t>Output</a:t>
            </a:r>
            <a:r>
              <a:rPr lang="en-GB" sz="2200" b="1" dirty="0" smtClean="0">
                <a:solidFill>
                  <a:schemeClr val="accent6">
                    <a:lumMod val="75000"/>
                  </a:schemeClr>
                </a:solidFill>
              </a:rPr>
              <a:t>: </a:t>
            </a:r>
            <a:r>
              <a:rPr lang="en-GB" sz="2200" dirty="0" smtClean="0"/>
              <a:t>creating cluster</a:t>
            </a:r>
            <a:endParaRPr lang="hu-HU" sz="2200" dirty="0" smtClean="0"/>
          </a:p>
          <a:p>
            <a:pPr algn="just" eaLnBrk="1" hangingPunct="1">
              <a:defRPr/>
            </a:pPr>
            <a:r>
              <a:rPr lang="en-GB" sz="2200" b="1" i="1" dirty="0" smtClean="0">
                <a:solidFill>
                  <a:schemeClr val="accent6">
                    <a:lumMod val="75000"/>
                  </a:schemeClr>
                </a:solidFill>
              </a:rPr>
              <a:t>Responsible</a:t>
            </a:r>
            <a:r>
              <a:rPr lang="en-GB" sz="2200" b="1" dirty="0" smtClean="0">
                <a:solidFill>
                  <a:schemeClr val="accent6">
                    <a:lumMod val="75000"/>
                  </a:schemeClr>
                </a:solidFill>
              </a:rPr>
              <a:t>: </a:t>
            </a:r>
            <a:r>
              <a:rPr lang="hu-HU" sz="2200" b="1" dirty="0" smtClean="0">
                <a:solidFill>
                  <a:schemeClr val="accent6">
                    <a:lumMod val="75000"/>
                  </a:schemeClr>
                </a:solidFill>
              </a:rPr>
              <a:t> </a:t>
            </a:r>
            <a:r>
              <a:rPr lang="en-GB" sz="2200" dirty="0" smtClean="0"/>
              <a:t>DCCA members; </a:t>
            </a:r>
            <a:r>
              <a:rPr lang="en-GB" sz="2200" i="1" dirty="0" smtClean="0"/>
              <a:t>Deadline</a:t>
            </a:r>
            <a:r>
              <a:rPr lang="en-GB" sz="2200" dirty="0" smtClean="0"/>
              <a:t>: </a:t>
            </a:r>
            <a:r>
              <a:rPr lang="hu-HU" sz="2200" dirty="0" smtClean="0"/>
              <a:t>31.12.2012.</a:t>
            </a:r>
            <a:endParaRPr lang="hu-HU" sz="2200" b="1" dirty="0" smtClean="0"/>
          </a:p>
          <a:p>
            <a:pPr eaLnBrk="1" hangingPunct="1">
              <a:defRPr/>
            </a:pPr>
            <a:endParaRPr lang="hu-HU" sz="24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ím 1"/>
          <p:cNvSpPr>
            <a:spLocks noGrp="1"/>
          </p:cNvSpPr>
          <p:nvPr>
            <p:ph type="title"/>
          </p:nvPr>
        </p:nvSpPr>
        <p:spPr>
          <a:xfrm>
            <a:off x="467544" y="1412776"/>
            <a:ext cx="8229600" cy="574675"/>
          </a:xfrm>
        </p:spPr>
        <p:txBody>
          <a:bodyPr/>
          <a:lstStyle/>
          <a:p>
            <a:pPr algn="l" eaLnBrk="1" hangingPunct="1"/>
            <a:r>
              <a:rPr lang="en-GB" sz="2400" b="1" u="sng" dirty="0" smtClean="0">
                <a:solidFill>
                  <a:schemeClr val="accent6">
                    <a:lumMod val="75000"/>
                  </a:schemeClr>
                </a:solidFill>
              </a:rPr>
              <a:t>Milestone n°</a:t>
            </a:r>
            <a:r>
              <a:rPr lang="hu-HU" sz="2400" b="1" u="sng" dirty="0" smtClean="0">
                <a:solidFill>
                  <a:schemeClr val="accent6">
                    <a:lumMod val="75000"/>
                  </a:schemeClr>
                </a:solidFill>
              </a:rPr>
              <a:t>2</a:t>
            </a:r>
            <a:r>
              <a:rPr lang="en-GB" sz="2400" b="1" dirty="0" smtClean="0">
                <a:solidFill>
                  <a:schemeClr val="accent6">
                    <a:lumMod val="75000"/>
                  </a:schemeClr>
                </a:solidFill>
              </a:rPr>
              <a:t>: </a:t>
            </a:r>
            <a:r>
              <a:rPr lang="en-GB" sz="2400" b="1" dirty="0" smtClean="0"/>
              <a:t>Examining which model (dual or school) is more effective for specific groups of professions. </a:t>
            </a:r>
            <a:r>
              <a:rPr lang="hu-HU" sz="2400" dirty="0" smtClean="0"/>
              <a:t/>
            </a:r>
            <a:br>
              <a:rPr lang="hu-HU" sz="2400" dirty="0" smtClean="0"/>
            </a:br>
            <a:endParaRPr lang="hu-HU" sz="2400" dirty="0" smtClean="0"/>
          </a:p>
        </p:txBody>
      </p:sp>
      <p:sp>
        <p:nvSpPr>
          <p:cNvPr id="5123" name="Tartalom helye 2"/>
          <p:cNvSpPr>
            <a:spLocks noGrp="1"/>
          </p:cNvSpPr>
          <p:nvPr>
            <p:ph idx="1"/>
          </p:nvPr>
        </p:nvSpPr>
        <p:spPr>
          <a:xfrm>
            <a:off x="467544" y="2924944"/>
            <a:ext cx="8229600" cy="3776663"/>
          </a:xfrm>
        </p:spPr>
        <p:txBody>
          <a:bodyPr/>
          <a:lstStyle/>
          <a:p>
            <a:pPr algn="just" eaLnBrk="1" hangingPunct="1">
              <a:defRPr/>
            </a:pPr>
            <a:r>
              <a:rPr lang="en-GB" sz="2200" b="1" i="1" dirty="0" smtClean="0">
                <a:solidFill>
                  <a:schemeClr val="accent6">
                    <a:lumMod val="75000"/>
                  </a:schemeClr>
                </a:solidFill>
              </a:rPr>
              <a:t>Work</a:t>
            </a:r>
            <a:r>
              <a:rPr lang="en-GB" sz="2200" b="1" dirty="0" smtClean="0">
                <a:solidFill>
                  <a:schemeClr val="accent6">
                    <a:lumMod val="75000"/>
                  </a:schemeClr>
                </a:solidFill>
              </a:rPr>
              <a:t>: </a:t>
            </a:r>
            <a:r>
              <a:rPr lang="en-GB" sz="2200" dirty="0" smtClean="0"/>
              <a:t>analysing of the models. These models could be country-specific. National characteristics has to be taken into account and consultations among the participating members are needed continuously. </a:t>
            </a:r>
            <a:endParaRPr lang="hu-HU" sz="2200" dirty="0" smtClean="0"/>
          </a:p>
          <a:p>
            <a:pPr algn="just" eaLnBrk="1" hangingPunct="1">
              <a:defRPr/>
            </a:pPr>
            <a:r>
              <a:rPr lang="en-GB" sz="2200" b="1" i="1" dirty="0" smtClean="0">
                <a:solidFill>
                  <a:schemeClr val="accent6">
                    <a:lumMod val="75000"/>
                  </a:schemeClr>
                </a:solidFill>
              </a:rPr>
              <a:t>Output</a:t>
            </a:r>
            <a:r>
              <a:rPr lang="en-GB" sz="2200" b="1" dirty="0" smtClean="0">
                <a:solidFill>
                  <a:schemeClr val="accent6">
                    <a:lumMod val="75000"/>
                  </a:schemeClr>
                </a:solidFill>
              </a:rPr>
              <a:t>: </a:t>
            </a:r>
            <a:r>
              <a:rPr lang="en-GB" sz="2200" dirty="0" smtClean="0"/>
              <a:t>list of qualifications </a:t>
            </a:r>
            <a:endParaRPr lang="hu-HU" sz="2200" dirty="0" smtClean="0"/>
          </a:p>
          <a:p>
            <a:pPr algn="just" eaLnBrk="1" hangingPunct="1">
              <a:defRPr/>
            </a:pPr>
            <a:r>
              <a:rPr lang="en-GB" sz="2200" b="1" i="1" dirty="0" smtClean="0">
                <a:solidFill>
                  <a:schemeClr val="accent6">
                    <a:lumMod val="75000"/>
                  </a:schemeClr>
                </a:solidFill>
              </a:rPr>
              <a:t>Responsible</a:t>
            </a:r>
            <a:r>
              <a:rPr lang="en-GB" sz="2200" b="1" dirty="0" smtClean="0">
                <a:solidFill>
                  <a:schemeClr val="accent6">
                    <a:lumMod val="75000"/>
                  </a:schemeClr>
                </a:solidFill>
              </a:rPr>
              <a:t>: </a:t>
            </a:r>
            <a:r>
              <a:rPr lang="en-GB" sz="2200" dirty="0" smtClean="0"/>
              <a:t>Expert Working Groups; </a:t>
            </a:r>
            <a:r>
              <a:rPr lang="en-GB" sz="2200" i="1" dirty="0" smtClean="0"/>
              <a:t>Deadline</a:t>
            </a:r>
            <a:r>
              <a:rPr lang="en-GB" sz="2200" dirty="0" smtClean="0"/>
              <a:t>: </a:t>
            </a:r>
            <a:r>
              <a:rPr lang="hu-HU" sz="2200" dirty="0" smtClean="0"/>
              <a:t>31.03.2012.</a:t>
            </a:r>
          </a:p>
          <a:p>
            <a:pPr eaLnBrk="1" hangingPunct="1">
              <a:defRPr/>
            </a:pPr>
            <a:endParaRPr lang="hu-HU"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title"/>
          </p:nvPr>
        </p:nvSpPr>
        <p:spPr>
          <a:xfrm>
            <a:off x="467544" y="764704"/>
            <a:ext cx="8229600" cy="503237"/>
          </a:xfrm>
        </p:spPr>
        <p:txBody>
          <a:bodyPr/>
          <a:lstStyle/>
          <a:p>
            <a:pPr algn="l" eaLnBrk="1" hangingPunct="1"/>
            <a:r>
              <a:rPr lang="hu-HU" sz="2400" b="1" u="sng" dirty="0" err="1" smtClean="0">
                <a:solidFill>
                  <a:schemeClr val="accent6">
                    <a:lumMod val="75000"/>
                  </a:schemeClr>
                </a:solidFill>
              </a:rPr>
              <a:t>Milestone</a:t>
            </a:r>
            <a:r>
              <a:rPr lang="hu-HU" sz="2400" b="1" u="sng" dirty="0" smtClean="0">
                <a:solidFill>
                  <a:schemeClr val="accent6">
                    <a:lumMod val="75000"/>
                  </a:schemeClr>
                </a:solidFill>
              </a:rPr>
              <a:t> n°3</a:t>
            </a:r>
            <a:r>
              <a:rPr lang="hu-HU" sz="2400" b="1" dirty="0" smtClean="0">
                <a:solidFill>
                  <a:schemeClr val="accent6">
                    <a:lumMod val="75000"/>
                  </a:schemeClr>
                </a:solidFill>
              </a:rPr>
              <a:t>: </a:t>
            </a:r>
            <a:r>
              <a:rPr lang="en-GB" sz="2400" b="1" dirty="0" smtClean="0"/>
              <a:t>Reforming the Hungarian VET system in the framework of a PILOT project</a:t>
            </a:r>
            <a:r>
              <a:rPr lang="hu-HU" sz="2400" dirty="0" smtClean="0"/>
              <a:t/>
            </a:r>
            <a:br>
              <a:rPr lang="hu-HU" sz="2400" dirty="0" smtClean="0"/>
            </a:br>
            <a:endParaRPr lang="hu-HU" sz="2400" dirty="0" smtClean="0"/>
          </a:p>
        </p:txBody>
      </p:sp>
      <p:sp>
        <p:nvSpPr>
          <p:cNvPr id="6147" name="Tartalom helye 2"/>
          <p:cNvSpPr>
            <a:spLocks noGrp="1"/>
          </p:cNvSpPr>
          <p:nvPr>
            <p:ph idx="1"/>
          </p:nvPr>
        </p:nvSpPr>
        <p:spPr>
          <a:xfrm>
            <a:off x="395536" y="1340768"/>
            <a:ext cx="8229600" cy="5327650"/>
          </a:xfrm>
        </p:spPr>
        <p:txBody>
          <a:bodyPr/>
          <a:lstStyle/>
          <a:p>
            <a:pPr algn="just" eaLnBrk="1" hangingPunct="1">
              <a:defRPr/>
            </a:pPr>
            <a:r>
              <a:rPr lang="hu-HU" sz="1800" b="1" i="1" dirty="0" err="1" smtClean="0">
                <a:solidFill>
                  <a:schemeClr val="accent6">
                    <a:lumMod val="75000"/>
                  </a:schemeClr>
                </a:solidFill>
              </a:rPr>
              <a:t>Work</a:t>
            </a:r>
            <a:r>
              <a:rPr lang="hu-HU" sz="1800" b="1" dirty="0" smtClean="0">
                <a:solidFill>
                  <a:schemeClr val="accent6">
                    <a:lumMod val="75000"/>
                  </a:schemeClr>
                </a:solidFill>
              </a:rPr>
              <a:t>: </a:t>
            </a:r>
            <a:r>
              <a:rPr lang="hu-HU" sz="1800" dirty="0" smtClean="0"/>
              <a:t>	</a:t>
            </a:r>
          </a:p>
          <a:p>
            <a:pPr lvl="1" algn="just" eaLnBrk="1" hangingPunct="1">
              <a:defRPr/>
            </a:pPr>
            <a:r>
              <a:rPr lang="en-GB" sz="1800" dirty="0" smtClean="0"/>
              <a:t>The German and Austrian chambers will provide the know-how</a:t>
            </a:r>
            <a:endParaRPr lang="hu-HU" sz="1800" dirty="0" smtClean="0"/>
          </a:p>
          <a:p>
            <a:pPr lvl="1" algn="just" eaLnBrk="1" hangingPunct="1">
              <a:defRPr/>
            </a:pPr>
            <a:r>
              <a:rPr lang="en-GB" sz="1800" dirty="0" smtClean="0"/>
              <a:t>Other participants will monitor as well as give professional advice and prepare for the utilization of experience</a:t>
            </a:r>
            <a:endParaRPr lang="hu-HU" sz="1800" dirty="0" smtClean="0"/>
          </a:p>
          <a:p>
            <a:pPr lvl="1" algn="just" eaLnBrk="1" hangingPunct="1">
              <a:defRPr/>
            </a:pPr>
            <a:r>
              <a:rPr lang="en-GB" sz="1800" dirty="0" smtClean="0"/>
              <a:t>Reviewing and streamlining the National Register of Qualifications and aligning it with other systems in the region </a:t>
            </a:r>
            <a:endParaRPr lang="hu-HU" sz="1800" dirty="0" smtClean="0"/>
          </a:p>
          <a:p>
            <a:pPr lvl="1" algn="just" eaLnBrk="1" hangingPunct="1">
              <a:defRPr/>
            </a:pPr>
            <a:r>
              <a:rPr lang="en-GB" sz="1800" dirty="0" smtClean="0"/>
              <a:t>Revising some of the qualifications in line with the labour market demand</a:t>
            </a:r>
            <a:endParaRPr lang="hu-HU" sz="1800" dirty="0" smtClean="0"/>
          </a:p>
          <a:p>
            <a:pPr lvl="1" algn="just" eaLnBrk="1" hangingPunct="1">
              <a:defRPr/>
            </a:pPr>
            <a:r>
              <a:rPr lang="en-GB" sz="1800" dirty="0" smtClean="0"/>
              <a:t>Simplifying the examination system, making those competencies already acquired contribute to it</a:t>
            </a:r>
            <a:endParaRPr lang="hu-HU" sz="1800" dirty="0" smtClean="0"/>
          </a:p>
          <a:p>
            <a:pPr lvl="1" algn="just" eaLnBrk="1" hangingPunct="1">
              <a:defRPr/>
            </a:pPr>
            <a:r>
              <a:rPr lang="en-GB" sz="1800" dirty="0" smtClean="0"/>
              <a:t>Establishing and operating independent examination centres</a:t>
            </a:r>
            <a:endParaRPr lang="hu-HU" sz="1800" dirty="0" smtClean="0"/>
          </a:p>
          <a:p>
            <a:pPr lvl="1" algn="just" eaLnBrk="1" hangingPunct="1">
              <a:defRPr/>
            </a:pPr>
            <a:r>
              <a:rPr lang="en-GB" sz="1800" dirty="0" smtClean="0"/>
              <a:t>Improving the VET programmes based on the experience obtained</a:t>
            </a:r>
            <a:endParaRPr lang="hu-HU" sz="1800" dirty="0" smtClean="0"/>
          </a:p>
          <a:p>
            <a:pPr lvl="1" algn="just" eaLnBrk="1" hangingPunct="1">
              <a:defRPr/>
            </a:pPr>
            <a:r>
              <a:rPr lang="en-GB" sz="1800" dirty="0" smtClean="0"/>
              <a:t>Establishing an effective career orientation and follow-up system that also relies on labour market forecasts</a:t>
            </a:r>
            <a:endParaRPr lang="hu-HU" sz="1800" dirty="0" smtClean="0"/>
          </a:p>
          <a:p>
            <a:pPr lvl="1" algn="just" eaLnBrk="1" hangingPunct="1">
              <a:defRPr/>
            </a:pPr>
            <a:r>
              <a:rPr lang="en-GB" sz="1800" dirty="0" smtClean="0"/>
              <a:t>Sharing experience with other countries in the region</a:t>
            </a:r>
            <a:endParaRPr lang="hu-HU" sz="1800" dirty="0" smtClean="0"/>
          </a:p>
          <a:p>
            <a:pPr algn="just" eaLnBrk="1" hangingPunct="1">
              <a:defRPr/>
            </a:pPr>
            <a:r>
              <a:rPr lang="en-GB" sz="1800" dirty="0" smtClean="0">
                <a:solidFill>
                  <a:schemeClr val="accent6">
                    <a:lumMod val="75000"/>
                  </a:schemeClr>
                </a:solidFill>
              </a:rPr>
              <a:t> </a:t>
            </a:r>
            <a:r>
              <a:rPr lang="en-GB" sz="1800" b="1" i="1" dirty="0" smtClean="0">
                <a:solidFill>
                  <a:schemeClr val="accent6">
                    <a:lumMod val="75000"/>
                  </a:schemeClr>
                </a:solidFill>
              </a:rPr>
              <a:t>Output</a:t>
            </a:r>
            <a:r>
              <a:rPr lang="en-GB" sz="1800" b="1" dirty="0" smtClean="0">
                <a:solidFill>
                  <a:schemeClr val="accent6">
                    <a:lumMod val="75000"/>
                  </a:schemeClr>
                </a:solidFill>
              </a:rPr>
              <a:t>: </a:t>
            </a:r>
            <a:r>
              <a:rPr lang="hu-HU" sz="1800" b="1" dirty="0" smtClean="0">
                <a:solidFill>
                  <a:schemeClr val="accent6">
                    <a:lumMod val="75000"/>
                  </a:schemeClr>
                </a:solidFill>
              </a:rPr>
              <a:t> </a:t>
            </a:r>
            <a:r>
              <a:rPr lang="en-GB" sz="1800" dirty="0" smtClean="0"/>
              <a:t>1. Independent Test Centre 2. Best Practices</a:t>
            </a:r>
            <a:endParaRPr lang="hu-HU" sz="1800" dirty="0" smtClean="0"/>
          </a:p>
          <a:p>
            <a:pPr algn="just" eaLnBrk="1" hangingPunct="1">
              <a:defRPr/>
            </a:pPr>
            <a:r>
              <a:rPr lang="en-GB" sz="1800" b="1" i="1" dirty="0" smtClean="0">
                <a:solidFill>
                  <a:schemeClr val="accent6">
                    <a:lumMod val="75000"/>
                  </a:schemeClr>
                </a:solidFill>
              </a:rPr>
              <a:t>Responsible</a:t>
            </a:r>
            <a:r>
              <a:rPr lang="en-GB" sz="1800" b="1" dirty="0" smtClean="0">
                <a:solidFill>
                  <a:schemeClr val="accent6">
                    <a:lumMod val="75000"/>
                  </a:schemeClr>
                </a:solidFill>
              </a:rPr>
              <a:t>: </a:t>
            </a:r>
            <a:r>
              <a:rPr lang="en-GB" sz="1800" dirty="0" smtClean="0"/>
              <a:t>Budapest Chamber of Commerce and Industry</a:t>
            </a:r>
            <a:r>
              <a:rPr lang="hu-HU" sz="1800" dirty="0" smtClean="0"/>
              <a:t> and </a:t>
            </a:r>
            <a:r>
              <a:rPr lang="hu-HU" sz="1800" dirty="0" err="1" smtClean="0"/>
              <a:t>the</a:t>
            </a:r>
            <a:r>
              <a:rPr lang="hu-HU" sz="1800" dirty="0" smtClean="0"/>
              <a:t> </a:t>
            </a:r>
            <a:r>
              <a:rPr lang="hu-HU" sz="1800" dirty="0" err="1" smtClean="0"/>
              <a:t>relevant</a:t>
            </a:r>
            <a:r>
              <a:rPr lang="hu-HU" sz="1800" dirty="0" smtClean="0"/>
              <a:t> </a:t>
            </a:r>
            <a:r>
              <a:rPr lang="hu-HU" sz="1800" dirty="0" err="1" smtClean="0"/>
              <a:t>partners</a:t>
            </a:r>
            <a:r>
              <a:rPr lang="en-GB" sz="1800" dirty="0" smtClean="0"/>
              <a:t>; </a:t>
            </a:r>
            <a:r>
              <a:rPr lang="en-GB" sz="1800" i="1" dirty="0" smtClean="0"/>
              <a:t>Deadline</a:t>
            </a:r>
            <a:r>
              <a:rPr lang="en-GB" sz="1800" dirty="0" smtClean="0"/>
              <a:t>: 01</a:t>
            </a:r>
            <a:r>
              <a:rPr lang="hu-HU" sz="1800" dirty="0" smtClean="0"/>
              <a:t>.</a:t>
            </a:r>
            <a:r>
              <a:rPr lang="en-GB" sz="1800" dirty="0" smtClean="0"/>
              <a:t>08</a:t>
            </a:r>
            <a:r>
              <a:rPr lang="hu-HU" sz="1800" dirty="0" smtClean="0"/>
              <a:t>.20</a:t>
            </a:r>
            <a:r>
              <a:rPr lang="en-GB" sz="1800" dirty="0" smtClean="0"/>
              <a:t>13</a:t>
            </a:r>
            <a:endParaRPr lang="hu-HU" sz="1800" dirty="0" smtClean="0"/>
          </a:p>
          <a:p>
            <a:pPr eaLnBrk="1" hangingPunct="1">
              <a:buFont typeface="Arial" charset="0"/>
              <a:buNone/>
              <a:defRPr/>
            </a:pPr>
            <a:r>
              <a:rPr lang="en-GB" sz="1800" dirty="0" smtClean="0"/>
              <a:t> </a:t>
            </a:r>
            <a:endParaRPr lang="hu-HU" sz="1800" dirty="0" smtClean="0"/>
          </a:p>
          <a:p>
            <a:pPr eaLnBrk="1" hangingPunct="1">
              <a:defRPr/>
            </a:pPr>
            <a:endParaRPr lang="hu-HU" sz="1400"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ím 1"/>
          <p:cNvSpPr>
            <a:spLocks noGrp="1"/>
          </p:cNvSpPr>
          <p:nvPr>
            <p:ph type="title"/>
          </p:nvPr>
        </p:nvSpPr>
        <p:spPr>
          <a:xfrm>
            <a:off x="467544" y="1340768"/>
            <a:ext cx="8229600" cy="1008062"/>
          </a:xfrm>
        </p:spPr>
        <p:txBody>
          <a:bodyPr/>
          <a:lstStyle/>
          <a:p>
            <a:pPr algn="l" eaLnBrk="1" hangingPunct="1"/>
            <a:r>
              <a:rPr lang="hu-HU" sz="2400" b="1" u="sng" dirty="0" err="1" smtClean="0">
                <a:solidFill>
                  <a:schemeClr val="accent6">
                    <a:lumMod val="75000"/>
                  </a:schemeClr>
                </a:solidFill>
              </a:rPr>
              <a:t>Milestone</a:t>
            </a:r>
            <a:r>
              <a:rPr lang="hu-HU" sz="2400" b="1" u="sng" dirty="0" smtClean="0">
                <a:solidFill>
                  <a:schemeClr val="accent6">
                    <a:lumMod val="75000"/>
                  </a:schemeClr>
                </a:solidFill>
              </a:rPr>
              <a:t> n°4</a:t>
            </a:r>
            <a:r>
              <a:rPr lang="hu-HU" sz="2400" b="1" dirty="0" smtClean="0">
                <a:solidFill>
                  <a:schemeClr val="accent6">
                    <a:lumMod val="75000"/>
                  </a:schemeClr>
                </a:solidFill>
              </a:rPr>
              <a:t>: </a:t>
            </a:r>
            <a:r>
              <a:rPr lang="en-GB" sz="2400" b="1" dirty="0" smtClean="0"/>
              <a:t>Adapting the findings of the Hungarian PILOT project to other countries of the region, taking into account the national characteristics and with a view to facilitating the free flow of capital and workforce</a:t>
            </a:r>
            <a:r>
              <a:rPr lang="hu-HU" sz="2000" dirty="0" smtClean="0"/>
              <a:t/>
            </a:r>
            <a:br>
              <a:rPr lang="hu-HU" sz="2000" dirty="0" smtClean="0"/>
            </a:br>
            <a:endParaRPr lang="hu-HU" sz="2000" dirty="0" smtClean="0"/>
          </a:p>
        </p:txBody>
      </p:sp>
      <p:sp>
        <p:nvSpPr>
          <p:cNvPr id="7171" name="Tartalom helye 2"/>
          <p:cNvSpPr>
            <a:spLocks noGrp="1"/>
          </p:cNvSpPr>
          <p:nvPr>
            <p:ph idx="1"/>
          </p:nvPr>
        </p:nvSpPr>
        <p:spPr>
          <a:xfrm>
            <a:off x="467544" y="2996952"/>
            <a:ext cx="8229600" cy="3489325"/>
          </a:xfrm>
        </p:spPr>
        <p:txBody>
          <a:bodyPr/>
          <a:lstStyle/>
          <a:p>
            <a:pPr algn="just" eaLnBrk="1" hangingPunct="1">
              <a:defRPr/>
            </a:pPr>
            <a:r>
              <a:rPr lang="en-GB" sz="2200" b="1" i="1" dirty="0" smtClean="0">
                <a:solidFill>
                  <a:schemeClr val="accent6">
                    <a:lumMod val="75000"/>
                  </a:schemeClr>
                </a:solidFill>
              </a:rPr>
              <a:t>Work</a:t>
            </a:r>
            <a:r>
              <a:rPr lang="en-GB" sz="2200" b="1" dirty="0" smtClean="0">
                <a:solidFill>
                  <a:schemeClr val="accent6">
                    <a:lumMod val="75000"/>
                  </a:schemeClr>
                </a:solidFill>
              </a:rPr>
              <a:t>: </a:t>
            </a:r>
            <a:r>
              <a:rPr lang="en-GB" sz="2200" dirty="0" smtClean="0"/>
              <a:t>Adaptation. The Austrian and German partners will hold the supervisor post and the Hungarian chamber will hold the operative post. The Hungarian experience need to utilize in the countries of the Region.</a:t>
            </a:r>
            <a:endParaRPr lang="hu-HU" sz="2200" dirty="0" smtClean="0"/>
          </a:p>
          <a:p>
            <a:pPr algn="just" eaLnBrk="1" hangingPunct="1">
              <a:defRPr/>
            </a:pPr>
            <a:r>
              <a:rPr lang="en-GB" sz="2200" b="1" i="1" dirty="0" smtClean="0">
                <a:solidFill>
                  <a:schemeClr val="accent6">
                    <a:lumMod val="75000"/>
                  </a:schemeClr>
                </a:solidFill>
              </a:rPr>
              <a:t>Output</a:t>
            </a:r>
            <a:r>
              <a:rPr lang="en-GB" sz="2200" b="1" dirty="0" smtClean="0">
                <a:solidFill>
                  <a:schemeClr val="accent6">
                    <a:lumMod val="75000"/>
                  </a:schemeClr>
                </a:solidFill>
              </a:rPr>
              <a:t>: </a:t>
            </a:r>
            <a:r>
              <a:rPr lang="en-GB" sz="2200" dirty="0" smtClean="0"/>
              <a:t>Effective Vocational Training System</a:t>
            </a:r>
            <a:endParaRPr lang="hu-HU" sz="2200" dirty="0" smtClean="0"/>
          </a:p>
          <a:p>
            <a:pPr algn="just" eaLnBrk="1" hangingPunct="1">
              <a:defRPr/>
            </a:pPr>
            <a:r>
              <a:rPr lang="en-GB" sz="2200" b="1" i="1" dirty="0" smtClean="0">
                <a:solidFill>
                  <a:schemeClr val="accent6">
                    <a:lumMod val="75000"/>
                  </a:schemeClr>
                </a:solidFill>
              </a:rPr>
              <a:t>Responsible</a:t>
            </a:r>
            <a:r>
              <a:rPr lang="en-GB" sz="2200" b="1" dirty="0" smtClean="0">
                <a:solidFill>
                  <a:schemeClr val="accent6">
                    <a:lumMod val="75000"/>
                  </a:schemeClr>
                </a:solidFill>
              </a:rPr>
              <a:t>:</a:t>
            </a:r>
            <a:r>
              <a:rPr lang="hu-HU" sz="2200" b="1" dirty="0" smtClean="0">
                <a:solidFill>
                  <a:schemeClr val="accent6">
                    <a:lumMod val="75000"/>
                  </a:schemeClr>
                </a:solidFill>
              </a:rPr>
              <a:t> </a:t>
            </a:r>
            <a:r>
              <a:rPr lang="en-GB" sz="2200" b="1" dirty="0" smtClean="0">
                <a:solidFill>
                  <a:schemeClr val="accent6">
                    <a:lumMod val="75000"/>
                  </a:schemeClr>
                </a:solidFill>
              </a:rPr>
              <a:t> </a:t>
            </a:r>
            <a:r>
              <a:rPr lang="en-GB" sz="2200" dirty="0" smtClean="0"/>
              <a:t>Chamber of Commerce of partner countries; </a:t>
            </a:r>
            <a:r>
              <a:rPr lang="en-GB" sz="2200" i="1" dirty="0" smtClean="0"/>
              <a:t>Deadline</a:t>
            </a:r>
            <a:r>
              <a:rPr lang="en-GB" sz="2200" dirty="0" smtClean="0"/>
              <a:t>: 31</a:t>
            </a:r>
            <a:r>
              <a:rPr lang="hu-HU" sz="2200" dirty="0" smtClean="0"/>
              <a:t>.</a:t>
            </a:r>
            <a:r>
              <a:rPr lang="en-GB" sz="2200" dirty="0" smtClean="0"/>
              <a:t>12</a:t>
            </a:r>
            <a:r>
              <a:rPr lang="hu-HU" sz="2200" dirty="0" smtClean="0"/>
              <a:t>.20</a:t>
            </a:r>
            <a:r>
              <a:rPr lang="en-GB" sz="2200" dirty="0" smtClean="0"/>
              <a:t>13.</a:t>
            </a:r>
            <a:endParaRPr lang="hu-HU" sz="2200" dirty="0" smtClean="0"/>
          </a:p>
          <a:p>
            <a:pPr eaLnBrk="1" hangingPunct="1">
              <a:buFont typeface="Arial" charset="0"/>
              <a:buNone/>
              <a:defRPr/>
            </a:pPr>
            <a:endParaRPr lang="hu-HU" dirty="0" smtClean="0"/>
          </a:p>
          <a:p>
            <a:pPr eaLnBrk="1" hangingPunct="1">
              <a:defRPr/>
            </a:pPr>
            <a:endParaRPr lang="hu-HU"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ím 1"/>
          <p:cNvSpPr>
            <a:spLocks noGrp="1"/>
          </p:cNvSpPr>
          <p:nvPr>
            <p:ph type="title"/>
          </p:nvPr>
        </p:nvSpPr>
        <p:spPr>
          <a:xfrm>
            <a:off x="467544" y="1484784"/>
            <a:ext cx="8229600" cy="365125"/>
          </a:xfrm>
        </p:spPr>
        <p:txBody>
          <a:bodyPr/>
          <a:lstStyle/>
          <a:p>
            <a:pPr algn="l" eaLnBrk="1" hangingPunct="1"/>
            <a:r>
              <a:rPr lang="hu-HU" sz="2800" b="1" u="sng" dirty="0" err="1" smtClean="0">
                <a:solidFill>
                  <a:schemeClr val="accent6">
                    <a:lumMod val="75000"/>
                  </a:schemeClr>
                </a:solidFill>
              </a:rPr>
              <a:t>Milestone</a:t>
            </a:r>
            <a:r>
              <a:rPr lang="hu-HU" sz="2800" b="1" u="sng" dirty="0" smtClean="0">
                <a:solidFill>
                  <a:schemeClr val="accent6">
                    <a:lumMod val="75000"/>
                  </a:schemeClr>
                </a:solidFill>
              </a:rPr>
              <a:t> n°5</a:t>
            </a:r>
            <a:r>
              <a:rPr lang="hu-HU" sz="2800" b="1" dirty="0" smtClean="0">
                <a:solidFill>
                  <a:schemeClr val="accent6">
                    <a:lumMod val="75000"/>
                  </a:schemeClr>
                </a:solidFill>
              </a:rPr>
              <a:t>: </a:t>
            </a:r>
            <a:r>
              <a:rPr lang="en-GB" sz="2800" b="1" dirty="0" smtClean="0"/>
              <a:t>Improving the prestige of skilled work</a:t>
            </a:r>
            <a:r>
              <a:rPr lang="hu-HU" sz="2400" dirty="0" smtClean="0"/>
              <a:t/>
            </a:r>
            <a:br>
              <a:rPr lang="hu-HU" sz="2400" dirty="0" smtClean="0"/>
            </a:br>
            <a:endParaRPr lang="hu-HU" sz="2400" dirty="0" smtClean="0"/>
          </a:p>
        </p:txBody>
      </p:sp>
      <p:sp>
        <p:nvSpPr>
          <p:cNvPr id="8195" name="Tartalom helye 2"/>
          <p:cNvSpPr>
            <a:spLocks noGrp="1"/>
          </p:cNvSpPr>
          <p:nvPr>
            <p:ph idx="1"/>
          </p:nvPr>
        </p:nvSpPr>
        <p:spPr>
          <a:xfrm>
            <a:off x="467544" y="2852936"/>
            <a:ext cx="8229600" cy="3744913"/>
          </a:xfrm>
        </p:spPr>
        <p:txBody>
          <a:bodyPr/>
          <a:lstStyle/>
          <a:p>
            <a:pPr algn="just" eaLnBrk="1" hangingPunct="1">
              <a:defRPr/>
            </a:pPr>
            <a:r>
              <a:rPr lang="en-GB" sz="2200" b="1" i="1" dirty="0" smtClean="0">
                <a:solidFill>
                  <a:schemeClr val="accent6">
                    <a:lumMod val="75000"/>
                  </a:schemeClr>
                </a:solidFill>
              </a:rPr>
              <a:t>Work</a:t>
            </a:r>
            <a:r>
              <a:rPr lang="en-GB" sz="2200" b="1" dirty="0" smtClean="0">
                <a:solidFill>
                  <a:schemeClr val="accent6">
                    <a:lumMod val="75000"/>
                  </a:schemeClr>
                </a:solidFill>
              </a:rPr>
              <a:t>: </a:t>
            </a:r>
            <a:r>
              <a:rPr lang="en-GB" sz="2200" dirty="0" smtClean="0"/>
              <a:t>Public procurement to find constructors and supervisors to develop the ports. </a:t>
            </a:r>
            <a:endParaRPr lang="hu-HU" sz="2200" dirty="0" smtClean="0"/>
          </a:p>
          <a:p>
            <a:pPr algn="just" eaLnBrk="1" hangingPunct="1">
              <a:defRPr/>
            </a:pPr>
            <a:r>
              <a:rPr lang="en-GB" sz="2200" b="1" i="1" dirty="0" smtClean="0">
                <a:solidFill>
                  <a:schemeClr val="accent6">
                    <a:lumMod val="75000"/>
                  </a:schemeClr>
                </a:solidFill>
              </a:rPr>
              <a:t>Output</a:t>
            </a:r>
            <a:r>
              <a:rPr lang="en-GB" sz="2200" b="1" dirty="0" smtClean="0">
                <a:solidFill>
                  <a:schemeClr val="accent6">
                    <a:lumMod val="75000"/>
                  </a:schemeClr>
                </a:solidFill>
              </a:rPr>
              <a:t>: </a:t>
            </a:r>
            <a:r>
              <a:rPr lang="en-GB" sz="2200" dirty="0" smtClean="0"/>
              <a:t>Promote the Results. The Region wide media campaign as well as local road shows required which will focus on the results.</a:t>
            </a:r>
            <a:endParaRPr lang="hu-HU" sz="2200" dirty="0" smtClean="0"/>
          </a:p>
          <a:p>
            <a:pPr algn="just" eaLnBrk="1" hangingPunct="1">
              <a:defRPr/>
            </a:pPr>
            <a:r>
              <a:rPr lang="en-GB" sz="2200" b="1" i="1" dirty="0" smtClean="0">
                <a:solidFill>
                  <a:schemeClr val="accent6">
                    <a:lumMod val="75000"/>
                  </a:schemeClr>
                </a:solidFill>
              </a:rPr>
              <a:t>Responsible</a:t>
            </a:r>
            <a:r>
              <a:rPr lang="en-GB" sz="2200" b="1" dirty="0" smtClean="0">
                <a:solidFill>
                  <a:schemeClr val="accent6">
                    <a:lumMod val="75000"/>
                  </a:schemeClr>
                </a:solidFill>
              </a:rPr>
              <a:t>:</a:t>
            </a:r>
            <a:r>
              <a:rPr lang="hu-HU" sz="2200" b="1" dirty="0" smtClean="0">
                <a:solidFill>
                  <a:schemeClr val="accent6">
                    <a:lumMod val="75000"/>
                  </a:schemeClr>
                </a:solidFill>
              </a:rPr>
              <a:t>  </a:t>
            </a:r>
            <a:r>
              <a:rPr lang="en-GB" sz="2200" dirty="0" smtClean="0"/>
              <a:t>DCCA members</a:t>
            </a:r>
            <a:r>
              <a:rPr lang="hu-HU" sz="2200" dirty="0" smtClean="0"/>
              <a:t> and </a:t>
            </a:r>
            <a:r>
              <a:rPr lang="hu-HU" sz="2200" dirty="0" err="1" smtClean="0"/>
              <a:t>the</a:t>
            </a:r>
            <a:r>
              <a:rPr lang="hu-HU" sz="2200" dirty="0" smtClean="0"/>
              <a:t> </a:t>
            </a:r>
            <a:r>
              <a:rPr lang="hu-HU" sz="2200" dirty="0" err="1" smtClean="0"/>
              <a:t>relevant</a:t>
            </a:r>
            <a:r>
              <a:rPr lang="hu-HU" sz="2200" dirty="0" smtClean="0"/>
              <a:t> </a:t>
            </a:r>
            <a:r>
              <a:rPr lang="hu-HU" sz="2200" dirty="0" err="1" smtClean="0"/>
              <a:t>partners</a:t>
            </a:r>
            <a:r>
              <a:rPr lang="en-GB" sz="2200" dirty="0" smtClean="0"/>
              <a:t>; </a:t>
            </a:r>
            <a:r>
              <a:rPr lang="en-GB" sz="2200" i="1" dirty="0" smtClean="0"/>
              <a:t>Deadline</a:t>
            </a:r>
            <a:r>
              <a:rPr lang="en-GB" sz="2200" dirty="0" smtClean="0"/>
              <a:t>: 31</a:t>
            </a:r>
            <a:r>
              <a:rPr lang="hu-HU" sz="2200" dirty="0" smtClean="0"/>
              <a:t>.</a:t>
            </a:r>
            <a:r>
              <a:rPr lang="en-GB" sz="2200" dirty="0" smtClean="0"/>
              <a:t>12</a:t>
            </a:r>
            <a:r>
              <a:rPr lang="hu-HU" sz="2200" dirty="0" smtClean="0"/>
              <a:t>.20</a:t>
            </a:r>
            <a:r>
              <a:rPr lang="en-GB" sz="2200" dirty="0" smtClean="0"/>
              <a:t>13.</a:t>
            </a:r>
            <a:endParaRPr lang="hu-HU" sz="2200" dirty="0" smtClean="0"/>
          </a:p>
          <a:p>
            <a:pPr eaLnBrk="1" hangingPunct="1">
              <a:buFont typeface="Arial" charset="0"/>
              <a:buNone/>
              <a:defRPr/>
            </a:pPr>
            <a:endParaRPr lang="hu-HU" sz="2400" dirty="0" smtClean="0"/>
          </a:p>
          <a:p>
            <a:pPr eaLnBrk="1" hangingPunct="1">
              <a:defRPr/>
            </a:pPr>
            <a:endParaRPr lang="hu-HU"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3386</TotalTime>
  <Words>1805</Words>
  <Application>Microsoft Office PowerPoint</Application>
  <PresentationFormat>Diavetítés a képernyőre (4:3 oldalarány)</PresentationFormat>
  <Paragraphs>186</Paragraphs>
  <Slides>22</Slides>
  <Notes>0</Notes>
  <HiddenSlides>0</HiddenSlides>
  <MMClips>0</MMClips>
  <ScaleCrop>false</ScaleCrop>
  <HeadingPairs>
    <vt:vector size="4" baseType="variant">
      <vt:variant>
        <vt:lpstr>Téma</vt:lpstr>
      </vt:variant>
      <vt:variant>
        <vt:i4>1</vt:i4>
      </vt:variant>
      <vt:variant>
        <vt:lpstr>Diacímek</vt:lpstr>
      </vt:variant>
      <vt:variant>
        <vt:i4>22</vt:i4>
      </vt:variant>
    </vt:vector>
  </HeadingPairs>
  <TitlesOfParts>
    <vt:vector size="23" baseType="lpstr">
      <vt:lpstr>Office-téma</vt:lpstr>
      <vt:lpstr>1. dia</vt:lpstr>
      <vt:lpstr>Action: “Vocational Education and Training System in the Region’s Member States”. </vt:lpstr>
      <vt:lpstr>The VET project idea</vt:lpstr>
      <vt:lpstr>Milestone n°1/A: Institutional partnership building Estabilishing contacts with relevant institutions and initiatives</vt:lpstr>
      <vt:lpstr>Milestone n°1/B: Establishing a VET cluster with the involvement of chambers, major enterprises, and academic and vocational education institutions in the region </vt:lpstr>
      <vt:lpstr>Milestone n°2: Examining which model (dual or school) is more effective for specific groups of professions.  </vt:lpstr>
      <vt:lpstr>Milestone n°3: Reforming the Hungarian VET system in the framework of a PILOT project </vt:lpstr>
      <vt:lpstr>Milestone n°4: Adapting the findings of the Hungarian PILOT project to other countries of the region, taking into account the national characteristics and with a view to facilitating the free flow of capital and workforce </vt:lpstr>
      <vt:lpstr>Milestone n°5: Improving the prestige of skilled work </vt:lpstr>
      <vt:lpstr>Benefits of this project:</vt:lpstr>
      <vt:lpstr>11. dia</vt:lpstr>
      <vt:lpstr>12. dia</vt:lpstr>
      <vt:lpstr>13. dia</vt:lpstr>
      <vt:lpstr>14. dia</vt:lpstr>
      <vt:lpstr>15. dia</vt:lpstr>
      <vt:lpstr>16. dia</vt:lpstr>
      <vt:lpstr>17. dia</vt:lpstr>
      <vt:lpstr>18. dia</vt:lpstr>
      <vt:lpstr>19. dia</vt:lpstr>
      <vt:lpstr>20. dia</vt:lpstr>
      <vt:lpstr>21. dia</vt:lpstr>
      <vt:lpstr>    Thank you for your attention!</vt:lpstr>
    </vt:vector>
  </TitlesOfParts>
  <Company>BKIK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Nagy Andrea</dc:creator>
  <cp:lastModifiedBy>Kohuth Viktor</cp:lastModifiedBy>
  <cp:revision>450</cp:revision>
  <dcterms:created xsi:type="dcterms:W3CDTF">2010-10-06T11:44:05Z</dcterms:created>
  <dcterms:modified xsi:type="dcterms:W3CDTF">2012-11-14T13:04:15Z</dcterms:modified>
</cp:coreProperties>
</file>