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14"/>
  </p:notesMasterIdLst>
  <p:handoutMasterIdLst>
    <p:handoutMasterId r:id="rId15"/>
  </p:handoutMasterIdLst>
  <p:sldIdLst>
    <p:sldId id="642" r:id="rId2"/>
    <p:sldId id="732" r:id="rId3"/>
    <p:sldId id="737" r:id="rId4"/>
    <p:sldId id="727" r:id="rId5"/>
    <p:sldId id="729" r:id="rId6"/>
    <p:sldId id="733" r:id="rId7"/>
    <p:sldId id="735" r:id="rId8"/>
    <p:sldId id="734" r:id="rId9"/>
    <p:sldId id="730" r:id="rId10"/>
    <p:sldId id="738" r:id="rId11"/>
    <p:sldId id="726" r:id="rId12"/>
    <p:sldId id="736" r:id="rId13"/>
  </p:sldIdLst>
  <p:sldSz cx="9144000" cy="6858000" type="screen4x3"/>
  <p:notesSz cx="6648450" cy="9850438"/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orient="horz" pos="1386">
          <p15:clr>
            <a:srgbClr val="A4A3A4"/>
          </p15:clr>
        </p15:guide>
        <p15:guide id="3" orient="horz" pos="3450">
          <p15:clr>
            <a:srgbClr val="A4A3A4"/>
          </p15:clr>
        </p15:guide>
        <p15:guide id="4" pos="512">
          <p15:clr>
            <a:srgbClr val="A4A3A4"/>
          </p15:clr>
        </p15:guide>
        <p15:guide id="5" pos="5590">
          <p15:clr>
            <a:srgbClr val="A4A3A4"/>
          </p15:clr>
        </p15:guide>
        <p15:guide id="6" pos="5273">
          <p15:clr>
            <a:srgbClr val="A4A3A4"/>
          </p15:clr>
        </p15:guide>
        <p15:guide id="7" pos="2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09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ürgen Raizner" initials="JR" lastIdx="1" clrIdx="0">
    <p:extLst>
      <p:ext uri="{19B8F6BF-5375-455C-9EA6-DF929625EA0E}">
        <p15:presenceInfo xmlns:p15="http://schemas.microsoft.com/office/powerpoint/2012/main" userId="645faf2b809f48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DDDDDD"/>
    <a:srgbClr val="99CCFF"/>
    <a:srgbClr val="00CCFF"/>
    <a:srgbClr val="0099FF"/>
    <a:srgbClr val="33CC33"/>
    <a:srgbClr val="CC3300"/>
    <a:srgbClr val="D60093"/>
    <a:srgbClr val="CC33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176" y="60"/>
      </p:cViewPr>
      <p:guideLst>
        <p:guide orient="horz" pos="634"/>
        <p:guide orient="horz" pos="1386"/>
        <p:guide orient="horz" pos="3450"/>
        <p:guide pos="512"/>
        <p:guide pos="5590"/>
        <p:guide pos="5273"/>
        <p:guide pos="284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 snapToObjects="1">
      <p:cViewPr varScale="1">
        <p:scale>
          <a:sx n="50" d="100"/>
          <a:sy n="50" d="100"/>
        </p:scale>
        <p:origin x="2922" y="54"/>
      </p:cViewPr>
      <p:guideLst>
        <p:guide orient="horz" pos="3104"/>
        <p:guide pos="20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t" anchorCtr="0" compatLnSpc="1">
            <a:prstTxWarp prst="textNoShape">
              <a:avLst/>
            </a:prstTxWarp>
          </a:bodyPr>
          <a:lstStyle>
            <a:lvl1pPr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6559" y="0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t" anchorCtr="0" compatLnSpc="1">
            <a:prstTxWarp prst="textNoShape">
              <a:avLst/>
            </a:prstTxWarp>
          </a:bodyPr>
          <a:lstStyle>
            <a:lvl1pPr algn="r"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7364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b" anchorCtr="0" compatLnSpc="1">
            <a:prstTxWarp prst="textNoShape">
              <a:avLst/>
            </a:prstTxWarp>
          </a:bodyPr>
          <a:lstStyle>
            <a:lvl1pPr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6559" y="9357364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b" anchorCtr="0" compatLnSpc="1">
            <a:prstTxWarp prst="textNoShape">
              <a:avLst/>
            </a:prstTxWarp>
          </a:bodyPr>
          <a:lstStyle>
            <a:lvl1pPr algn="r"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FC24FD66-23BC-40BB-B537-4D3B9D8CA4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934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t" anchorCtr="0" compatLnSpc="1">
            <a:prstTxWarp prst="textNoShape">
              <a:avLst/>
            </a:prstTxWarp>
          </a:bodyPr>
          <a:lstStyle>
            <a:lvl1pPr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6559" y="0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t" anchorCtr="0" compatLnSpc="1">
            <a:prstTxWarp prst="textNoShape">
              <a:avLst/>
            </a:prstTxWarp>
          </a:bodyPr>
          <a:lstStyle>
            <a:lvl1pPr algn="r"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36600"/>
            <a:ext cx="492760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667" y="4677107"/>
            <a:ext cx="4879116" cy="443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7364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b" anchorCtr="0" compatLnSpc="1">
            <a:prstTxWarp prst="textNoShape">
              <a:avLst/>
            </a:prstTxWarp>
          </a:bodyPr>
          <a:lstStyle>
            <a:lvl1pPr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6559" y="9357364"/>
            <a:ext cx="2881892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7" tIns="45395" rIns="90787" bIns="45395" numCol="1" anchor="b" anchorCtr="0" compatLnSpc="1">
            <a:prstTxWarp prst="textNoShape">
              <a:avLst/>
            </a:prstTxWarp>
          </a:bodyPr>
          <a:lstStyle>
            <a:lvl1pPr algn="r" defTabSz="90823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7463863A-5DE9-489F-B557-008BEA95361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930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9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4A69A4E-0A5F-4432-AD1B-7F41DFF093E9}" type="slidenum">
              <a:rPr lang="de-DE" sz="1200" b="0">
                <a:latin typeface="Arial" panose="020B0604020202020204" pitchFamily="34" charset="0"/>
              </a:rPr>
              <a:pPr eaLnBrk="1" hangingPunct="1"/>
              <a:t>8</a:t>
            </a:fld>
            <a:endParaRPr lang="de-DE" sz="1200" b="0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de-DE" b="1" smtClean="0">
                <a:latin typeface="Arial" panose="020B0604020202020204" pitchFamily="34" charset="0"/>
              </a:rPr>
              <a:t>Innovationen: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b="1" smtClean="0">
                <a:latin typeface="Arial" panose="020B0604020202020204" pitchFamily="34" charset="0"/>
              </a:rPr>
              <a:t>Nachfrageorientiert (Snowboard, Skateboard) &gt; vom Kunden ausgehend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b="1" smtClean="0">
                <a:latin typeface="Arial" panose="020B0604020202020204" pitchFamily="34" charset="0"/>
              </a:rPr>
              <a:t>Angebotsorientiert (MP3) &gt; von der Wissenschaft ausgehend</a:t>
            </a:r>
          </a:p>
          <a:p>
            <a:pPr marL="228600" indent="-228600" eaLnBrk="1" hangingPunct="1"/>
            <a:r>
              <a:rPr lang="de-DE" b="1" smtClean="0">
                <a:latin typeface="Arial" panose="020B0604020202020204" pitchFamily="34" charset="0"/>
              </a:rPr>
              <a:t> </a:t>
            </a:r>
          </a:p>
          <a:p>
            <a:pPr marL="228600" indent="-228600" eaLnBrk="1" hangingPunct="1"/>
            <a:r>
              <a:rPr lang="de-DE" b="1" smtClean="0">
                <a:latin typeface="Arial" panose="020B0604020202020204" pitchFamily="34" charset="0"/>
              </a:rPr>
              <a:t>Gründe für Innovationen:</a:t>
            </a:r>
            <a:r>
              <a:rPr lang="de-DE" smtClean="0">
                <a:latin typeface="Arial" panose="020B0604020202020204" pitchFamily="34" charset="0"/>
              </a:rPr>
              <a:t> 1. Expansion; 2. Technologischer Wandel; 3. Gesellschaftlicher Wandel</a:t>
            </a:r>
          </a:p>
          <a:p>
            <a:pPr marL="228600" indent="-228600" eaLnBrk="1" hangingPunct="1"/>
            <a:r>
              <a:rPr lang="de-DE" smtClean="0">
                <a:latin typeface="Arial" panose="020B0604020202020204" pitchFamily="34" charset="0"/>
              </a:rPr>
              <a:t>Sequenzielle Arbeitsteilschritte bergen in den Unternehmen Konfliktpotenzial wegen unterschiedlichen Sichtweisen</a:t>
            </a:r>
            <a:br>
              <a:rPr lang="de-DE" smtClean="0">
                <a:latin typeface="Arial" panose="020B0604020202020204" pitchFamily="34" charset="0"/>
              </a:rPr>
            </a:br>
            <a:r>
              <a:rPr lang="de-DE" smtClean="0">
                <a:latin typeface="Arial" panose="020B0604020202020204" pitchFamily="34" charset="0"/>
              </a:rPr>
              <a:t>&gt; Wichtig: </a:t>
            </a:r>
            <a:r>
              <a:rPr lang="de-DE" b="1" smtClean="0">
                <a:latin typeface="Arial" panose="020B0604020202020204" pitchFamily="34" charset="0"/>
              </a:rPr>
              <a:t>Innovationsmanagement</a:t>
            </a:r>
          </a:p>
          <a:p>
            <a:pPr marL="228600" indent="-228600" eaLnBrk="1" hangingPunct="1"/>
            <a:r>
              <a:rPr lang="de-DE" smtClean="0">
                <a:latin typeface="Arial" panose="020B0604020202020204" pitchFamily="34" charset="0"/>
              </a:rPr>
              <a:t>&gt; Auch problematisch: </a:t>
            </a:r>
            <a:r>
              <a:rPr lang="de-DE" b="1" smtClean="0">
                <a:latin typeface="Arial" panose="020B0604020202020204" pitchFamily="34" charset="0"/>
              </a:rPr>
              <a:t>KVP</a:t>
            </a:r>
            <a:r>
              <a:rPr lang="de-DE" smtClean="0">
                <a:latin typeface="Arial" panose="020B0604020202020204" pitchFamily="34" charset="0"/>
              </a:rPr>
              <a:t>, wenn Kultur nicht darauf ausgerichtet</a:t>
            </a:r>
          </a:p>
        </p:txBody>
      </p:sp>
    </p:spTree>
    <p:extLst>
      <p:ext uri="{BB962C8B-B14F-4D97-AF65-F5344CB8AC3E}">
        <p14:creationId xmlns:p14="http://schemas.microsoft.com/office/powerpoint/2010/main" val="382973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64300" y="-19050"/>
            <a:ext cx="1917700" cy="5461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1200" y="-19050"/>
            <a:ext cx="5600700" cy="5461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1200" y="-19050"/>
            <a:ext cx="76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327150"/>
            <a:ext cx="37338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327150"/>
            <a:ext cx="37338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460750"/>
            <a:ext cx="37338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1200" y="-19050"/>
            <a:ext cx="76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327150"/>
            <a:ext cx="37338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327150"/>
            <a:ext cx="37338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1200" y="-19050"/>
            <a:ext cx="76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62000" y="1327150"/>
            <a:ext cx="37338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762000" y="3460750"/>
            <a:ext cx="37338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648200" y="1327150"/>
            <a:ext cx="37338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32715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2715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39" name="Rectangle 131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-1905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Format des Titel-Masters zu bearbeiten.</a:t>
            </a:r>
          </a:p>
        </p:txBody>
      </p:sp>
      <p:sp>
        <p:nvSpPr>
          <p:cNvPr id="43140" name="Rectangle 1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2715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Textformatierung des Masters zu bearbeiten.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3143" name="Line 135"/>
          <p:cNvSpPr>
            <a:spLocks noChangeShapeType="1"/>
          </p:cNvSpPr>
          <p:nvPr/>
        </p:nvSpPr>
        <p:spPr bwMode="auto">
          <a:xfrm>
            <a:off x="128588" y="1111250"/>
            <a:ext cx="8856000" cy="0"/>
          </a:xfrm>
          <a:prstGeom prst="line">
            <a:avLst/>
          </a:prstGeom>
          <a:noFill/>
          <a:ln w="254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" name="Line 135"/>
          <p:cNvSpPr>
            <a:spLocks noChangeShapeType="1"/>
          </p:cNvSpPr>
          <p:nvPr userDrawn="1"/>
        </p:nvSpPr>
        <p:spPr bwMode="auto">
          <a:xfrm>
            <a:off x="128588" y="6286500"/>
            <a:ext cx="8856000" cy="0"/>
          </a:xfrm>
          <a:prstGeom prst="line">
            <a:avLst/>
          </a:prstGeom>
          <a:noFill/>
          <a:ln w="1143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6629400" y="6361475"/>
            <a:ext cx="1752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50" dirty="0" smtClean="0"/>
              <a:t>10.03.2015 </a:t>
            </a:r>
            <a:r>
              <a:rPr lang="de-DE" sz="1050" dirty="0" smtClean="0">
                <a:latin typeface="Arial" charset="0"/>
                <a:cs typeface="+mn-cs"/>
              </a:rPr>
              <a:t>– </a:t>
            </a:r>
            <a:r>
              <a:rPr lang="de-DE" sz="1050" dirty="0" err="1" smtClean="0">
                <a:latin typeface="Arial" charset="0"/>
                <a:cs typeface="+mn-cs"/>
              </a:rPr>
              <a:t>page</a:t>
            </a:r>
            <a:r>
              <a:rPr lang="de-DE" sz="1050" dirty="0" smtClean="0">
                <a:latin typeface="Arial" charset="0"/>
                <a:cs typeface="+mn-cs"/>
              </a:rPr>
              <a:t> </a:t>
            </a:r>
            <a:fld id="{6F31E001-FF14-4CF3-9338-E0ADF891F30A}" type="slidenum">
              <a:rPr lang="de-DE" sz="1050" smtClean="0">
                <a:latin typeface="Arial" charset="0"/>
                <a:cs typeface="+mn-cs"/>
              </a:rPr>
              <a:pPr algn="r"/>
              <a:t>‹Nr.›</a:t>
            </a:fld>
            <a:r>
              <a:rPr lang="de-DE" sz="1050" dirty="0" smtClean="0"/>
              <a:t> </a:t>
            </a:r>
          </a:p>
          <a:p>
            <a:pPr algn="r">
              <a:spcBef>
                <a:spcPts val="0"/>
              </a:spcBef>
            </a:pPr>
            <a:r>
              <a:rPr lang="de-DE" sz="1050" dirty="0" smtClean="0"/>
              <a:t>Jürgen Raizner</a:t>
            </a:r>
            <a:endParaRPr lang="de-DE" sz="105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416973"/>
            <a:ext cx="366742" cy="360000"/>
          </a:xfrm>
          <a:prstGeom prst="rect">
            <a:avLst/>
          </a:prstGeom>
        </p:spPr>
      </p:pic>
      <p:sp>
        <p:nvSpPr>
          <p:cNvPr id="2" name="Textfeld 1"/>
          <p:cNvSpPr txBox="1"/>
          <p:nvPr userDrawn="1"/>
        </p:nvSpPr>
        <p:spPr>
          <a:xfrm>
            <a:off x="1085197" y="6381529"/>
            <a:ext cx="2293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sz="1100" b="1" dirty="0" smtClean="0">
                <a:solidFill>
                  <a:srgbClr val="0070C0"/>
                </a:solidFill>
              </a:rPr>
              <a:t>Steinbeis</a:t>
            </a:r>
            <a:r>
              <a:rPr lang="de-DE" sz="1100" b="1" baseline="0" dirty="0" smtClean="0">
                <a:solidFill>
                  <a:srgbClr val="0070C0"/>
                </a:solidFill>
              </a:rPr>
              <a:t> Transfer Management</a:t>
            </a:r>
          </a:p>
          <a:p>
            <a:pPr>
              <a:spcBef>
                <a:spcPts val="0"/>
              </a:spcBef>
            </a:pPr>
            <a:r>
              <a:rPr lang="de-DE" sz="1100" b="1" baseline="0" dirty="0" smtClean="0"/>
              <a:t>    Steinbeis Network Romania</a:t>
            </a:r>
            <a:endParaRPr lang="de-DE" sz="1100" b="1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506" y="6416973"/>
            <a:ext cx="362802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4D4D4D"/>
        </a:buClr>
        <a:buFont typeface="Monotype Sorts" pitchFamily="2" charset="2"/>
        <a:buChar char="y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123950"/>
            <a:ext cx="9143999" cy="170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2"/>
          <p:cNvSpPr/>
          <p:nvPr/>
        </p:nvSpPr>
        <p:spPr>
          <a:xfrm>
            <a:off x="711200" y="3415787"/>
            <a:ext cx="76200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hr-HR" sz="2400" b="1" dirty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low-cost manufacturing to innovation: </a:t>
            </a:r>
            <a:endParaRPr lang="de-DE" sz="2400" b="1" dirty="0" smtClean="0">
              <a:solidFill>
                <a:srgbClr val="CC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hr-HR" sz="24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Romanian </a:t>
            </a:r>
            <a:r>
              <a:rPr lang="hr-HR" sz="2400" b="1" dirty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textile clusters </a:t>
            </a:r>
            <a:r>
              <a:rPr lang="hr-HR" sz="24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 creativity</a:t>
            </a:r>
            <a:endParaRPr lang="en-US" sz="2400" b="1" dirty="0" smtClean="0">
              <a:solidFill>
                <a:srgbClr val="CC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18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Workshop of Priority Area 8</a:t>
            </a:r>
          </a:p>
          <a:p>
            <a:pPr algn="ctr"/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10.03.2015, </a:t>
            </a:r>
            <a:r>
              <a:rPr lang="en-US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Vukovar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Jürgen Raizner</a:t>
            </a:r>
          </a:p>
          <a:p>
            <a:pPr algn="ctr"/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Subjects</a:t>
            </a:r>
            <a:r>
              <a:rPr lang="de-DE" dirty="0" smtClean="0"/>
              <a:t>. Textile 2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711200" y="2374876"/>
            <a:ext cx="8285069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>
              <a:spcAft>
                <a:spcPts val="600"/>
              </a:spcAft>
            </a:pPr>
            <a:r>
              <a:rPr lang="de-DE" sz="1800" b="1" dirty="0" err="1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b="1" dirty="0" err="1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topics</a:t>
            </a:r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63538" indent="-1889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Intelligent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nanostructures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3538">
              <a:spcBef>
                <a:spcPts val="0"/>
              </a:spcBef>
              <a:spcAft>
                <a:spcPts val="600"/>
              </a:spcAft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High-performance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fibers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cellulose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layers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nano-composites and intelligent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fibers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63538" indent="-1889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Chemistry,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technologies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fiber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3538">
              <a:spcBef>
                <a:spcPts val="0"/>
              </a:spcBef>
              <a:spcAft>
                <a:spcPts val="600"/>
              </a:spcAft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Synthesis 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Fiber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polymers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cellulosic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fibers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spinnability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Fiber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structural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fibers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63538" indent="-1889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Innovative textile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finishing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processes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chemistry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textiles 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3538">
              <a:spcBef>
                <a:spcPts val="0"/>
              </a:spcBef>
            </a:pP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Optimisation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classic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finishing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processes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environmentally-friendly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finishing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plasma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treatment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innovative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dyeing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printing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processes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coating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laminating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modification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functionalization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nonwovens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super-absorbers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18776" y="1357349"/>
            <a:ext cx="775936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de-DE" sz="1800" b="1" dirty="0" err="1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markets</a:t>
            </a:r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1800" b="1" dirty="0" err="1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sectors</a:t>
            </a:r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architecture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lobistics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72778" y="2128732"/>
            <a:ext cx="6051363" cy="298543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ctr"/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ctr"/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de-DE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de-DE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09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711200" y="149762"/>
            <a:ext cx="76200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8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NOATEX. The </a:t>
            </a:r>
            <a:r>
              <a:rPr lang="de-DE" sz="28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Flagship</a:t>
            </a:r>
            <a:r>
              <a:rPr lang="de-DE" sz="28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Project of </a:t>
            </a:r>
            <a:r>
              <a:rPr lang="de-DE" sz="28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Romanian</a:t>
            </a:r>
            <a:r>
              <a:rPr lang="de-DE" sz="28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de-DE" sz="28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Textile Cluster in EUSDR</a:t>
            </a:r>
            <a:endParaRPr lang="de-DE" sz="2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11200" y="1292762"/>
            <a:ext cx="749497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Technological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NOATEX will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established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Romania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provider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textile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all Danube Region. Information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latest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high-tech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available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enterprises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translate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marketable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Baden-Württemberg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Other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NOATEX will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foster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strong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46043" y="4119266"/>
            <a:ext cx="3399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NOATEX was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3rd Danube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Dialogue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Bucharest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bilateral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-programme of Baden-Württemberg – Romania.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391" y="3954693"/>
            <a:ext cx="4249271" cy="227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75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22313" y="2590052"/>
            <a:ext cx="7772400" cy="602878"/>
          </a:xfrm>
        </p:spPr>
        <p:txBody>
          <a:bodyPr>
            <a:noAutofit/>
          </a:bodyPr>
          <a:lstStyle/>
          <a:p>
            <a:r>
              <a:rPr lang="de-DE" sz="2800" b="0" cap="non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</a:t>
            </a:r>
            <a:r>
              <a:rPr lang="de-DE" sz="2800" b="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0" cap="non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de-DE" sz="2800" b="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0" cap="non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sz="2800" b="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0" cap="non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de-DE" sz="2800" b="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0" cap="non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attention</a:t>
            </a:r>
            <a:r>
              <a:rPr lang="de-DE" sz="2800" b="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en-US" sz="2800" b="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722313" y="4504765"/>
            <a:ext cx="7772400" cy="11796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Jürgen Raizner</a:t>
            </a:r>
          </a:p>
          <a:p>
            <a:pPr>
              <a:spcBef>
                <a:spcPts val="0"/>
              </a:spcBef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Steinbeis Transfer Management S.R.L.,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Bucharest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www.steinbeis-romania.com / www.eusdr.com</a:t>
            </a:r>
          </a:p>
        </p:txBody>
      </p:sp>
    </p:spTree>
    <p:extLst>
      <p:ext uri="{BB962C8B-B14F-4D97-AF65-F5344CB8AC3E}">
        <p14:creationId xmlns:p14="http://schemas.microsoft.com/office/powerpoint/2010/main" val="2901370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Textile </a:t>
            </a:r>
            <a:r>
              <a:rPr lang="de-DE" dirty="0" err="1" smtClean="0"/>
              <a:t>Industry</a:t>
            </a:r>
            <a:r>
              <a:rPr lang="de-DE" dirty="0" smtClean="0"/>
              <a:t> Romania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47165" y="1694329"/>
            <a:ext cx="76782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</a:t>
            </a:r>
            <a:r>
              <a:rPr lang="de-DE" sz="1800" b="1" dirty="0" err="1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Characteristics</a:t>
            </a:r>
            <a:endParaRPr lang="de-DE" sz="1800" b="1" dirty="0" smtClean="0">
              <a:solidFill>
                <a:srgbClr val="CC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Competitiveness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(was)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salaries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high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manufacturing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Manufacturing in „Lohn“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268288">
              <a:spcBef>
                <a:spcPts val="0"/>
              </a:spcBef>
            </a:pP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fabrics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patterns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Sales and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marketing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focused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68288" indent="-268288">
              <a:spcBef>
                <a:spcPts val="0"/>
              </a:spcBef>
            </a:pP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customers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Challenge: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remain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competitive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300" y="3061706"/>
            <a:ext cx="4300257" cy="309816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444753" y="5898264"/>
            <a:ext cx="12102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2004!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4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Textile </a:t>
            </a:r>
            <a:r>
              <a:rPr lang="de-DE" dirty="0" err="1" smtClean="0"/>
              <a:t>Industry</a:t>
            </a:r>
            <a:r>
              <a:rPr lang="de-DE" dirty="0" smtClean="0"/>
              <a:t>: Future </a:t>
            </a:r>
            <a:r>
              <a:rPr lang="de-DE" dirty="0" err="1" smtClean="0"/>
              <a:t>Competitiveness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11200" y="1640540"/>
            <a:ext cx="7841129" cy="3566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„An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Clean Clothes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Campaign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eastern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including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Romania,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Bulgaria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Croatia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showed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worse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China and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Indonesia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Companies such as H&amp;M, Zara, Hugo Boss, Adidas and Benetton pay their workers in Eastern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 and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Turkey the minimum legal wage, which is under the poverty threshold as defined by the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committee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social rights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3940175" algn="r"/>
            <a:endParaRPr lang="en-US" sz="1200" dirty="0" smtClean="0"/>
          </a:p>
          <a:p>
            <a:pPr marL="3940175" algn="r"/>
            <a:r>
              <a:rPr lang="en-US" sz="1200" dirty="0" smtClean="0"/>
              <a:t>Source: “Textile </a:t>
            </a:r>
            <a:r>
              <a:rPr lang="en-US" sz="1200" dirty="0"/>
              <a:t>workers paid lower in Eastern Europe than </a:t>
            </a:r>
            <a:r>
              <a:rPr lang="en-US" sz="1200" dirty="0" smtClean="0"/>
              <a:t>in </a:t>
            </a:r>
            <a:r>
              <a:rPr lang="de-DE" sz="1200" dirty="0" smtClean="0"/>
              <a:t>China</a:t>
            </a:r>
            <a:r>
              <a:rPr lang="de-DE" sz="1200" dirty="0"/>
              <a:t>, </a:t>
            </a:r>
            <a:r>
              <a:rPr lang="de-DE" sz="1200" dirty="0" err="1"/>
              <a:t>report</a:t>
            </a:r>
            <a:r>
              <a:rPr lang="de-DE" sz="1200" dirty="0"/>
              <a:t> </a:t>
            </a:r>
            <a:r>
              <a:rPr lang="de-DE" sz="1200" dirty="0" err="1" smtClean="0"/>
              <a:t>finds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”, 14.06.2014, EurActiv.com</a:t>
            </a:r>
          </a:p>
          <a:p>
            <a:pPr marL="3940175" algn="r"/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150410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Cluster</a:t>
            </a:r>
            <a:endParaRPr lang="de-DE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30" y="1285011"/>
            <a:ext cx="3714750" cy="2847975"/>
          </a:xfrm>
          <a:prstGeom prst="rect">
            <a:avLst/>
          </a:prstGeom>
        </p:spPr>
      </p:pic>
      <p:pic>
        <p:nvPicPr>
          <p:cNvPr id="1026" name="Picture 2" descr="cl_label_bronz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553" y="176899"/>
            <a:ext cx="2050877" cy="80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97739" y="1882588"/>
            <a:ext cx="402338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 </a:t>
            </a:r>
            <a:r>
              <a:rPr lang="de-DE" sz="1800" b="1" dirty="0" err="1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</a:t>
            </a:r>
            <a:endParaRPr lang="de-DE" sz="1800" b="1" dirty="0">
              <a:solidFill>
                <a:srgbClr val="CC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Romanian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Textile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Association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enterprises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 Mio. €;  Export 70 Mio. 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3.000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employees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82989" y="5368356"/>
            <a:ext cx="2694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www.romanian-textile.ro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82989" y="3602071"/>
            <a:ext cx="30186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founded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</a:t>
            </a:r>
          </a:p>
          <a:p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founding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currently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Bucharest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Eastern Romania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97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90674"/>
              </p:ext>
            </p:extLst>
          </p:nvPr>
        </p:nvGraphicFramePr>
        <p:xfrm>
          <a:off x="887505" y="1683124"/>
          <a:ext cx="7570695" cy="3789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6542"/>
                <a:gridCol w="1010868"/>
                <a:gridCol w="2633285"/>
              </a:tblGrid>
              <a:tr h="986676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Companies that have implemented process innovation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90"/>
                        </a:spcBef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</a:tr>
              <a:tr h="934384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Companies that have implemented product innovation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90"/>
                        </a:spcBef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</a:t>
                      </a:r>
                      <a:endParaRPr lang="de-DE" sz="18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</a:tr>
              <a:tr h="934384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Companies that innovate in partnership</a:t>
                      </a:r>
                      <a:endParaRPr lang="de-DE" sz="18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90"/>
                        </a:spcBef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</a:tr>
              <a:tr h="934384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Patents (Brands, industrial designs, etc.)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390"/>
                        </a:spcBef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No.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itel 1"/>
          <p:cNvSpPr txBox="1">
            <a:spLocks/>
          </p:cNvSpPr>
          <p:nvPr/>
        </p:nvSpPr>
        <p:spPr>
          <a:xfrm>
            <a:off x="736600" y="134471"/>
            <a:ext cx="76200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sz="28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8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Members: Innovative?</a:t>
            </a:r>
            <a:endParaRPr lang="de-DE" sz="2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96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711200" y="0"/>
            <a:ext cx="76200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sz="28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8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in Romania</a:t>
            </a:r>
            <a:endParaRPr lang="de-DE" sz="2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165" y="4316421"/>
            <a:ext cx="2335025" cy="175492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859304" y="5446059"/>
            <a:ext cx="298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Croatia</a:t>
            </a: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Innovation: 93</a:t>
            </a:r>
          </a:p>
          <a:p>
            <a:pPr>
              <a:spcBef>
                <a:spcPts val="0"/>
              </a:spcBef>
            </a:pPr>
            <a:r>
              <a:rPr lang="de-DE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</a:t>
            </a: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Innovation: 124</a:t>
            </a:r>
          </a:p>
          <a:p>
            <a:pPr>
              <a:spcBef>
                <a:spcPts val="0"/>
              </a:spcBef>
            </a:pP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University-</a:t>
            </a:r>
            <a:r>
              <a:rPr lang="de-DE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</a:t>
            </a: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R&amp;D: 81</a:t>
            </a:r>
            <a:endParaRPr lang="de-DE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09" y="1658040"/>
            <a:ext cx="3601991" cy="3169454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859645" y="1664483"/>
            <a:ext cx="413643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</a:t>
            </a:r>
            <a:r>
              <a:rPr lang="de-DE" sz="1800" b="1" dirty="0" err="1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rankings</a:t>
            </a:r>
            <a:r>
              <a:rPr lang="de-DE" sz="1800" b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Romania</a:t>
            </a:r>
          </a:p>
          <a:p>
            <a:pPr>
              <a:spcBef>
                <a:spcPts val="0"/>
              </a:spcBef>
              <a:tabLst>
                <a:tab pos="3590925" algn="r"/>
              </a:tabLst>
            </a:pPr>
            <a:r>
              <a:rPr lang="de-DE" sz="1800" dirty="0" smtClean="0"/>
              <a:t>Innovation: 	66</a:t>
            </a:r>
          </a:p>
          <a:p>
            <a:pPr>
              <a:spcBef>
                <a:spcPts val="0"/>
              </a:spcBef>
              <a:tabLst>
                <a:tab pos="3590925" algn="r"/>
              </a:tabLst>
            </a:pP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Innovation: 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68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tabLst>
                <a:tab pos="3590925" algn="r"/>
              </a:tabLst>
            </a:pP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University-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 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R&amp;D: 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71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800" dirty="0"/>
          </a:p>
        </p:txBody>
      </p:sp>
      <p:sp>
        <p:nvSpPr>
          <p:cNvPr id="8" name="Textfeld 7"/>
          <p:cNvSpPr txBox="1"/>
          <p:nvPr/>
        </p:nvSpPr>
        <p:spPr>
          <a:xfrm>
            <a:off x="711200" y="5940541"/>
            <a:ext cx="3563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</a:t>
            </a:r>
            <a:r>
              <a:rPr lang="de-DE" sz="1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Competitiveness</a:t>
            </a:r>
            <a:r>
              <a:rPr lang="de-DE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Report 2014/15</a:t>
            </a:r>
            <a:endParaRPr lang="de-DE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94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14400" y="458574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defTabSz="844083">
              <a:spcBef>
                <a:spcPct val="0"/>
              </a:spcBef>
              <a:defRPr/>
            </a:pPr>
            <a:r>
              <a:rPr lang="en-GB" sz="28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factors of innovation</a:t>
            </a:r>
            <a:endParaRPr lang="en-GB" sz="2800" kern="0" cap="al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14400" y="1457922"/>
            <a:ext cx="4620496" cy="42898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6531" indent="-316531">
              <a:spcBef>
                <a:spcPts val="0"/>
              </a:spcBef>
              <a:buAutoNum type="arabicPeriod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and precise Innovation Strategy</a:t>
            </a:r>
          </a:p>
          <a:p>
            <a:pPr marL="316531" indent="-316531">
              <a:spcBef>
                <a:spcPts val="0"/>
              </a:spcBef>
              <a:buAutoNum type="arabicPeriod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531" indent="-316531">
              <a:spcBef>
                <a:spcPts val="0"/>
              </a:spcBef>
              <a:buAutoNum type="arabicPeriod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competence in networking</a:t>
            </a:r>
          </a:p>
          <a:p>
            <a:pPr marL="316531" indent="-316531">
              <a:spcBef>
                <a:spcPts val="0"/>
              </a:spcBef>
              <a:buAutoNum type="arabicPeriod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531" indent="-316531">
              <a:spcBef>
                <a:spcPts val="0"/>
              </a:spcBef>
              <a:buAutoNum type="arabicPeriod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Exact planning</a:t>
            </a:r>
          </a:p>
          <a:p>
            <a:pPr marL="316531" indent="-316531">
              <a:spcBef>
                <a:spcPts val="0"/>
              </a:spcBef>
              <a:buAutoNum type="arabicPeriod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531" indent="-316531">
              <a:spcBef>
                <a:spcPts val="0"/>
              </a:spcBef>
              <a:buAutoNum type="arabicPeriod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 of innovation</a:t>
            </a:r>
          </a:p>
          <a:p>
            <a:pPr marL="316531" indent="-316531">
              <a:spcBef>
                <a:spcPts val="0"/>
              </a:spcBef>
              <a:buAutoNum type="arabicPeriod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531" indent="-316531">
              <a:spcBef>
                <a:spcPts val="0"/>
              </a:spcBef>
              <a:buAutoNum type="arabicPeriod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Exchange within industrial sector</a:t>
            </a:r>
          </a:p>
          <a:p>
            <a:pPr marL="316531" indent="-316531">
              <a:spcBef>
                <a:spcPts val="0"/>
              </a:spcBef>
              <a:buAutoNum type="arabicPeriod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531" indent="-316531">
              <a:spcBef>
                <a:spcPts val="0"/>
              </a:spcBef>
              <a:buAutoNum type="arabicPeriod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by top management</a:t>
            </a:r>
          </a:p>
          <a:p>
            <a:pPr marL="316531" indent="-316531">
              <a:spcBef>
                <a:spcPts val="0"/>
              </a:spcBef>
              <a:buAutoNum type="arabicPeriod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531" indent="-316531">
              <a:spcBef>
                <a:spcPts val="0"/>
              </a:spcBef>
              <a:buAutoNum type="arabicPeriod"/>
            </a:pP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Inter-sectorial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Exchange</a:t>
            </a:r>
          </a:p>
          <a:p>
            <a:pPr marL="316531" indent="-316531">
              <a:buAutoNum type="arabicPeriod"/>
            </a:pPr>
            <a:endParaRPr lang="en-GB" sz="1292" b="1" dirty="0"/>
          </a:p>
          <a:p>
            <a:pPr marL="316531" indent="-316531"/>
            <a:endParaRPr lang="en-GB" sz="1292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886324" y="5290130"/>
            <a:ext cx="4257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/>
              <a:t>Source: Excellence of Innovation in German Industries. Analysis of 116 large </a:t>
            </a:r>
            <a:r>
              <a:rPr lang="de-DE" sz="1200" i="1" dirty="0" err="1"/>
              <a:t>enterprises</a:t>
            </a:r>
            <a:r>
              <a:rPr lang="de-DE" sz="1200" i="1" dirty="0"/>
              <a:t> </a:t>
            </a:r>
            <a:r>
              <a:rPr lang="de-DE" sz="1200" i="1" dirty="0" err="1"/>
              <a:t>which</a:t>
            </a:r>
            <a:r>
              <a:rPr lang="de-DE" sz="1200" i="1" dirty="0"/>
              <a:t> </a:t>
            </a:r>
            <a:r>
              <a:rPr lang="de-DE" sz="1200" i="1" dirty="0" err="1"/>
              <a:t>mainly</a:t>
            </a:r>
            <a:r>
              <a:rPr lang="de-DE" sz="1200" i="1" dirty="0"/>
              <a:t> </a:t>
            </a:r>
            <a:r>
              <a:rPr lang="de-DE" sz="1200" i="1" dirty="0" err="1"/>
              <a:t>are</a:t>
            </a:r>
            <a:r>
              <a:rPr lang="de-DE" sz="1200" i="1" dirty="0"/>
              <a:t> </a:t>
            </a:r>
            <a:r>
              <a:rPr lang="de-DE" sz="1200" i="1" dirty="0" err="1"/>
              <a:t>among</a:t>
            </a:r>
            <a:r>
              <a:rPr lang="de-DE" sz="1200" i="1" dirty="0"/>
              <a:t> </a:t>
            </a:r>
            <a:r>
              <a:rPr lang="de-DE" sz="1200" i="1" dirty="0" err="1"/>
              <a:t>the</a:t>
            </a:r>
            <a:r>
              <a:rPr lang="de-DE" sz="1200" i="1" dirty="0"/>
              <a:t> 500 </a:t>
            </a:r>
            <a:r>
              <a:rPr lang="de-DE" sz="1200" i="1" dirty="0" err="1"/>
              <a:t>enterprises</a:t>
            </a:r>
            <a:r>
              <a:rPr lang="de-DE" sz="1200" i="1" dirty="0"/>
              <a:t> </a:t>
            </a:r>
            <a:r>
              <a:rPr lang="de-DE" sz="1200" i="1" dirty="0" err="1"/>
              <a:t>with</a:t>
            </a:r>
            <a:r>
              <a:rPr lang="de-DE" sz="1200" i="1" dirty="0"/>
              <a:t> </a:t>
            </a:r>
            <a:r>
              <a:rPr lang="de-DE" sz="1200" i="1" dirty="0" err="1"/>
              <a:t>highest</a:t>
            </a:r>
            <a:r>
              <a:rPr lang="de-DE" sz="1200" i="1" dirty="0"/>
              <a:t> </a:t>
            </a:r>
            <a:r>
              <a:rPr lang="de-DE" sz="1200" i="1" dirty="0" err="1"/>
              <a:t>turnover</a:t>
            </a:r>
            <a:r>
              <a:rPr lang="de-DE" sz="1200" i="1" dirty="0"/>
              <a:t>. 14 of 30 DAX </a:t>
            </a:r>
            <a:r>
              <a:rPr lang="de-DE" sz="1200" i="1" dirty="0" err="1"/>
              <a:t>companies</a:t>
            </a:r>
            <a:r>
              <a:rPr lang="de-DE" sz="1200" i="1" dirty="0"/>
              <a:t> </a:t>
            </a:r>
            <a:r>
              <a:rPr lang="de-DE" sz="1200" i="1" dirty="0" err="1"/>
              <a:t>participated</a:t>
            </a:r>
            <a:r>
              <a:rPr lang="de-DE" sz="1200" i="1" dirty="0"/>
              <a:t>.</a:t>
            </a:r>
            <a:endParaRPr lang="de-DE" sz="1200" dirty="0"/>
          </a:p>
        </p:txBody>
      </p:sp>
      <p:sp>
        <p:nvSpPr>
          <p:cNvPr id="2" name="Geschweifte Klammer rechts 1"/>
          <p:cNvSpPr/>
          <p:nvPr/>
        </p:nvSpPr>
        <p:spPr bwMode="auto">
          <a:xfrm>
            <a:off x="5534896" y="1457922"/>
            <a:ext cx="462492" cy="3611619"/>
          </a:xfrm>
          <a:prstGeom prst="rightBrace">
            <a:avLst>
              <a:gd name="adj1" fmla="val 54853"/>
              <a:gd name="adj2" fmla="val 50000"/>
            </a:avLst>
          </a:prstGeom>
          <a:noFill/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266330" y="2856563"/>
            <a:ext cx="24877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supported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DE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Cluster ? ! </a:t>
            </a: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Group 1038"/>
          <p:cNvGrpSpPr>
            <a:grpSpLocks/>
          </p:cNvGrpSpPr>
          <p:nvPr/>
        </p:nvGrpSpPr>
        <p:grpSpPr bwMode="auto">
          <a:xfrm>
            <a:off x="6807349" y="11569"/>
            <a:ext cx="2091860" cy="1062037"/>
            <a:chOff x="4237" y="1331"/>
            <a:chExt cx="1239" cy="965"/>
          </a:xfrm>
        </p:grpSpPr>
        <p:sp>
          <p:nvSpPr>
            <p:cNvPr id="9" name="Freeform 1039"/>
            <p:cNvSpPr>
              <a:spLocks/>
            </p:cNvSpPr>
            <p:nvPr/>
          </p:nvSpPr>
          <p:spPr bwMode="auto">
            <a:xfrm>
              <a:off x="4266" y="1365"/>
              <a:ext cx="1180" cy="931"/>
            </a:xfrm>
            <a:custGeom>
              <a:avLst/>
              <a:gdLst>
                <a:gd name="T0" fmla="*/ 0 w 3541"/>
                <a:gd name="T1" fmla="*/ 931 h 2791"/>
                <a:gd name="T2" fmla="*/ 1180 w 3541"/>
                <a:gd name="T3" fmla="*/ 931 h 2791"/>
                <a:gd name="T4" fmla="*/ 1180 w 3541"/>
                <a:gd name="T5" fmla="*/ 698 h 2791"/>
                <a:gd name="T6" fmla="*/ 1078 w 3541"/>
                <a:gd name="T7" fmla="*/ 698 h 2791"/>
                <a:gd name="T8" fmla="*/ 1078 w 3541"/>
                <a:gd name="T9" fmla="*/ 524 h 2791"/>
                <a:gd name="T10" fmla="*/ 918 w 3541"/>
                <a:gd name="T11" fmla="*/ 524 h 2791"/>
                <a:gd name="T12" fmla="*/ 918 w 3541"/>
                <a:gd name="T13" fmla="*/ 42 h 2791"/>
                <a:gd name="T14" fmla="*/ 801 w 3541"/>
                <a:gd name="T15" fmla="*/ 42 h 2791"/>
                <a:gd name="T16" fmla="*/ 801 w 3541"/>
                <a:gd name="T17" fmla="*/ 465 h 2791"/>
                <a:gd name="T18" fmla="*/ 713 w 3541"/>
                <a:gd name="T19" fmla="*/ 465 h 2791"/>
                <a:gd name="T20" fmla="*/ 713 w 3541"/>
                <a:gd name="T21" fmla="*/ 188 h 2791"/>
                <a:gd name="T22" fmla="*/ 539 w 3541"/>
                <a:gd name="T23" fmla="*/ 188 h 2791"/>
                <a:gd name="T24" fmla="*/ 539 w 3541"/>
                <a:gd name="T25" fmla="*/ 611 h 2791"/>
                <a:gd name="T26" fmla="*/ 408 w 3541"/>
                <a:gd name="T27" fmla="*/ 480 h 2791"/>
                <a:gd name="T28" fmla="*/ 408 w 3541"/>
                <a:gd name="T29" fmla="*/ 0 h 2791"/>
                <a:gd name="T30" fmla="*/ 320 w 3541"/>
                <a:gd name="T31" fmla="*/ 0 h 2791"/>
                <a:gd name="T32" fmla="*/ 320 w 3541"/>
                <a:gd name="T33" fmla="*/ 247 h 2791"/>
                <a:gd name="T34" fmla="*/ 218 w 3541"/>
                <a:gd name="T35" fmla="*/ 334 h 2791"/>
                <a:gd name="T36" fmla="*/ 218 w 3541"/>
                <a:gd name="T37" fmla="*/ 611 h 2791"/>
                <a:gd name="T38" fmla="*/ 101 w 3541"/>
                <a:gd name="T39" fmla="*/ 611 h 2791"/>
                <a:gd name="T40" fmla="*/ 101 w 3541"/>
                <a:gd name="T41" fmla="*/ 480 h 2791"/>
                <a:gd name="T42" fmla="*/ 0 w 3541"/>
                <a:gd name="T43" fmla="*/ 480 h 2791"/>
                <a:gd name="T44" fmla="*/ 0 w 3541"/>
                <a:gd name="T45" fmla="*/ 931 h 2791"/>
                <a:gd name="T46" fmla="*/ 0 w 3541"/>
                <a:gd name="T47" fmla="*/ 931 h 279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541"/>
                <a:gd name="T73" fmla="*/ 0 h 2791"/>
                <a:gd name="T74" fmla="*/ 3541 w 3541"/>
                <a:gd name="T75" fmla="*/ 2791 h 279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541" h="2791">
                  <a:moveTo>
                    <a:pt x="0" y="2791"/>
                  </a:moveTo>
                  <a:lnTo>
                    <a:pt x="3541" y="2791"/>
                  </a:lnTo>
                  <a:lnTo>
                    <a:pt x="3541" y="2092"/>
                  </a:lnTo>
                  <a:lnTo>
                    <a:pt x="3236" y="2092"/>
                  </a:lnTo>
                  <a:lnTo>
                    <a:pt x="3236" y="1570"/>
                  </a:lnTo>
                  <a:lnTo>
                    <a:pt x="2754" y="1570"/>
                  </a:lnTo>
                  <a:lnTo>
                    <a:pt x="2754" y="127"/>
                  </a:lnTo>
                  <a:lnTo>
                    <a:pt x="2405" y="127"/>
                  </a:lnTo>
                  <a:lnTo>
                    <a:pt x="2405" y="1393"/>
                  </a:lnTo>
                  <a:lnTo>
                    <a:pt x="2141" y="1393"/>
                  </a:lnTo>
                  <a:lnTo>
                    <a:pt x="2141" y="565"/>
                  </a:lnTo>
                  <a:lnTo>
                    <a:pt x="1618" y="565"/>
                  </a:lnTo>
                  <a:lnTo>
                    <a:pt x="1618" y="1831"/>
                  </a:lnTo>
                  <a:lnTo>
                    <a:pt x="1224" y="1438"/>
                  </a:lnTo>
                  <a:lnTo>
                    <a:pt x="1224" y="0"/>
                  </a:lnTo>
                  <a:lnTo>
                    <a:pt x="960" y="0"/>
                  </a:lnTo>
                  <a:lnTo>
                    <a:pt x="960" y="739"/>
                  </a:lnTo>
                  <a:lnTo>
                    <a:pt x="654" y="1001"/>
                  </a:lnTo>
                  <a:lnTo>
                    <a:pt x="654" y="1831"/>
                  </a:lnTo>
                  <a:lnTo>
                    <a:pt x="304" y="1831"/>
                  </a:lnTo>
                  <a:lnTo>
                    <a:pt x="304" y="1438"/>
                  </a:lnTo>
                  <a:lnTo>
                    <a:pt x="0" y="1438"/>
                  </a:lnTo>
                  <a:lnTo>
                    <a:pt x="0" y="2791"/>
                  </a:lnTo>
                  <a:close/>
                </a:path>
              </a:pathLst>
            </a:custGeom>
            <a:solidFill>
              <a:srgbClr val="85A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478800" rIns="0" anchor="ctr"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0" name="Freeform 1040"/>
            <p:cNvSpPr>
              <a:spLocks/>
            </p:cNvSpPr>
            <p:nvPr/>
          </p:nvSpPr>
          <p:spPr bwMode="auto">
            <a:xfrm>
              <a:off x="4237" y="1331"/>
              <a:ext cx="1239" cy="958"/>
            </a:xfrm>
            <a:custGeom>
              <a:avLst/>
              <a:gdLst>
                <a:gd name="T0" fmla="*/ 0 w 3718"/>
                <a:gd name="T1" fmla="*/ 958 h 2873"/>
                <a:gd name="T2" fmla="*/ 0 w 3718"/>
                <a:gd name="T3" fmla="*/ 478 h 2873"/>
                <a:gd name="T4" fmla="*/ 145 w 3718"/>
                <a:gd name="T5" fmla="*/ 478 h 2873"/>
                <a:gd name="T6" fmla="*/ 145 w 3718"/>
                <a:gd name="T7" fmla="*/ 623 h 2873"/>
                <a:gd name="T8" fmla="*/ 213 w 3718"/>
                <a:gd name="T9" fmla="*/ 623 h 2873"/>
                <a:gd name="T10" fmla="*/ 213 w 3718"/>
                <a:gd name="T11" fmla="*/ 377 h 2873"/>
                <a:gd name="T12" fmla="*/ 324 w 3718"/>
                <a:gd name="T13" fmla="*/ 266 h 2873"/>
                <a:gd name="T14" fmla="*/ 324 w 3718"/>
                <a:gd name="T15" fmla="*/ 0 h 2873"/>
                <a:gd name="T16" fmla="*/ 447 w 3718"/>
                <a:gd name="T17" fmla="*/ 0 h 2873"/>
                <a:gd name="T18" fmla="*/ 447 w 3718"/>
                <a:gd name="T19" fmla="*/ 489 h 2873"/>
                <a:gd name="T20" fmla="*/ 558 w 3718"/>
                <a:gd name="T21" fmla="*/ 601 h 2873"/>
                <a:gd name="T22" fmla="*/ 558 w 3718"/>
                <a:gd name="T23" fmla="*/ 188 h 2873"/>
                <a:gd name="T24" fmla="*/ 759 w 3718"/>
                <a:gd name="T25" fmla="*/ 188 h 2873"/>
                <a:gd name="T26" fmla="*/ 759 w 3718"/>
                <a:gd name="T27" fmla="*/ 467 h 2873"/>
                <a:gd name="T28" fmla="*/ 803 w 3718"/>
                <a:gd name="T29" fmla="*/ 467 h 2873"/>
                <a:gd name="T30" fmla="*/ 803 w 3718"/>
                <a:gd name="T31" fmla="*/ 44 h 2873"/>
                <a:gd name="T32" fmla="*/ 982 w 3718"/>
                <a:gd name="T33" fmla="*/ 44 h 2873"/>
                <a:gd name="T34" fmla="*/ 982 w 3718"/>
                <a:gd name="T35" fmla="*/ 523 h 2873"/>
                <a:gd name="T36" fmla="*/ 1117 w 3718"/>
                <a:gd name="T37" fmla="*/ 523 h 2873"/>
                <a:gd name="T38" fmla="*/ 1117 w 3718"/>
                <a:gd name="T39" fmla="*/ 702 h 2873"/>
                <a:gd name="T40" fmla="*/ 1239 w 3718"/>
                <a:gd name="T41" fmla="*/ 702 h 2873"/>
                <a:gd name="T42" fmla="*/ 1239 w 3718"/>
                <a:gd name="T43" fmla="*/ 958 h 2873"/>
                <a:gd name="T44" fmla="*/ 1194 w 3718"/>
                <a:gd name="T45" fmla="*/ 958 h 2873"/>
                <a:gd name="T46" fmla="*/ 1194 w 3718"/>
                <a:gd name="T47" fmla="*/ 745 h 2873"/>
                <a:gd name="T48" fmla="*/ 1071 w 3718"/>
                <a:gd name="T49" fmla="*/ 745 h 2873"/>
                <a:gd name="T50" fmla="*/ 1071 w 3718"/>
                <a:gd name="T51" fmla="*/ 568 h 2873"/>
                <a:gd name="T52" fmla="*/ 938 w 3718"/>
                <a:gd name="T53" fmla="*/ 568 h 2873"/>
                <a:gd name="T54" fmla="*/ 938 w 3718"/>
                <a:gd name="T55" fmla="*/ 89 h 2873"/>
                <a:gd name="T56" fmla="*/ 848 w 3718"/>
                <a:gd name="T57" fmla="*/ 89 h 2873"/>
                <a:gd name="T58" fmla="*/ 848 w 3718"/>
                <a:gd name="T59" fmla="*/ 512 h 2873"/>
                <a:gd name="T60" fmla="*/ 715 w 3718"/>
                <a:gd name="T61" fmla="*/ 512 h 2873"/>
                <a:gd name="T62" fmla="*/ 715 w 3718"/>
                <a:gd name="T63" fmla="*/ 233 h 2873"/>
                <a:gd name="T64" fmla="*/ 603 w 3718"/>
                <a:gd name="T65" fmla="*/ 233 h 2873"/>
                <a:gd name="T66" fmla="*/ 603 w 3718"/>
                <a:gd name="T67" fmla="*/ 745 h 2873"/>
                <a:gd name="T68" fmla="*/ 558 w 3718"/>
                <a:gd name="T69" fmla="*/ 745 h 2873"/>
                <a:gd name="T70" fmla="*/ 558 w 3718"/>
                <a:gd name="T71" fmla="*/ 657 h 2873"/>
                <a:gd name="T72" fmla="*/ 413 w 3718"/>
                <a:gd name="T73" fmla="*/ 512 h 2873"/>
                <a:gd name="T74" fmla="*/ 413 w 3718"/>
                <a:gd name="T75" fmla="*/ 44 h 2873"/>
                <a:gd name="T76" fmla="*/ 368 w 3718"/>
                <a:gd name="T77" fmla="*/ 44 h 2873"/>
                <a:gd name="T78" fmla="*/ 368 w 3718"/>
                <a:gd name="T79" fmla="*/ 278 h 2873"/>
                <a:gd name="T80" fmla="*/ 257 w 3718"/>
                <a:gd name="T81" fmla="*/ 389 h 2873"/>
                <a:gd name="T82" fmla="*/ 257 w 3718"/>
                <a:gd name="T83" fmla="*/ 667 h 2873"/>
                <a:gd name="T84" fmla="*/ 99 w 3718"/>
                <a:gd name="T85" fmla="*/ 667 h 2873"/>
                <a:gd name="T86" fmla="*/ 99 w 3718"/>
                <a:gd name="T87" fmla="*/ 523 h 2873"/>
                <a:gd name="T88" fmla="*/ 45 w 3718"/>
                <a:gd name="T89" fmla="*/ 523 h 2873"/>
                <a:gd name="T90" fmla="*/ 45 w 3718"/>
                <a:gd name="T91" fmla="*/ 958 h 2873"/>
                <a:gd name="T92" fmla="*/ 0 w 3718"/>
                <a:gd name="T93" fmla="*/ 958 h 2873"/>
                <a:gd name="T94" fmla="*/ 0 w 3718"/>
                <a:gd name="T95" fmla="*/ 958 h 287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18"/>
                <a:gd name="T145" fmla="*/ 0 h 2873"/>
                <a:gd name="T146" fmla="*/ 3718 w 3718"/>
                <a:gd name="T147" fmla="*/ 2873 h 287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18" h="2873">
                  <a:moveTo>
                    <a:pt x="0" y="2873"/>
                  </a:moveTo>
                  <a:lnTo>
                    <a:pt x="0" y="1434"/>
                  </a:lnTo>
                  <a:lnTo>
                    <a:pt x="434" y="1434"/>
                  </a:lnTo>
                  <a:lnTo>
                    <a:pt x="434" y="1869"/>
                  </a:lnTo>
                  <a:lnTo>
                    <a:pt x="639" y="1869"/>
                  </a:lnTo>
                  <a:lnTo>
                    <a:pt x="639" y="1132"/>
                  </a:lnTo>
                  <a:lnTo>
                    <a:pt x="973" y="799"/>
                  </a:lnTo>
                  <a:lnTo>
                    <a:pt x="973" y="0"/>
                  </a:lnTo>
                  <a:lnTo>
                    <a:pt x="1342" y="0"/>
                  </a:lnTo>
                  <a:lnTo>
                    <a:pt x="1342" y="1467"/>
                  </a:lnTo>
                  <a:lnTo>
                    <a:pt x="1674" y="1801"/>
                  </a:lnTo>
                  <a:lnTo>
                    <a:pt x="1674" y="565"/>
                  </a:lnTo>
                  <a:lnTo>
                    <a:pt x="2278" y="565"/>
                  </a:lnTo>
                  <a:lnTo>
                    <a:pt x="2278" y="1401"/>
                  </a:lnTo>
                  <a:lnTo>
                    <a:pt x="2410" y="1401"/>
                  </a:lnTo>
                  <a:lnTo>
                    <a:pt x="2410" y="132"/>
                  </a:lnTo>
                  <a:lnTo>
                    <a:pt x="2946" y="132"/>
                  </a:lnTo>
                  <a:lnTo>
                    <a:pt x="2946" y="1567"/>
                  </a:lnTo>
                  <a:lnTo>
                    <a:pt x="3351" y="1567"/>
                  </a:lnTo>
                  <a:lnTo>
                    <a:pt x="3351" y="2105"/>
                  </a:lnTo>
                  <a:lnTo>
                    <a:pt x="3718" y="2105"/>
                  </a:lnTo>
                  <a:lnTo>
                    <a:pt x="3718" y="2873"/>
                  </a:lnTo>
                  <a:lnTo>
                    <a:pt x="3583" y="2873"/>
                  </a:lnTo>
                  <a:lnTo>
                    <a:pt x="3583" y="2233"/>
                  </a:lnTo>
                  <a:lnTo>
                    <a:pt x="3215" y="2233"/>
                  </a:lnTo>
                  <a:lnTo>
                    <a:pt x="3215" y="1702"/>
                  </a:lnTo>
                  <a:lnTo>
                    <a:pt x="2814" y="1702"/>
                  </a:lnTo>
                  <a:lnTo>
                    <a:pt x="2814" y="266"/>
                  </a:lnTo>
                  <a:lnTo>
                    <a:pt x="2544" y="266"/>
                  </a:lnTo>
                  <a:lnTo>
                    <a:pt x="2544" y="1536"/>
                  </a:lnTo>
                  <a:lnTo>
                    <a:pt x="2146" y="1536"/>
                  </a:lnTo>
                  <a:lnTo>
                    <a:pt x="2146" y="700"/>
                  </a:lnTo>
                  <a:lnTo>
                    <a:pt x="1810" y="700"/>
                  </a:lnTo>
                  <a:lnTo>
                    <a:pt x="1810" y="2233"/>
                  </a:lnTo>
                  <a:lnTo>
                    <a:pt x="1674" y="2233"/>
                  </a:lnTo>
                  <a:lnTo>
                    <a:pt x="1674" y="1971"/>
                  </a:lnTo>
                  <a:lnTo>
                    <a:pt x="1239" y="1536"/>
                  </a:lnTo>
                  <a:lnTo>
                    <a:pt x="1239" y="132"/>
                  </a:lnTo>
                  <a:lnTo>
                    <a:pt x="1103" y="132"/>
                  </a:lnTo>
                  <a:lnTo>
                    <a:pt x="1103" y="834"/>
                  </a:lnTo>
                  <a:lnTo>
                    <a:pt x="771" y="1168"/>
                  </a:lnTo>
                  <a:lnTo>
                    <a:pt x="771" y="2000"/>
                  </a:lnTo>
                  <a:lnTo>
                    <a:pt x="298" y="2000"/>
                  </a:lnTo>
                  <a:lnTo>
                    <a:pt x="298" y="1567"/>
                  </a:lnTo>
                  <a:lnTo>
                    <a:pt x="135" y="1567"/>
                  </a:lnTo>
                  <a:lnTo>
                    <a:pt x="135" y="2873"/>
                  </a:lnTo>
                  <a:lnTo>
                    <a:pt x="0" y="28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1" name="Freeform 1041"/>
            <p:cNvSpPr>
              <a:spLocks/>
            </p:cNvSpPr>
            <p:nvPr/>
          </p:nvSpPr>
          <p:spPr bwMode="auto">
            <a:xfrm>
              <a:off x="4549" y="1721"/>
              <a:ext cx="44" cy="56"/>
            </a:xfrm>
            <a:custGeom>
              <a:avLst/>
              <a:gdLst>
                <a:gd name="T0" fmla="*/ 0 w 132"/>
                <a:gd name="T1" fmla="*/ 56 h 168"/>
                <a:gd name="T2" fmla="*/ 0 w 132"/>
                <a:gd name="T3" fmla="*/ 0 h 168"/>
                <a:gd name="T4" fmla="*/ 44 w 132"/>
                <a:gd name="T5" fmla="*/ 0 h 168"/>
                <a:gd name="T6" fmla="*/ 44 w 132"/>
                <a:gd name="T7" fmla="*/ 56 h 168"/>
                <a:gd name="T8" fmla="*/ 0 w 132"/>
                <a:gd name="T9" fmla="*/ 56 h 168"/>
                <a:gd name="T10" fmla="*/ 0 w 132"/>
                <a:gd name="T11" fmla="*/ 56 h 1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168"/>
                <a:gd name="T20" fmla="*/ 132 w 132"/>
                <a:gd name="T21" fmla="*/ 168 h 1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168">
                  <a:moveTo>
                    <a:pt x="0" y="168"/>
                  </a:moveTo>
                  <a:lnTo>
                    <a:pt x="0" y="0"/>
                  </a:lnTo>
                  <a:lnTo>
                    <a:pt x="132" y="0"/>
                  </a:lnTo>
                  <a:lnTo>
                    <a:pt x="132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2" name="Freeform 1042"/>
            <p:cNvSpPr>
              <a:spLocks/>
            </p:cNvSpPr>
            <p:nvPr/>
          </p:nvSpPr>
          <p:spPr bwMode="auto">
            <a:xfrm>
              <a:off x="4549" y="1832"/>
              <a:ext cx="44" cy="57"/>
            </a:xfrm>
            <a:custGeom>
              <a:avLst/>
              <a:gdLst>
                <a:gd name="T0" fmla="*/ 0 w 132"/>
                <a:gd name="T1" fmla="*/ 57 h 169"/>
                <a:gd name="T2" fmla="*/ 0 w 132"/>
                <a:gd name="T3" fmla="*/ 0 h 169"/>
                <a:gd name="T4" fmla="*/ 44 w 132"/>
                <a:gd name="T5" fmla="*/ 0 h 169"/>
                <a:gd name="T6" fmla="*/ 44 w 132"/>
                <a:gd name="T7" fmla="*/ 57 h 169"/>
                <a:gd name="T8" fmla="*/ 0 w 132"/>
                <a:gd name="T9" fmla="*/ 57 h 169"/>
                <a:gd name="T10" fmla="*/ 0 w 132"/>
                <a:gd name="T11" fmla="*/ 57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169"/>
                <a:gd name="T20" fmla="*/ 132 w 132"/>
                <a:gd name="T21" fmla="*/ 169 h 1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169">
                  <a:moveTo>
                    <a:pt x="0" y="169"/>
                  </a:moveTo>
                  <a:lnTo>
                    <a:pt x="0" y="0"/>
                  </a:lnTo>
                  <a:lnTo>
                    <a:pt x="132" y="0"/>
                  </a:lnTo>
                  <a:lnTo>
                    <a:pt x="132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3" name="Freeform 1043"/>
            <p:cNvSpPr>
              <a:spLocks/>
            </p:cNvSpPr>
            <p:nvPr/>
          </p:nvSpPr>
          <p:spPr bwMode="auto">
            <a:xfrm>
              <a:off x="4549" y="1944"/>
              <a:ext cx="44" cy="56"/>
            </a:xfrm>
            <a:custGeom>
              <a:avLst/>
              <a:gdLst>
                <a:gd name="T0" fmla="*/ 0 w 132"/>
                <a:gd name="T1" fmla="*/ 56 h 167"/>
                <a:gd name="T2" fmla="*/ 0 w 132"/>
                <a:gd name="T3" fmla="*/ 0 h 167"/>
                <a:gd name="T4" fmla="*/ 44 w 132"/>
                <a:gd name="T5" fmla="*/ 0 h 167"/>
                <a:gd name="T6" fmla="*/ 44 w 132"/>
                <a:gd name="T7" fmla="*/ 56 h 167"/>
                <a:gd name="T8" fmla="*/ 0 w 132"/>
                <a:gd name="T9" fmla="*/ 56 h 167"/>
                <a:gd name="T10" fmla="*/ 0 w 132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167"/>
                <a:gd name="T20" fmla="*/ 132 w 132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167">
                  <a:moveTo>
                    <a:pt x="0" y="167"/>
                  </a:moveTo>
                  <a:lnTo>
                    <a:pt x="0" y="0"/>
                  </a:lnTo>
                  <a:lnTo>
                    <a:pt x="132" y="0"/>
                  </a:lnTo>
                  <a:lnTo>
                    <a:pt x="132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4" name="Freeform 1044"/>
            <p:cNvSpPr>
              <a:spLocks/>
            </p:cNvSpPr>
            <p:nvPr/>
          </p:nvSpPr>
          <p:spPr bwMode="auto">
            <a:xfrm>
              <a:off x="4885" y="1944"/>
              <a:ext cx="44" cy="56"/>
            </a:xfrm>
            <a:custGeom>
              <a:avLst/>
              <a:gdLst>
                <a:gd name="T0" fmla="*/ 0 w 132"/>
                <a:gd name="T1" fmla="*/ 56 h 167"/>
                <a:gd name="T2" fmla="*/ 0 w 132"/>
                <a:gd name="T3" fmla="*/ 0 h 167"/>
                <a:gd name="T4" fmla="*/ 44 w 132"/>
                <a:gd name="T5" fmla="*/ 0 h 167"/>
                <a:gd name="T6" fmla="*/ 44 w 132"/>
                <a:gd name="T7" fmla="*/ 56 h 167"/>
                <a:gd name="T8" fmla="*/ 0 w 132"/>
                <a:gd name="T9" fmla="*/ 56 h 167"/>
                <a:gd name="T10" fmla="*/ 0 w 132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167"/>
                <a:gd name="T20" fmla="*/ 132 w 132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167">
                  <a:moveTo>
                    <a:pt x="0" y="167"/>
                  </a:moveTo>
                  <a:lnTo>
                    <a:pt x="0" y="0"/>
                  </a:lnTo>
                  <a:lnTo>
                    <a:pt x="132" y="0"/>
                  </a:lnTo>
                  <a:lnTo>
                    <a:pt x="132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5" name="Freeform 1045"/>
            <p:cNvSpPr>
              <a:spLocks/>
            </p:cNvSpPr>
            <p:nvPr/>
          </p:nvSpPr>
          <p:spPr bwMode="auto">
            <a:xfrm>
              <a:off x="5108" y="1944"/>
              <a:ext cx="44" cy="56"/>
            </a:xfrm>
            <a:custGeom>
              <a:avLst/>
              <a:gdLst>
                <a:gd name="T0" fmla="*/ 0 w 131"/>
                <a:gd name="T1" fmla="*/ 56 h 167"/>
                <a:gd name="T2" fmla="*/ 0 w 131"/>
                <a:gd name="T3" fmla="*/ 0 h 167"/>
                <a:gd name="T4" fmla="*/ 44 w 131"/>
                <a:gd name="T5" fmla="*/ 0 h 167"/>
                <a:gd name="T6" fmla="*/ 44 w 131"/>
                <a:gd name="T7" fmla="*/ 56 h 167"/>
                <a:gd name="T8" fmla="*/ 0 w 131"/>
                <a:gd name="T9" fmla="*/ 56 h 167"/>
                <a:gd name="T10" fmla="*/ 0 w 131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"/>
                <a:gd name="T19" fmla="*/ 0 h 167"/>
                <a:gd name="T20" fmla="*/ 131 w 131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" h="167">
                  <a:moveTo>
                    <a:pt x="0" y="167"/>
                  </a:moveTo>
                  <a:lnTo>
                    <a:pt x="0" y="0"/>
                  </a:lnTo>
                  <a:lnTo>
                    <a:pt x="131" y="0"/>
                  </a:lnTo>
                  <a:lnTo>
                    <a:pt x="131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6" name="Freeform 1046"/>
            <p:cNvSpPr>
              <a:spLocks/>
            </p:cNvSpPr>
            <p:nvPr/>
          </p:nvSpPr>
          <p:spPr bwMode="auto">
            <a:xfrm>
              <a:off x="5221" y="1944"/>
              <a:ext cx="43" cy="56"/>
            </a:xfrm>
            <a:custGeom>
              <a:avLst/>
              <a:gdLst>
                <a:gd name="T0" fmla="*/ 0 w 131"/>
                <a:gd name="T1" fmla="*/ 56 h 167"/>
                <a:gd name="T2" fmla="*/ 0 w 131"/>
                <a:gd name="T3" fmla="*/ 0 h 167"/>
                <a:gd name="T4" fmla="*/ 43 w 131"/>
                <a:gd name="T5" fmla="*/ 0 h 167"/>
                <a:gd name="T6" fmla="*/ 43 w 131"/>
                <a:gd name="T7" fmla="*/ 56 h 167"/>
                <a:gd name="T8" fmla="*/ 0 w 131"/>
                <a:gd name="T9" fmla="*/ 56 h 167"/>
                <a:gd name="T10" fmla="*/ 0 w 131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"/>
                <a:gd name="T19" fmla="*/ 0 h 167"/>
                <a:gd name="T20" fmla="*/ 131 w 131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" h="167">
                  <a:moveTo>
                    <a:pt x="0" y="167"/>
                  </a:moveTo>
                  <a:lnTo>
                    <a:pt x="0" y="0"/>
                  </a:lnTo>
                  <a:lnTo>
                    <a:pt x="131" y="0"/>
                  </a:lnTo>
                  <a:lnTo>
                    <a:pt x="131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7" name="Freeform 1047"/>
            <p:cNvSpPr>
              <a:spLocks/>
            </p:cNvSpPr>
            <p:nvPr/>
          </p:nvSpPr>
          <p:spPr bwMode="auto">
            <a:xfrm>
              <a:off x="4438" y="2054"/>
              <a:ext cx="45" cy="56"/>
            </a:xfrm>
            <a:custGeom>
              <a:avLst/>
              <a:gdLst>
                <a:gd name="T0" fmla="*/ 0 w 136"/>
                <a:gd name="T1" fmla="*/ 56 h 167"/>
                <a:gd name="T2" fmla="*/ 0 w 136"/>
                <a:gd name="T3" fmla="*/ 0 h 167"/>
                <a:gd name="T4" fmla="*/ 45 w 136"/>
                <a:gd name="T5" fmla="*/ 0 h 167"/>
                <a:gd name="T6" fmla="*/ 45 w 136"/>
                <a:gd name="T7" fmla="*/ 56 h 167"/>
                <a:gd name="T8" fmla="*/ 0 w 136"/>
                <a:gd name="T9" fmla="*/ 56 h 167"/>
                <a:gd name="T10" fmla="*/ 0 w 136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167"/>
                <a:gd name="T20" fmla="*/ 136 w 136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167">
                  <a:moveTo>
                    <a:pt x="0" y="167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8" name="Freeform 1048"/>
            <p:cNvSpPr>
              <a:spLocks/>
            </p:cNvSpPr>
            <p:nvPr/>
          </p:nvSpPr>
          <p:spPr bwMode="auto">
            <a:xfrm>
              <a:off x="4550" y="2054"/>
              <a:ext cx="45" cy="56"/>
            </a:xfrm>
            <a:custGeom>
              <a:avLst/>
              <a:gdLst>
                <a:gd name="T0" fmla="*/ 0 w 134"/>
                <a:gd name="T1" fmla="*/ 56 h 167"/>
                <a:gd name="T2" fmla="*/ 0 w 134"/>
                <a:gd name="T3" fmla="*/ 0 h 167"/>
                <a:gd name="T4" fmla="*/ 45 w 134"/>
                <a:gd name="T5" fmla="*/ 0 h 167"/>
                <a:gd name="T6" fmla="*/ 45 w 134"/>
                <a:gd name="T7" fmla="*/ 56 h 167"/>
                <a:gd name="T8" fmla="*/ 0 w 134"/>
                <a:gd name="T9" fmla="*/ 56 h 167"/>
                <a:gd name="T10" fmla="*/ 0 w 134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4"/>
                <a:gd name="T19" fmla="*/ 0 h 167"/>
                <a:gd name="T20" fmla="*/ 134 w 134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4" h="167">
                  <a:moveTo>
                    <a:pt x="0" y="167"/>
                  </a:moveTo>
                  <a:lnTo>
                    <a:pt x="0" y="0"/>
                  </a:lnTo>
                  <a:lnTo>
                    <a:pt x="134" y="0"/>
                  </a:lnTo>
                  <a:lnTo>
                    <a:pt x="134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19" name="Freeform 1049"/>
            <p:cNvSpPr>
              <a:spLocks/>
            </p:cNvSpPr>
            <p:nvPr/>
          </p:nvSpPr>
          <p:spPr bwMode="auto">
            <a:xfrm>
              <a:off x="4662" y="2054"/>
              <a:ext cx="44" cy="56"/>
            </a:xfrm>
            <a:custGeom>
              <a:avLst/>
              <a:gdLst>
                <a:gd name="T0" fmla="*/ 0 w 133"/>
                <a:gd name="T1" fmla="*/ 56 h 167"/>
                <a:gd name="T2" fmla="*/ 0 w 133"/>
                <a:gd name="T3" fmla="*/ 0 h 167"/>
                <a:gd name="T4" fmla="*/ 44 w 133"/>
                <a:gd name="T5" fmla="*/ 0 h 167"/>
                <a:gd name="T6" fmla="*/ 44 w 133"/>
                <a:gd name="T7" fmla="*/ 56 h 167"/>
                <a:gd name="T8" fmla="*/ 0 w 133"/>
                <a:gd name="T9" fmla="*/ 56 h 167"/>
                <a:gd name="T10" fmla="*/ 0 w 133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3"/>
                <a:gd name="T19" fmla="*/ 0 h 167"/>
                <a:gd name="T20" fmla="*/ 133 w 133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3" h="167">
                  <a:moveTo>
                    <a:pt x="0" y="167"/>
                  </a:moveTo>
                  <a:lnTo>
                    <a:pt x="0" y="0"/>
                  </a:lnTo>
                  <a:lnTo>
                    <a:pt x="133" y="0"/>
                  </a:lnTo>
                  <a:lnTo>
                    <a:pt x="133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20" name="Freeform 1050"/>
            <p:cNvSpPr>
              <a:spLocks/>
            </p:cNvSpPr>
            <p:nvPr/>
          </p:nvSpPr>
          <p:spPr bwMode="auto">
            <a:xfrm>
              <a:off x="4997" y="2054"/>
              <a:ext cx="46" cy="56"/>
            </a:xfrm>
            <a:custGeom>
              <a:avLst/>
              <a:gdLst>
                <a:gd name="T0" fmla="*/ 0 w 137"/>
                <a:gd name="T1" fmla="*/ 56 h 167"/>
                <a:gd name="T2" fmla="*/ 0 w 137"/>
                <a:gd name="T3" fmla="*/ 0 h 167"/>
                <a:gd name="T4" fmla="*/ 46 w 137"/>
                <a:gd name="T5" fmla="*/ 0 h 167"/>
                <a:gd name="T6" fmla="*/ 46 w 137"/>
                <a:gd name="T7" fmla="*/ 56 h 167"/>
                <a:gd name="T8" fmla="*/ 0 w 137"/>
                <a:gd name="T9" fmla="*/ 56 h 167"/>
                <a:gd name="T10" fmla="*/ 0 w 137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7"/>
                <a:gd name="T19" fmla="*/ 0 h 167"/>
                <a:gd name="T20" fmla="*/ 137 w 137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7" h="167">
                  <a:moveTo>
                    <a:pt x="0" y="167"/>
                  </a:moveTo>
                  <a:lnTo>
                    <a:pt x="0" y="0"/>
                  </a:lnTo>
                  <a:lnTo>
                    <a:pt x="137" y="0"/>
                  </a:lnTo>
                  <a:lnTo>
                    <a:pt x="137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21" name="Freeform 1051"/>
            <p:cNvSpPr>
              <a:spLocks/>
            </p:cNvSpPr>
            <p:nvPr/>
          </p:nvSpPr>
          <p:spPr bwMode="auto">
            <a:xfrm>
              <a:off x="5110" y="2054"/>
              <a:ext cx="45" cy="56"/>
            </a:xfrm>
            <a:custGeom>
              <a:avLst/>
              <a:gdLst>
                <a:gd name="T0" fmla="*/ 0 w 135"/>
                <a:gd name="T1" fmla="*/ 56 h 167"/>
                <a:gd name="T2" fmla="*/ 0 w 135"/>
                <a:gd name="T3" fmla="*/ 0 h 167"/>
                <a:gd name="T4" fmla="*/ 45 w 135"/>
                <a:gd name="T5" fmla="*/ 0 h 167"/>
                <a:gd name="T6" fmla="*/ 45 w 135"/>
                <a:gd name="T7" fmla="*/ 56 h 167"/>
                <a:gd name="T8" fmla="*/ 0 w 135"/>
                <a:gd name="T9" fmla="*/ 56 h 167"/>
                <a:gd name="T10" fmla="*/ 0 w 135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"/>
                <a:gd name="T19" fmla="*/ 0 h 167"/>
                <a:gd name="T20" fmla="*/ 135 w 135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" h="167">
                  <a:moveTo>
                    <a:pt x="0" y="167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  <p:sp>
          <p:nvSpPr>
            <p:cNvPr id="22" name="Freeform 1052"/>
            <p:cNvSpPr>
              <a:spLocks/>
            </p:cNvSpPr>
            <p:nvPr/>
          </p:nvSpPr>
          <p:spPr bwMode="auto">
            <a:xfrm>
              <a:off x="5221" y="2054"/>
              <a:ext cx="44" cy="56"/>
            </a:xfrm>
            <a:custGeom>
              <a:avLst/>
              <a:gdLst>
                <a:gd name="T0" fmla="*/ 0 w 132"/>
                <a:gd name="T1" fmla="*/ 56 h 167"/>
                <a:gd name="T2" fmla="*/ 0 w 132"/>
                <a:gd name="T3" fmla="*/ 0 h 167"/>
                <a:gd name="T4" fmla="*/ 44 w 132"/>
                <a:gd name="T5" fmla="*/ 0 h 167"/>
                <a:gd name="T6" fmla="*/ 44 w 132"/>
                <a:gd name="T7" fmla="*/ 56 h 167"/>
                <a:gd name="T8" fmla="*/ 0 w 132"/>
                <a:gd name="T9" fmla="*/ 56 h 167"/>
                <a:gd name="T10" fmla="*/ 0 w 132"/>
                <a:gd name="T11" fmla="*/ 56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167"/>
                <a:gd name="T20" fmla="*/ 132 w 132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167">
                  <a:moveTo>
                    <a:pt x="0" y="167"/>
                  </a:moveTo>
                  <a:lnTo>
                    <a:pt x="0" y="0"/>
                  </a:lnTo>
                  <a:lnTo>
                    <a:pt x="132" y="0"/>
                  </a:lnTo>
                  <a:lnTo>
                    <a:pt x="132" y="167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56241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22887" y="5187950"/>
            <a:ext cx="339566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200" b="0" dirty="0" smtClean="0"/>
              <a:t>70-80% </a:t>
            </a:r>
            <a:r>
              <a:rPr lang="de-DE" sz="1200" b="0" dirty="0"/>
              <a:t>of all </a:t>
            </a:r>
            <a:r>
              <a:rPr lang="de-DE" sz="1200" b="0" dirty="0" err="1"/>
              <a:t>Innovations</a:t>
            </a:r>
            <a:r>
              <a:rPr lang="de-DE" sz="1200" b="0" dirty="0"/>
              <a:t> </a:t>
            </a:r>
            <a:r>
              <a:rPr lang="de-DE" sz="1200" b="0" dirty="0" err="1"/>
              <a:t>results</a:t>
            </a:r>
            <a:r>
              <a:rPr lang="de-DE" sz="1200" b="0" dirty="0"/>
              <a:t> </a:t>
            </a:r>
            <a:r>
              <a:rPr lang="de-DE" sz="1200" b="0" dirty="0" err="1"/>
              <a:t>from</a:t>
            </a:r>
            <a:r>
              <a:rPr lang="de-DE" sz="1200" b="0" dirty="0"/>
              <a:t> </a:t>
            </a:r>
            <a:r>
              <a:rPr lang="de-DE" sz="1200" b="0" dirty="0" err="1"/>
              <a:t>external</a:t>
            </a:r>
            <a:r>
              <a:rPr lang="de-DE" sz="1200" b="0" dirty="0"/>
              <a:t> </a:t>
            </a:r>
            <a:r>
              <a:rPr lang="de-DE" sz="1200" b="0" dirty="0" err="1"/>
              <a:t>Cooperations</a:t>
            </a:r>
            <a:r>
              <a:rPr lang="de-DE" sz="1200" b="0" dirty="0"/>
              <a:t>  (Customers, </a:t>
            </a:r>
            <a:r>
              <a:rPr lang="de-DE" sz="1200" b="0" dirty="0" err="1"/>
              <a:t>Supplier</a:t>
            </a:r>
            <a:r>
              <a:rPr lang="de-DE" sz="1200" b="0" dirty="0"/>
              <a:t>,..) </a:t>
            </a:r>
            <a:r>
              <a:rPr lang="de-DE" sz="1200" dirty="0"/>
              <a:t> </a:t>
            </a:r>
            <a:r>
              <a:rPr lang="de-DE" sz="1200" dirty="0" err="1"/>
              <a:t>Cooperationen</a:t>
            </a:r>
            <a:r>
              <a:rPr lang="de-DE" sz="1200" dirty="0"/>
              <a:t> / </a:t>
            </a:r>
            <a:r>
              <a:rPr lang="de-DE" sz="1200" dirty="0" err="1"/>
              <a:t>Consortia</a:t>
            </a:r>
            <a:r>
              <a:rPr lang="de-DE" sz="1100" dirty="0"/>
              <a:t> / </a:t>
            </a:r>
            <a:r>
              <a:rPr lang="de-DE" sz="1200" dirty="0"/>
              <a:t>Clusters</a:t>
            </a:r>
            <a:r>
              <a:rPr lang="de-DE" sz="1100" dirty="0"/>
              <a:t>		    </a:t>
            </a:r>
            <a:r>
              <a:rPr lang="de-DE" sz="1000" b="0" dirty="0"/>
              <a:t>Eric von Hippel, 2002</a:t>
            </a:r>
            <a:endParaRPr lang="de-DE" sz="1100" b="0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42900" y="419101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2800" b="0" dirty="0" err="1" smtClean="0"/>
              <a:t>Creativity</a:t>
            </a:r>
            <a:r>
              <a:rPr lang="de-DE" sz="2800" b="0" dirty="0" smtClean="0"/>
              <a:t>: just </a:t>
            </a:r>
            <a:r>
              <a:rPr lang="de-DE" sz="2800" b="0" dirty="0" err="1" smtClean="0"/>
              <a:t>one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innovation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process</a:t>
            </a:r>
            <a:endParaRPr lang="de-DE" sz="2800" b="0" dirty="0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1820863" y="1905000"/>
            <a:ext cx="0" cy="1219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3" name="AutoShape 6"/>
          <p:cNvSpPr>
            <a:spLocks noChangeArrowheads="1"/>
          </p:cNvSpPr>
          <p:nvPr/>
        </p:nvSpPr>
        <p:spPr bwMode="auto">
          <a:xfrm>
            <a:off x="7315199" y="3124200"/>
            <a:ext cx="1376363" cy="800100"/>
          </a:xfrm>
          <a:prstGeom prst="flowChartPunchedTape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de-DE">
              <a:solidFill>
                <a:schemeClr val="bg1"/>
              </a:solidFill>
            </a:endParaRPr>
          </a:p>
        </p:txBody>
      </p:sp>
      <p:sp>
        <p:nvSpPr>
          <p:cNvPr id="27654" name="Oval 7"/>
          <p:cNvSpPr>
            <a:spLocks noChangeArrowheads="1"/>
          </p:cNvSpPr>
          <p:nvPr/>
        </p:nvSpPr>
        <p:spPr bwMode="auto">
          <a:xfrm>
            <a:off x="1287463" y="3124200"/>
            <a:ext cx="990600" cy="9144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sz="1400"/>
              <a:t>Knowledge</a:t>
            </a: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914400" y="1519238"/>
            <a:ext cx="1066800" cy="3698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800"/>
              <a:t>Science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1090613" y="5481638"/>
            <a:ext cx="1235075" cy="36988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800"/>
              <a:t>Economy</a:t>
            </a:r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1820863" y="4038600"/>
            <a:ext cx="0" cy="1447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22860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2743200" y="3124200"/>
            <a:ext cx="990600" cy="9144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sz="1400"/>
              <a:t>Idea</a:t>
            </a:r>
          </a:p>
        </p:txBody>
      </p:sp>
      <p:sp>
        <p:nvSpPr>
          <p:cNvPr id="27660" name="Oval 13" descr="Diagonal weit nach unten"/>
          <p:cNvSpPr>
            <a:spLocks noChangeArrowheads="1"/>
          </p:cNvSpPr>
          <p:nvPr/>
        </p:nvSpPr>
        <p:spPr bwMode="auto">
          <a:xfrm>
            <a:off x="4191000" y="3124200"/>
            <a:ext cx="990600" cy="914400"/>
          </a:xfrm>
          <a:prstGeom prst="ellipse">
            <a:avLst/>
          </a:prstGeom>
          <a:pattFill prst="wdDnDiag">
            <a:fgClr>
              <a:schemeClr val="accent1"/>
            </a:fgClr>
            <a:bgClr>
              <a:srgbClr val="6699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sz="1400"/>
              <a:t>Prototype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5715000" y="3124200"/>
            <a:ext cx="990600" cy="914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sz="1200"/>
              <a:t>Production,</a:t>
            </a:r>
          </a:p>
          <a:p>
            <a:pPr algn="ctr" eaLnBrk="1" hangingPunct="1"/>
            <a:r>
              <a:rPr lang="de-DE" sz="1200"/>
              <a:t>Distribution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51816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33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>
            <a:off x="67056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609600" y="1657350"/>
            <a:ext cx="0" cy="4073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>
            <a:off x="609600" y="16764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67" name="Line 20"/>
          <p:cNvSpPr>
            <a:spLocks noChangeShapeType="1"/>
          </p:cNvSpPr>
          <p:nvPr/>
        </p:nvSpPr>
        <p:spPr bwMode="auto">
          <a:xfrm>
            <a:off x="609600" y="57150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>
            <a:off x="609600" y="3581400"/>
            <a:ext cx="685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2057400" y="2814638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400" dirty="0" err="1">
                <a:solidFill>
                  <a:srgbClr val="CC6600"/>
                </a:solidFill>
              </a:rPr>
              <a:t>Visions</a:t>
            </a:r>
            <a:endParaRPr lang="de-DE" sz="1400" dirty="0">
              <a:solidFill>
                <a:srgbClr val="CC6600"/>
              </a:solidFill>
            </a:endParaRP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3444875" y="2814638"/>
            <a:ext cx="1065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400" dirty="0" err="1">
                <a:solidFill>
                  <a:srgbClr val="CC6600"/>
                </a:solidFill>
              </a:rPr>
              <a:t>Creativity</a:t>
            </a:r>
            <a:endParaRPr lang="de-DE" sz="1400" dirty="0">
              <a:solidFill>
                <a:srgbClr val="CC6600"/>
              </a:solidFill>
            </a:endParaRP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1828800" y="1981200"/>
            <a:ext cx="12698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400" dirty="0" err="1">
                <a:solidFill>
                  <a:srgbClr val="CC6600"/>
                </a:solidFill>
              </a:rPr>
              <a:t>Curiosity</a:t>
            </a:r>
            <a:endParaRPr lang="de-DE" sz="1400" dirty="0">
              <a:solidFill>
                <a:srgbClr val="CC6600"/>
              </a:solidFill>
            </a:endParaRPr>
          </a:p>
          <a:p>
            <a:pPr eaLnBrk="1" hangingPunct="1"/>
            <a:r>
              <a:rPr lang="de-DE" sz="1000" dirty="0" err="1">
                <a:solidFill>
                  <a:srgbClr val="CC6600"/>
                </a:solidFill>
              </a:rPr>
              <a:t>Creation</a:t>
            </a:r>
            <a:r>
              <a:rPr lang="de-DE" sz="1000" dirty="0">
                <a:solidFill>
                  <a:srgbClr val="CC6600"/>
                </a:solidFill>
              </a:rPr>
              <a:t> of Basic</a:t>
            </a:r>
          </a:p>
          <a:p>
            <a:pPr eaLnBrk="1" hangingPunct="1"/>
            <a:r>
              <a:rPr lang="de-DE" sz="1000" dirty="0">
                <a:solidFill>
                  <a:srgbClr val="CC6600"/>
                </a:solidFill>
              </a:rPr>
              <a:t>Knowledge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1828800" y="4572000"/>
            <a:ext cx="18288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400" dirty="0" err="1">
                <a:solidFill>
                  <a:srgbClr val="CC6600"/>
                </a:solidFill>
              </a:rPr>
              <a:t>Curiosity</a:t>
            </a:r>
            <a:endParaRPr lang="de-DE" sz="1400" dirty="0">
              <a:solidFill>
                <a:srgbClr val="CC6600"/>
              </a:solidFill>
            </a:endParaRPr>
          </a:p>
          <a:p>
            <a:pPr eaLnBrk="1" hangingPunct="1"/>
            <a:r>
              <a:rPr lang="de-DE" sz="1000" dirty="0" err="1">
                <a:solidFill>
                  <a:srgbClr val="CC6600"/>
                </a:solidFill>
              </a:rPr>
              <a:t>Creation</a:t>
            </a:r>
            <a:r>
              <a:rPr lang="de-DE" sz="1000" dirty="0">
                <a:solidFill>
                  <a:srgbClr val="CC6600"/>
                </a:solidFill>
              </a:rPr>
              <a:t> of  Applied  Knowledge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7270750" y="334803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800" dirty="0">
                <a:solidFill>
                  <a:schemeClr val="bg1"/>
                </a:solidFill>
              </a:rPr>
              <a:t>Innovation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5156200" y="2825750"/>
            <a:ext cx="2168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sz="1400" dirty="0">
                <a:solidFill>
                  <a:srgbClr val="CC6600"/>
                </a:solidFill>
              </a:rPr>
              <a:t>Structured </a:t>
            </a:r>
            <a:r>
              <a:rPr lang="de-DE" sz="1400" dirty="0" err="1">
                <a:solidFill>
                  <a:srgbClr val="CC6600"/>
                </a:solidFill>
              </a:rPr>
              <a:t>operations</a:t>
            </a:r>
            <a:endParaRPr lang="de-DE" sz="1400" dirty="0">
              <a:solidFill>
                <a:srgbClr val="CC6600"/>
              </a:solidFill>
            </a:endParaRP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7243763" y="3914775"/>
            <a:ext cx="1828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100" b="0"/>
              <a:t>Product-, Service-, Process-, Social-innovationen</a:t>
            </a:r>
          </a:p>
        </p:txBody>
      </p:sp>
      <p:sp>
        <p:nvSpPr>
          <p:cNvPr id="27676" name="WordArt 29"/>
          <p:cNvSpPr>
            <a:spLocks noChangeArrowheads="1" noChangeShapeType="1" noTextEdit="1"/>
          </p:cNvSpPr>
          <p:nvPr/>
        </p:nvSpPr>
        <p:spPr bwMode="auto">
          <a:xfrm>
            <a:off x="3857625" y="2143125"/>
            <a:ext cx="39624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1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E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de-D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E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E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Vocational</a:t>
            </a:r>
            <a:r>
              <a:rPr lang="de-D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E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Training</a:t>
            </a:r>
          </a:p>
        </p:txBody>
      </p:sp>
    </p:spTree>
    <p:extLst>
      <p:ext uri="{BB962C8B-B14F-4D97-AF65-F5344CB8AC3E}">
        <p14:creationId xmlns:p14="http://schemas.microsoft.com/office/powerpoint/2010/main" val="3686834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Subjects</a:t>
            </a:r>
            <a:r>
              <a:rPr lang="de-DE" dirty="0" smtClean="0"/>
              <a:t>. Textile 1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214998"/>
            <a:ext cx="4743450" cy="1695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199" y="2701458"/>
            <a:ext cx="4924425" cy="17335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97" y="4487956"/>
            <a:ext cx="4791075" cy="173355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629400" y="5943600"/>
            <a:ext cx="2314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www.textilforschung.de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4128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inbeis-Folien">
  <a:themeElements>
    <a:clrScheme name="Steinbeis-Foli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einbeis-Fol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einbeis-Foli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inbeis-Foli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einbeis-Folie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inbeis-Folie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inbeis-Foli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inbeis-Foli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inbeis-Foli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Office\Vorlagen\Folien\Steinbeis-Folien.pot</Template>
  <TotalTime>0</TotalTime>
  <Words>695</Words>
  <Application>Microsoft Office PowerPoint</Application>
  <PresentationFormat>Bildschirmpräsentation (4:3)</PresentationFormat>
  <Paragraphs>126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Monotype Sorts</vt:lpstr>
      <vt:lpstr>Tahoma</vt:lpstr>
      <vt:lpstr>Times New Roman</vt:lpstr>
      <vt:lpstr>Steinbeis-Folien</vt:lpstr>
      <vt:lpstr>PowerPoint-Präsentation</vt:lpstr>
      <vt:lpstr>Textile Industry Romania</vt:lpstr>
      <vt:lpstr>Textile Industry: Future Competitiveness?</vt:lpstr>
      <vt:lpstr>The Cluster</vt:lpstr>
      <vt:lpstr>PowerPoint-Präsentation</vt:lpstr>
      <vt:lpstr>PowerPoint-Präsentation</vt:lpstr>
      <vt:lpstr>PowerPoint-Präsentation</vt:lpstr>
      <vt:lpstr>PowerPoint-Präsentation</vt:lpstr>
      <vt:lpstr>Research Subjects. Textile 1</vt:lpstr>
      <vt:lpstr>Research Subjects. Textile 2</vt:lpstr>
      <vt:lpstr>PowerPoint-Präsentation</vt:lpstr>
      <vt:lpstr>Thank you for your attention!</vt:lpstr>
    </vt:vector>
  </TitlesOfParts>
  <Company>StW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Kuratorium 26.03.2002</dc:title>
  <dc:creator>Jürgen Raizner</dc:creator>
  <cp:lastModifiedBy>Jürgen Raizner</cp:lastModifiedBy>
  <cp:revision>1089</cp:revision>
  <cp:lastPrinted>2013-10-01T09:56:44Z</cp:lastPrinted>
  <dcterms:created xsi:type="dcterms:W3CDTF">2000-07-06T11:19:42Z</dcterms:created>
  <dcterms:modified xsi:type="dcterms:W3CDTF">2015-03-10T11:49:53Z</dcterms:modified>
</cp:coreProperties>
</file>